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68" r:id="rId3"/>
  </p:sldMasterIdLst>
  <p:notesMasterIdLst>
    <p:notesMasterId r:id="rId28"/>
  </p:notesMasterIdLst>
  <p:sldIdLst>
    <p:sldId id="256" r:id="rId4"/>
    <p:sldId id="294" r:id="rId5"/>
    <p:sldId id="328" r:id="rId6"/>
    <p:sldId id="392" r:id="rId7"/>
    <p:sldId id="366" r:id="rId8"/>
    <p:sldId id="365" r:id="rId9"/>
    <p:sldId id="367" r:id="rId10"/>
    <p:sldId id="364" r:id="rId11"/>
    <p:sldId id="306" r:id="rId12"/>
    <p:sldId id="407" r:id="rId13"/>
    <p:sldId id="408" r:id="rId14"/>
    <p:sldId id="296" r:id="rId15"/>
    <p:sldId id="308" r:id="rId16"/>
    <p:sldId id="373" r:id="rId17"/>
    <p:sldId id="307" r:id="rId18"/>
    <p:sldId id="375" r:id="rId19"/>
    <p:sldId id="311" r:id="rId20"/>
    <p:sldId id="409" r:id="rId21"/>
    <p:sldId id="310" r:id="rId22"/>
    <p:sldId id="314" r:id="rId23"/>
    <p:sldId id="383" r:id="rId24"/>
    <p:sldId id="313" r:id="rId25"/>
    <p:sldId id="405" r:id="rId26"/>
    <p:sldId id="406" r:id="rId27"/>
  </p:sldIdLst>
  <p:sldSz cx="12192000" cy="6858000"/>
  <p:notesSz cx="6858000" cy="9144000"/>
  <p:defaultTextStyle>
    <a:lvl1pPr marL="0" lvl="0" algn="l" defTabSz="913765">
      <a:defRPr sz="1800" kern="1200">
        <a:solidFill>
          <a:schemeClr val="tx1"/>
        </a:solidFill>
        <a:latin typeface="Arial" panose="020B0604020202020204"/>
        <a:ea typeface="微软雅黑" panose="020B0503020204020204" charset="-122"/>
      </a:defRPr>
    </a:lvl1pPr>
    <a:lvl2pPr marL="457200" lvl="1" algn="l" defTabSz="913765">
      <a:defRPr sz="1800" kern="1200">
        <a:solidFill>
          <a:schemeClr val="tx1"/>
        </a:solidFill>
        <a:latin typeface="Arial" panose="020B0604020202020204"/>
        <a:ea typeface="微软雅黑" panose="020B0503020204020204" charset="-122"/>
      </a:defRPr>
    </a:lvl2pPr>
    <a:lvl3pPr marL="914400" lvl="2" algn="l" defTabSz="913765">
      <a:defRPr sz="1800" kern="1200">
        <a:solidFill>
          <a:schemeClr val="tx1"/>
        </a:solidFill>
        <a:latin typeface="Arial" panose="020B0604020202020204"/>
        <a:ea typeface="微软雅黑" panose="020B0503020204020204" charset="-122"/>
      </a:defRPr>
    </a:lvl3pPr>
    <a:lvl4pPr marL="1371600" lvl="3" algn="l" defTabSz="913765">
      <a:defRPr sz="1800" kern="1200">
        <a:solidFill>
          <a:schemeClr val="tx1"/>
        </a:solidFill>
        <a:latin typeface="Arial" panose="020B0604020202020204"/>
        <a:ea typeface="微软雅黑" panose="020B0503020204020204" charset="-122"/>
      </a:defRPr>
    </a:lvl4pPr>
    <a:lvl5pPr marL="1828800" lvl="4" algn="l" defTabSz="913765">
      <a:defRPr sz="1800" kern="1200">
        <a:solidFill>
          <a:schemeClr val="tx1"/>
        </a:solidFill>
        <a:latin typeface="Arial" panose="020B0604020202020204"/>
        <a:ea typeface="微软雅黑" panose="020B0503020204020204" charset="-122"/>
      </a:defRPr>
    </a:lvl5pPr>
    <a:lvl6pPr marL="2286000" lvl="5" algn="l" defTabSz="913765">
      <a:defRPr sz="1800" kern="1200">
        <a:solidFill>
          <a:schemeClr val="tx1"/>
        </a:solidFill>
        <a:latin typeface="Arial" panose="020B0604020202020204"/>
        <a:ea typeface="微软雅黑" panose="020B0503020204020204" charset="-122"/>
      </a:defRPr>
    </a:lvl6pPr>
    <a:lvl7pPr marL="2743200" lvl="6" algn="l" defTabSz="913765">
      <a:defRPr sz="1800" kern="1200">
        <a:solidFill>
          <a:schemeClr val="tx1"/>
        </a:solidFill>
        <a:latin typeface="Arial" panose="020B0604020202020204"/>
        <a:ea typeface="微软雅黑" panose="020B0503020204020204" charset="-122"/>
      </a:defRPr>
    </a:lvl7pPr>
    <a:lvl8pPr marL="3200400" lvl="7" algn="l" defTabSz="913765">
      <a:defRPr sz="1800" kern="1200">
        <a:solidFill>
          <a:schemeClr val="tx1"/>
        </a:solidFill>
        <a:latin typeface="Arial" panose="020B0604020202020204"/>
        <a:ea typeface="微软雅黑" panose="020B0503020204020204" charset="-122"/>
      </a:defRPr>
    </a:lvl8pPr>
    <a:lvl9pPr marL="3657600" lvl="8" algn="l" defTabSz="913765">
      <a:defRPr sz="1800" kern="1200">
        <a:solidFill>
          <a:schemeClr val="tx1"/>
        </a:solidFill>
        <a:latin typeface="Arial" panose="020B0604020202020204"/>
        <a:ea typeface="微软雅黑" panose="020B0503020204020204" charset="-122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143"/>
    <a:srgbClr val="353535"/>
    <a:srgbClr val="343434"/>
    <a:srgbClr val="3D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7" autoAdjust="0"/>
    <p:restoredTop sz="94242" autoAdjust="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13B20-8BB8-B74B-ADB5-DA5707988F1E}" type="datetimeFigureOut">
              <a:rPr lang="zh-CN" altLang="en-US"/>
              <a:t>2023/1/13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8674F-E567-AA4B-8C16-788D7CE21C4F}" type="slidenum">
              <a:rPr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612255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466192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975088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958217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860921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660163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042918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070710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289715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27967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6963143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787060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65316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217095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4993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89360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51547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837941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577328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115799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4166538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2" y="2308881"/>
            <a:ext cx="10852237" cy="899167"/>
          </a:xfrm>
        </p:spPr>
        <p:txBody>
          <a:bodyPr lIns="101600" tIns="38100" rIns="25400" bIns="38100" anchor="t" anchorCtr="0"/>
          <a:lstStyle>
            <a:lvl1pPr lvl="0" algn="ctr">
              <a:defRPr sz="5400" b="0" spc="6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925" y="3565525"/>
            <a:ext cx="10852150" cy="801370"/>
          </a:xfrm>
        </p:spPr>
        <p:txBody>
          <a:bodyPr lIns="101600" tIns="38100" rIns="76200" bIns="38100" anchor="ctr" anchorCtr="0"/>
          <a:lstStyle>
            <a:lvl1pPr marL="0" lvl="0" indent="0" algn="ctr">
              <a:lnSpc>
                <a:spcPct val="100000"/>
              </a:lnSpc>
              <a:buNone/>
              <a:defRPr sz="2400" u="none" strike="noStrike" kern="1200" spc="20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rPr lang="zh-CN"/>
              <a:t>单击此处编辑副标题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目录页_四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框架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59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tx1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>
          <a:xfrm>
            <a:off x="317022" y="1044916"/>
            <a:ext cx="11597765" cy="97831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lv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6" name="文本占位符 15"/>
          <p:cNvSpPr>
            <a:spLocks noGrp="1"/>
          </p:cNvSpPr>
          <p:nvPr>
            <p:ph type="body" idx="11"/>
          </p:nvPr>
        </p:nvSpPr>
        <p:spPr>
          <a:xfrm>
            <a:off x="317022" y="2320119"/>
            <a:ext cx="2739858" cy="3207224"/>
          </a:xfrm>
          <a:custGeom>
            <a:avLst/>
            <a:gdLst/>
            <a:ahLst/>
            <a:cxnLst/>
            <a:rect l="l" t="t" r="r" b="b"/>
            <a:pathLst>
              <a:path w="2739858" h="3207224">
                <a:moveTo>
                  <a:pt x="1" y="0"/>
                </a:moveTo>
                <a:lnTo>
                  <a:pt x="2283206" y="0"/>
                </a:lnTo>
                <a:lnTo>
                  <a:pt x="2739858" y="377075"/>
                </a:lnTo>
                <a:lnTo>
                  <a:pt x="2739858" y="1108880"/>
                </a:lnTo>
                <a:lnTo>
                  <a:pt x="2739858" y="1654055"/>
                </a:lnTo>
                <a:lnTo>
                  <a:pt x="2739858" y="3207224"/>
                </a:lnTo>
                <a:lnTo>
                  <a:pt x="456653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7" name="文本占位符 16"/>
          <p:cNvSpPr>
            <a:spLocks noGrp="1"/>
          </p:cNvSpPr>
          <p:nvPr>
            <p:ph type="body" idx="12"/>
          </p:nvPr>
        </p:nvSpPr>
        <p:spPr>
          <a:xfrm>
            <a:off x="3269658" y="2320119"/>
            <a:ext cx="2739858" cy="3207224"/>
          </a:xfrm>
          <a:custGeom>
            <a:avLst/>
            <a:gdLst/>
            <a:ahLst/>
            <a:cxnLst/>
            <a:rect l="l" t="t" r="r" b="b"/>
            <a:pathLst>
              <a:path w="2739858" h="3207224">
                <a:moveTo>
                  <a:pt x="1" y="0"/>
                </a:moveTo>
                <a:lnTo>
                  <a:pt x="2283206" y="0"/>
                </a:lnTo>
                <a:lnTo>
                  <a:pt x="2739858" y="377075"/>
                </a:lnTo>
                <a:lnTo>
                  <a:pt x="2739858" y="1108880"/>
                </a:lnTo>
                <a:lnTo>
                  <a:pt x="2739858" y="1654055"/>
                </a:lnTo>
                <a:lnTo>
                  <a:pt x="2739858" y="3207224"/>
                </a:lnTo>
                <a:lnTo>
                  <a:pt x="456653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8" name="文本占位符 17"/>
          <p:cNvSpPr>
            <a:spLocks noGrp="1"/>
          </p:cNvSpPr>
          <p:nvPr>
            <p:ph type="body" idx="13"/>
          </p:nvPr>
        </p:nvSpPr>
        <p:spPr>
          <a:xfrm>
            <a:off x="6222294" y="2320119"/>
            <a:ext cx="2739858" cy="3207224"/>
          </a:xfrm>
          <a:custGeom>
            <a:avLst/>
            <a:gdLst/>
            <a:ahLst/>
            <a:cxnLst/>
            <a:rect l="l" t="t" r="r" b="b"/>
            <a:pathLst>
              <a:path w="2739858" h="3207224">
                <a:moveTo>
                  <a:pt x="1" y="0"/>
                </a:moveTo>
                <a:lnTo>
                  <a:pt x="2283206" y="0"/>
                </a:lnTo>
                <a:lnTo>
                  <a:pt x="2739858" y="377075"/>
                </a:lnTo>
                <a:lnTo>
                  <a:pt x="2739858" y="1108880"/>
                </a:lnTo>
                <a:lnTo>
                  <a:pt x="2739858" y="1654055"/>
                </a:lnTo>
                <a:lnTo>
                  <a:pt x="2739858" y="3207224"/>
                </a:lnTo>
                <a:lnTo>
                  <a:pt x="456653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9" name="文本占位符 18"/>
          <p:cNvSpPr>
            <a:spLocks noGrp="1"/>
          </p:cNvSpPr>
          <p:nvPr>
            <p:ph type="body" idx="14"/>
          </p:nvPr>
        </p:nvSpPr>
        <p:spPr>
          <a:xfrm>
            <a:off x="9174929" y="2320119"/>
            <a:ext cx="2739858" cy="3207224"/>
          </a:xfrm>
          <a:custGeom>
            <a:avLst/>
            <a:gdLst/>
            <a:ahLst/>
            <a:cxnLst/>
            <a:rect l="l" t="t" r="r" b="b"/>
            <a:pathLst>
              <a:path w="2739858" h="3207224">
                <a:moveTo>
                  <a:pt x="1" y="0"/>
                </a:moveTo>
                <a:lnTo>
                  <a:pt x="2283206" y="0"/>
                </a:lnTo>
                <a:lnTo>
                  <a:pt x="2739858" y="377075"/>
                </a:lnTo>
                <a:lnTo>
                  <a:pt x="2739858" y="1108880"/>
                </a:lnTo>
                <a:lnTo>
                  <a:pt x="2739858" y="1654055"/>
                </a:lnTo>
                <a:lnTo>
                  <a:pt x="2739858" y="3207224"/>
                </a:lnTo>
                <a:lnTo>
                  <a:pt x="456653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目录页_五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框架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59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tx1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>
          <a:xfrm>
            <a:off x="317022" y="1044916"/>
            <a:ext cx="11597765" cy="97831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lv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6" name="文本占位符 15"/>
          <p:cNvSpPr>
            <a:spLocks noGrp="1"/>
          </p:cNvSpPr>
          <p:nvPr>
            <p:ph type="body" idx="11"/>
          </p:nvPr>
        </p:nvSpPr>
        <p:spPr>
          <a:xfrm>
            <a:off x="317022" y="2320119"/>
            <a:ext cx="2262405" cy="3207224"/>
          </a:xfrm>
          <a:custGeom>
            <a:avLst/>
            <a:gdLst/>
            <a:ahLst/>
            <a:cxnLst/>
            <a:rect l="l" t="t" r="r" b="b"/>
            <a:pathLst>
              <a:path w="2262405" h="3207224">
                <a:moveTo>
                  <a:pt x="1" y="0"/>
                </a:moveTo>
                <a:lnTo>
                  <a:pt x="1885330" y="0"/>
                </a:lnTo>
                <a:lnTo>
                  <a:pt x="2262405" y="377075"/>
                </a:lnTo>
                <a:lnTo>
                  <a:pt x="2262405" y="1108880"/>
                </a:lnTo>
                <a:lnTo>
                  <a:pt x="2262405" y="1654055"/>
                </a:lnTo>
                <a:lnTo>
                  <a:pt x="2262405" y="3207224"/>
                </a:lnTo>
                <a:lnTo>
                  <a:pt x="377076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7" name="文本占位符 16"/>
          <p:cNvSpPr>
            <a:spLocks noGrp="1"/>
          </p:cNvSpPr>
          <p:nvPr>
            <p:ph type="body" idx="12"/>
          </p:nvPr>
        </p:nvSpPr>
        <p:spPr>
          <a:xfrm>
            <a:off x="2650862" y="2320119"/>
            <a:ext cx="2262405" cy="3207224"/>
          </a:xfrm>
          <a:custGeom>
            <a:avLst/>
            <a:gdLst/>
            <a:ahLst/>
            <a:cxnLst/>
            <a:rect l="l" t="t" r="r" b="b"/>
            <a:pathLst>
              <a:path w="2262405" h="3207224">
                <a:moveTo>
                  <a:pt x="1" y="0"/>
                </a:moveTo>
                <a:lnTo>
                  <a:pt x="1885330" y="0"/>
                </a:lnTo>
                <a:lnTo>
                  <a:pt x="2262405" y="377075"/>
                </a:lnTo>
                <a:lnTo>
                  <a:pt x="2262405" y="1108880"/>
                </a:lnTo>
                <a:lnTo>
                  <a:pt x="2262405" y="1654055"/>
                </a:lnTo>
                <a:lnTo>
                  <a:pt x="2262405" y="3207224"/>
                </a:lnTo>
                <a:lnTo>
                  <a:pt x="377076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8" name="文本占位符 17"/>
          <p:cNvSpPr>
            <a:spLocks noGrp="1"/>
          </p:cNvSpPr>
          <p:nvPr>
            <p:ph type="body" idx="13"/>
          </p:nvPr>
        </p:nvSpPr>
        <p:spPr>
          <a:xfrm>
            <a:off x="4984702" y="2320119"/>
            <a:ext cx="2262405" cy="3207224"/>
          </a:xfrm>
          <a:custGeom>
            <a:avLst/>
            <a:gdLst/>
            <a:ahLst/>
            <a:cxnLst/>
            <a:rect l="l" t="t" r="r" b="b"/>
            <a:pathLst>
              <a:path w="2262405" h="3207224">
                <a:moveTo>
                  <a:pt x="1" y="0"/>
                </a:moveTo>
                <a:lnTo>
                  <a:pt x="1885330" y="0"/>
                </a:lnTo>
                <a:lnTo>
                  <a:pt x="2262405" y="377075"/>
                </a:lnTo>
                <a:lnTo>
                  <a:pt x="2262405" y="1108880"/>
                </a:lnTo>
                <a:lnTo>
                  <a:pt x="2262405" y="1654055"/>
                </a:lnTo>
                <a:lnTo>
                  <a:pt x="2262405" y="3207224"/>
                </a:lnTo>
                <a:lnTo>
                  <a:pt x="377076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9" name="文本占位符 18"/>
          <p:cNvSpPr>
            <a:spLocks noGrp="1"/>
          </p:cNvSpPr>
          <p:nvPr>
            <p:ph type="body" idx="14"/>
          </p:nvPr>
        </p:nvSpPr>
        <p:spPr>
          <a:xfrm>
            <a:off x="7318542" y="2320119"/>
            <a:ext cx="2262405" cy="3207224"/>
          </a:xfrm>
          <a:custGeom>
            <a:avLst/>
            <a:gdLst/>
            <a:ahLst/>
            <a:cxnLst/>
            <a:rect l="l" t="t" r="r" b="b"/>
            <a:pathLst>
              <a:path w="2262405" h="3207224">
                <a:moveTo>
                  <a:pt x="1" y="0"/>
                </a:moveTo>
                <a:lnTo>
                  <a:pt x="1885330" y="0"/>
                </a:lnTo>
                <a:lnTo>
                  <a:pt x="2262405" y="377075"/>
                </a:lnTo>
                <a:lnTo>
                  <a:pt x="2262405" y="1108880"/>
                </a:lnTo>
                <a:lnTo>
                  <a:pt x="2262405" y="1654055"/>
                </a:lnTo>
                <a:lnTo>
                  <a:pt x="2262405" y="3207224"/>
                </a:lnTo>
                <a:lnTo>
                  <a:pt x="377076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20" name="文本占位符 19"/>
          <p:cNvSpPr>
            <a:spLocks noGrp="1"/>
          </p:cNvSpPr>
          <p:nvPr>
            <p:ph type="body" idx="15"/>
          </p:nvPr>
        </p:nvSpPr>
        <p:spPr>
          <a:xfrm>
            <a:off x="9652382" y="2320119"/>
            <a:ext cx="2262405" cy="3207224"/>
          </a:xfrm>
          <a:custGeom>
            <a:avLst/>
            <a:gdLst/>
            <a:ahLst/>
            <a:cxnLst/>
            <a:rect l="l" t="t" r="r" b="b"/>
            <a:pathLst>
              <a:path w="2262405" h="3207224">
                <a:moveTo>
                  <a:pt x="1" y="0"/>
                </a:moveTo>
                <a:lnTo>
                  <a:pt x="1885330" y="0"/>
                </a:lnTo>
                <a:lnTo>
                  <a:pt x="2262405" y="377075"/>
                </a:lnTo>
                <a:lnTo>
                  <a:pt x="2262405" y="1108880"/>
                </a:lnTo>
                <a:lnTo>
                  <a:pt x="2262405" y="1654055"/>
                </a:lnTo>
                <a:lnTo>
                  <a:pt x="2262405" y="3207224"/>
                </a:lnTo>
                <a:lnTo>
                  <a:pt x="377076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目录页_六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框架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59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tx1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>
          <a:xfrm>
            <a:off x="317022" y="1044916"/>
            <a:ext cx="11597765" cy="97831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lv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6" name="文本占位符 15"/>
          <p:cNvSpPr>
            <a:spLocks noGrp="1"/>
          </p:cNvSpPr>
          <p:nvPr>
            <p:ph type="body" idx="11"/>
          </p:nvPr>
        </p:nvSpPr>
        <p:spPr>
          <a:xfrm>
            <a:off x="317023" y="2320119"/>
            <a:ext cx="1880268" cy="3207224"/>
          </a:xfrm>
          <a:custGeom>
            <a:avLst/>
            <a:gdLst/>
            <a:ahLst/>
            <a:cxnLst/>
            <a:rect l="l" t="t" r="r" b="b"/>
            <a:pathLst>
              <a:path w="1880268" h="3207224">
                <a:moveTo>
                  <a:pt x="1" y="0"/>
                </a:moveTo>
                <a:lnTo>
                  <a:pt x="1566884" y="0"/>
                </a:lnTo>
                <a:lnTo>
                  <a:pt x="1880268" y="377075"/>
                </a:lnTo>
                <a:lnTo>
                  <a:pt x="1880268" y="1108880"/>
                </a:lnTo>
                <a:lnTo>
                  <a:pt x="1880268" y="1654055"/>
                </a:lnTo>
                <a:lnTo>
                  <a:pt x="1880268" y="3207224"/>
                </a:lnTo>
                <a:lnTo>
                  <a:pt x="313385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1" name="文本占位符 10"/>
          <p:cNvSpPr>
            <a:spLocks noGrp="1"/>
          </p:cNvSpPr>
          <p:nvPr>
            <p:ph type="body" idx="12"/>
          </p:nvPr>
        </p:nvSpPr>
        <p:spPr>
          <a:xfrm>
            <a:off x="2260522" y="2320119"/>
            <a:ext cx="1880268" cy="3207224"/>
          </a:xfrm>
          <a:custGeom>
            <a:avLst/>
            <a:gdLst/>
            <a:ahLst/>
            <a:cxnLst/>
            <a:rect l="l" t="t" r="r" b="b"/>
            <a:pathLst>
              <a:path w="1880268" h="3207224">
                <a:moveTo>
                  <a:pt x="1" y="0"/>
                </a:moveTo>
                <a:lnTo>
                  <a:pt x="1566884" y="0"/>
                </a:lnTo>
                <a:lnTo>
                  <a:pt x="1880268" y="377075"/>
                </a:lnTo>
                <a:lnTo>
                  <a:pt x="1880268" y="1108880"/>
                </a:lnTo>
                <a:lnTo>
                  <a:pt x="1880268" y="1654055"/>
                </a:lnTo>
                <a:lnTo>
                  <a:pt x="1880268" y="3207224"/>
                </a:lnTo>
                <a:lnTo>
                  <a:pt x="313385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2" name="文本占位符 11"/>
          <p:cNvSpPr>
            <a:spLocks noGrp="1"/>
          </p:cNvSpPr>
          <p:nvPr>
            <p:ph type="body" idx="13"/>
          </p:nvPr>
        </p:nvSpPr>
        <p:spPr>
          <a:xfrm>
            <a:off x="4204021" y="2320119"/>
            <a:ext cx="1880268" cy="3207224"/>
          </a:xfrm>
          <a:custGeom>
            <a:avLst/>
            <a:gdLst/>
            <a:ahLst/>
            <a:cxnLst/>
            <a:rect l="l" t="t" r="r" b="b"/>
            <a:pathLst>
              <a:path w="1880268" h="3207224">
                <a:moveTo>
                  <a:pt x="1" y="0"/>
                </a:moveTo>
                <a:lnTo>
                  <a:pt x="1566884" y="0"/>
                </a:lnTo>
                <a:lnTo>
                  <a:pt x="1880268" y="377075"/>
                </a:lnTo>
                <a:lnTo>
                  <a:pt x="1880268" y="1108880"/>
                </a:lnTo>
                <a:lnTo>
                  <a:pt x="1880268" y="1654055"/>
                </a:lnTo>
                <a:lnTo>
                  <a:pt x="1880268" y="3207224"/>
                </a:lnTo>
                <a:lnTo>
                  <a:pt x="313385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4" name="文本占位符 13"/>
          <p:cNvSpPr>
            <a:spLocks noGrp="1"/>
          </p:cNvSpPr>
          <p:nvPr>
            <p:ph type="body" idx="14"/>
          </p:nvPr>
        </p:nvSpPr>
        <p:spPr>
          <a:xfrm>
            <a:off x="6147520" y="2320119"/>
            <a:ext cx="1880268" cy="3207224"/>
          </a:xfrm>
          <a:custGeom>
            <a:avLst/>
            <a:gdLst/>
            <a:ahLst/>
            <a:cxnLst/>
            <a:rect l="l" t="t" r="r" b="b"/>
            <a:pathLst>
              <a:path w="1880268" h="3207224">
                <a:moveTo>
                  <a:pt x="1" y="0"/>
                </a:moveTo>
                <a:lnTo>
                  <a:pt x="1566884" y="0"/>
                </a:lnTo>
                <a:lnTo>
                  <a:pt x="1880268" y="377075"/>
                </a:lnTo>
                <a:lnTo>
                  <a:pt x="1880268" y="1108880"/>
                </a:lnTo>
                <a:lnTo>
                  <a:pt x="1880268" y="1654055"/>
                </a:lnTo>
                <a:lnTo>
                  <a:pt x="1880268" y="3207224"/>
                </a:lnTo>
                <a:lnTo>
                  <a:pt x="313385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5" name="文本占位符 14"/>
          <p:cNvSpPr>
            <a:spLocks noGrp="1"/>
          </p:cNvSpPr>
          <p:nvPr>
            <p:ph type="body" idx="15"/>
          </p:nvPr>
        </p:nvSpPr>
        <p:spPr>
          <a:xfrm>
            <a:off x="8091019" y="2320119"/>
            <a:ext cx="1880268" cy="3207224"/>
          </a:xfrm>
          <a:custGeom>
            <a:avLst/>
            <a:gdLst/>
            <a:ahLst/>
            <a:cxnLst/>
            <a:rect l="l" t="t" r="r" b="b"/>
            <a:pathLst>
              <a:path w="1880268" h="3207224">
                <a:moveTo>
                  <a:pt x="1" y="0"/>
                </a:moveTo>
                <a:lnTo>
                  <a:pt x="1566884" y="0"/>
                </a:lnTo>
                <a:lnTo>
                  <a:pt x="1880268" y="377075"/>
                </a:lnTo>
                <a:lnTo>
                  <a:pt x="1880268" y="1108880"/>
                </a:lnTo>
                <a:lnTo>
                  <a:pt x="1880268" y="1654055"/>
                </a:lnTo>
                <a:lnTo>
                  <a:pt x="1880268" y="3207224"/>
                </a:lnTo>
                <a:lnTo>
                  <a:pt x="313385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21" name="文本占位符 20"/>
          <p:cNvSpPr>
            <a:spLocks noGrp="1"/>
          </p:cNvSpPr>
          <p:nvPr>
            <p:ph type="body" idx="16"/>
          </p:nvPr>
        </p:nvSpPr>
        <p:spPr>
          <a:xfrm>
            <a:off x="10034519" y="2320119"/>
            <a:ext cx="1880268" cy="3207224"/>
          </a:xfrm>
          <a:custGeom>
            <a:avLst/>
            <a:gdLst/>
            <a:ahLst/>
            <a:cxnLst/>
            <a:rect l="l" t="t" r="r" b="b"/>
            <a:pathLst>
              <a:path w="1880268" h="3207224">
                <a:moveTo>
                  <a:pt x="1" y="0"/>
                </a:moveTo>
                <a:lnTo>
                  <a:pt x="1566884" y="0"/>
                </a:lnTo>
                <a:lnTo>
                  <a:pt x="1880268" y="377075"/>
                </a:lnTo>
                <a:lnTo>
                  <a:pt x="1880268" y="1108880"/>
                </a:lnTo>
                <a:lnTo>
                  <a:pt x="1880268" y="1654055"/>
                </a:lnTo>
                <a:lnTo>
                  <a:pt x="1880268" y="3207224"/>
                </a:lnTo>
                <a:lnTo>
                  <a:pt x="313385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副标题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66448" y="2975212"/>
            <a:ext cx="5459105" cy="150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algn="ctr"/>
            <a:endParaRPr lang="zh-CN">
              <a:solidFill>
                <a:schemeClr val="tx1"/>
              </a:solidFill>
            </a:endParaRPr>
          </a:p>
        </p:txBody>
      </p:sp>
      <p:sp>
        <p:nvSpPr>
          <p:cNvPr id="3" name="文本占位符 3"/>
          <p:cNvSpPr>
            <a:spLocks noGrp="1"/>
          </p:cNvSpPr>
          <p:nvPr>
            <p:ph type="body" idx="10"/>
          </p:nvPr>
        </p:nvSpPr>
        <p:spPr>
          <a:xfrm>
            <a:off x="3366448" y="2169995"/>
            <a:ext cx="5459104" cy="805217"/>
          </a:xfrm>
          <a:prstGeom prst="rect">
            <a:avLst/>
          </a:prstGeom>
        </p:spPr>
        <p:txBody>
          <a:bodyPr/>
          <a:lstStyle>
            <a:lvl1pPr marL="0" lvl="0" indent="0" algn="ctr">
              <a:lnSpc>
                <a:spcPct val="100000"/>
              </a:lnSpc>
              <a:buNone/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idx="11"/>
          </p:nvPr>
        </p:nvSpPr>
        <p:spPr>
          <a:xfrm>
            <a:off x="3366448" y="3220872"/>
            <a:ext cx="5459104" cy="914400"/>
          </a:xfrm>
          <a:prstGeom prst="rect">
            <a:avLst/>
          </a:prstGeom>
        </p:spPr>
        <p:txBody>
          <a:bodyPr anchor="t"/>
          <a:lstStyle>
            <a:lvl1pPr marL="0" lvl="0" indent="0" algn="ctr">
              <a:lnSpc>
                <a:spcPct val="100000"/>
              </a:lnSpc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938" y="269689"/>
            <a:ext cx="1675129" cy="10214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662" y="158050"/>
            <a:ext cx="500205" cy="32541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框架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59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6737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  <p:sp>
        <p:nvSpPr>
          <p:cNvPr id="6" name="等腰三角形 4"/>
          <p:cNvSpPr/>
          <p:nvPr/>
        </p:nvSpPr>
        <p:spPr>
          <a:xfrm rot="5400000">
            <a:off x="303777" y="137255"/>
            <a:ext cx="452199" cy="3898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  <p:sp>
        <p:nvSpPr>
          <p:cNvPr id="7" name="文本占位符 3"/>
          <p:cNvSpPr>
            <a:spLocks noGrp="1"/>
          </p:cNvSpPr>
          <p:nvPr>
            <p:ph type="body" idx="10"/>
          </p:nvPr>
        </p:nvSpPr>
        <p:spPr>
          <a:xfrm>
            <a:off x="833972" y="1"/>
            <a:ext cx="10957694" cy="673768"/>
          </a:xfrm>
          <a:prstGeom prst="rect">
            <a:avLst/>
          </a:prstGeom>
        </p:spPr>
        <p:txBody>
          <a:bodyPr anchor="ctr"/>
          <a:lstStyle>
            <a:lvl1pPr marL="0" lvl="0" indent="0" algn="l">
              <a:lnSpc>
                <a:spcPct val="100000"/>
              </a:lnSpc>
              <a:buNone/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938" y="269689"/>
            <a:ext cx="1675129" cy="10214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662" y="158050"/>
            <a:ext cx="500205" cy="32541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封面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2455" y="254890"/>
            <a:ext cx="1213794" cy="450892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700" b="1">
                <a:solidFill>
                  <a:srgbClr val="E1325F"/>
                </a:solidFill>
              </a:rPr>
              <a:t>’</a:t>
            </a:r>
            <a:endParaRPr lang="zh-CN" sz="28700" b="1">
              <a:solidFill>
                <a:srgbClr val="E1325F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>
          <a:xfrm>
            <a:off x="1119021" y="2060030"/>
            <a:ext cx="7711080" cy="2310857"/>
          </a:xfrm>
          <a:prstGeom prst="rect">
            <a:avLst/>
          </a:prstGeom>
        </p:spPr>
        <p:txBody>
          <a:bodyPr/>
          <a:lstStyle>
            <a:lvl1pPr marL="0" lvl="0" indent="0">
              <a:lnSpc>
                <a:spcPct val="100000"/>
              </a:lnSpc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5" name="剪去对角的矩形 4"/>
          <p:cNvSpPr/>
          <p:nvPr/>
        </p:nvSpPr>
        <p:spPr>
          <a:xfrm>
            <a:off x="1119021" y="4750169"/>
            <a:ext cx="7711080" cy="392220"/>
          </a:xfrm>
          <a:prstGeom prst="snip2DiagRect">
            <a:avLst>
              <a:gd name="adj1" fmla="val 0"/>
              <a:gd name="adj2" fmla="val 27106"/>
            </a:avLst>
          </a:prstGeom>
          <a:solidFill>
            <a:srgbClr val="E1325F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  <p:sp>
        <p:nvSpPr>
          <p:cNvPr id="6" name="文本占位符 3"/>
          <p:cNvSpPr>
            <a:spLocks noGrp="1"/>
          </p:cNvSpPr>
          <p:nvPr>
            <p:ph type="body" idx="11"/>
          </p:nvPr>
        </p:nvSpPr>
        <p:spPr>
          <a:xfrm>
            <a:off x="1602635" y="4749460"/>
            <a:ext cx="4607096" cy="392929"/>
          </a:xfrm>
          <a:prstGeom prst="rect">
            <a:avLst/>
          </a:prstGeom>
        </p:spPr>
        <p:txBody>
          <a:bodyPr anchor="ctr"/>
          <a:lstStyle>
            <a:lvl1pPr marL="0" lv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7" name="文本占位符 3"/>
          <p:cNvSpPr>
            <a:spLocks noGrp="1"/>
          </p:cNvSpPr>
          <p:nvPr>
            <p:ph type="body" idx="12"/>
          </p:nvPr>
        </p:nvSpPr>
        <p:spPr>
          <a:xfrm>
            <a:off x="1119021" y="5297645"/>
            <a:ext cx="7711080" cy="392929"/>
          </a:xfrm>
          <a:prstGeom prst="rect">
            <a:avLst/>
          </a:prstGeom>
        </p:spPr>
        <p:txBody>
          <a:bodyPr anchor="ctr"/>
          <a:lstStyle>
            <a:lvl1pPr marL="0" lv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938" y="269689"/>
            <a:ext cx="1675129" cy="10214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662" y="158050"/>
            <a:ext cx="500205" cy="325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368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模板使用技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</a:rPr>
              <a:t>模板使用技巧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</a:rPr>
              <a:t> 1</a:t>
            </a:r>
            <a:endParaRPr lang="zh-CN" sz="180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</a:rPr>
              <a:t>OfficePLUS</a:t>
            </a:r>
            <a:endParaRPr lang="zh-CN" sz="100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sz="1200" spc="150">
                <a:latin typeface="微软雅黑" panose="020B0503020204020204" charset="-122"/>
                <a:ea typeface="微软雅黑" panose="020B0503020204020204" charset="-122"/>
              </a:rPr>
              <a:t> 选择“设计”</a:t>
            </a:r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sz="1200" spc="150">
                <a:latin typeface="微软雅黑" panose="020B0503020204020204" charset="-122"/>
                <a:ea typeface="微软雅黑" panose="020B0503020204020204" charset="-122"/>
              </a:rPr>
              <a:t>“变体”</a:t>
            </a:r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sz="1200" spc="150">
                <a:latin typeface="微软雅黑" panose="020B0503020204020204" charset="-122"/>
                <a:ea typeface="微软雅黑" panose="020B0503020204020204" charset="-122"/>
              </a:rPr>
              <a:t>“颜色”；</a:t>
            </a:r>
            <a:endParaRPr lang="en-US" sz="1200" spc="1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sz="1200" spc="150">
                <a:latin typeface="微软雅黑" panose="020B0503020204020204" charset="-122"/>
                <a:ea typeface="微软雅黑" panose="020B050302020402020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anchor="ctr" anchorCtr="0"/>
          <a:lstStyle>
            <a:lvl1pPr marL="0" lvl="0" algn="l" defTabSz="914400">
              <a:lnSpc>
                <a:spcPct val="100000"/>
              </a:lnSpc>
              <a:buNone/>
              <a:defRPr lang="zh-CN" sz="3200" b="1" i="0" u="none" strike="noStrike" kern="1200" spc="20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>
            <a:normAutofit/>
          </a:bodyPr>
          <a:lstStyle>
            <a:lvl1pPr lvl="0">
              <a:defRPr sz="2400"/>
            </a:lvl1pPr>
            <a:lvl2pPr lvl="1">
              <a:defRPr sz="2400"/>
            </a:lvl2pPr>
            <a:lvl3pPr lvl="2">
              <a:defRPr sz="2400"/>
            </a:lvl3pPr>
            <a:lvl4pPr lvl="3">
              <a:defRPr sz="2400"/>
            </a:lvl4pPr>
            <a:lvl5pPr lvl="4">
              <a:defRPr sz="2400"/>
            </a:lvl5pPr>
          </a:lstStyle>
          <a:p>
            <a:pPr lvl="0"/>
            <a:r>
              <a:rPr lang="zh-CN"/>
              <a:t>单击此处编辑正文</a:t>
            </a:r>
          </a:p>
          <a:p>
            <a:pPr lvl="0"/>
            <a:r>
              <a:rPr lang="zh-CN"/>
              <a:t>单击此处编辑正文</a:t>
            </a:r>
          </a:p>
          <a:p>
            <a:pPr lvl="0"/>
            <a:r>
              <a:rPr lang="zh-CN"/>
              <a:t>单击此处编辑正文</a:t>
            </a:r>
          </a:p>
          <a:p>
            <a:pPr lvl="0"/>
            <a:r>
              <a:rPr lang="zh-CN"/>
              <a:t>单击此处编辑正文</a:t>
            </a:r>
          </a:p>
          <a:p>
            <a:pPr lvl="0"/>
            <a:r>
              <a:rPr lang="zh-CN"/>
              <a:t>单击此处编辑正文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模板使用技巧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</a:rPr>
              <a:t>模板使用技巧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</a:rPr>
              <a:t> 2</a:t>
            </a:r>
            <a:endParaRPr lang="zh-CN" sz="180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</a:rPr>
              <a:t>OfficePLUS</a:t>
            </a:r>
            <a:endParaRPr lang="zh-CN" sz="100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sz="1200" spc="150">
                <a:latin typeface="微软雅黑" panose="020B0503020204020204" charset="-122"/>
                <a:ea typeface="微软雅黑" panose="020B0503020204020204" charset="-122"/>
              </a:rPr>
              <a:t> 选择“开始”</a:t>
            </a:r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sz="1200" spc="150">
                <a:latin typeface="微软雅黑" panose="020B0503020204020204" charset="-122"/>
                <a:ea typeface="微软雅黑" panose="020B0503020204020204" charset="-122"/>
              </a:rPr>
              <a:t>“新建幻灯片”；</a:t>
            </a:r>
            <a:endParaRPr lang="en-US" sz="1200" spc="1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sz="1200" spc="150">
                <a:latin typeface="微软雅黑" panose="020B0503020204020204" charset="-122"/>
                <a:ea typeface="微软雅黑" panose="020B0503020204020204" charset="-122"/>
              </a:rPr>
              <a:t> 选择你需要的页面，如封面页，目录页，副标题页，内容页等</a:t>
            </a:r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…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关注服务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lang="en-US" sz="14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prstDash val="solid"/>
            <a:miter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lang="en-US" sz="14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sz="3600" b="1" kern="0">
                <a:latin typeface="微软雅黑" panose="020B0503020204020204" charset="-122"/>
                <a:ea typeface="微软雅黑" panose="020B0503020204020204" charset="-122"/>
              </a:rPr>
              <a:t>办公模板更新</a:t>
            </a:r>
            <a:endParaRPr lang="en-US" sz="3600" b="1" ker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sz="3600" b="1" kern="0">
                <a:latin typeface="微软雅黑" panose="020B0503020204020204" charset="-122"/>
                <a:ea typeface="微软雅黑" panose="020B0503020204020204" charset="-122"/>
              </a:rPr>
              <a:t>微软</a:t>
            </a:r>
            <a:endParaRPr lang="en-US" sz="3600" b="1" ker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sz="36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微信扫码关注</a:t>
            </a:r>
            <a:endParaRPr lang="en-US" sz="3600" b="1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sz="36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「 微软</a:t>
            </a:r>
            <a:r>
              <a:rPr lang="en-US" sz="36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Office</a:t>
            </a:r>
            <a:r>
              <a:rPr lang="zh-CN" sz="36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文档 」服务号</a:t>
            </a:r>
            <a:endParaRPr lang="en-US" sz="3600" b="1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使用小程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57288"/>
            <a:ext cx="12192000" cy="0"/>
          </a:xfrm>
          <a:prstGeom prst="line">
            <a:avLst/>
          </a:prstGeom>
          <a:ln w="6350">
            <a:solidFill>
              <a:srgbClr val="E73A1C"/>
            </a:solidFill>
            <a:prstDash val="solid"/>
            <a:miter/>
          </a:ln>
        </p:spPr>
      </p:cxnSp>
      <p:sp>
        <p:nvSpPr>
          <p:cNvPr id="6" name="矩形 5"/>
          <p:cNvSpPr/>
          <p:nvPr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lang="en-US" sz="14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prstDash val="solid"/>
            <a:miter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lang="en-US" sz="14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prstDash val="solid"/>
            <a:miter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lang="en-US" sz="14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sz="3200" b="1" kern="0">
                <a:latin typeface="微软雅黑" panose="020B0503020204020204" charset="-122"/>
                <a:ea typeface="微软雅黑" panose="020B0503020204020204" charset="-122"/>
              </a:rPr>
              <a:t> 微信扫描小程序码，使用微软移动办公黑科技 </a:t>
            </a:r>
            <a:endParaRPr lang="en-US" sz="3200" b="1" ker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1523089" y="369629"/>
            <a:ext cx="266460" cy="622048"/>
          </a:xfrm>
          <a:prstGeom prst="line">
            <a:avLst/>
          </a:prstGeom>
          <a:ln w="6350">
            <a:solidFill>
              <a:srgbClr val="E73A1C"/>
            </a:solidFill>
            <a:prstDash val="solid"/>
            <a:miter/>
          </a:ln>
        </p:spPr>
      </p:cxnSp>
      <p:cxnSp>
        <p:nvCxnSpPr>
          <p:cNvPr id="12" name="直接连接符 11"/>
          <p:cNvCxnSpPr/>
          <p:nvPr/>
        </p:nvCxnSpPr>
        <p:spPr>
          <a:xfrm flipH="1">
            <a:off x="10402443" y="369629"/>
            <a:ext cx="266460" cy="622048"/>
          </a:xfrm>
          <a:prstGeom prst="line">
            <a:avLst/>
          </a:prstGeom>
          <a:ln w="6350">
            <a:solidFill>
              <a:srgbClr val="E73A1C"/>
            </a:solidFill>
            <a:prstDash val="solid"/>
            <a:miter/>
          </a:ln>
        </p:spPr>
      </p:cxnSp>
      <p:sp>
        <p:nvSpPr>
          <p:cNvPr id="13" name="矩形: 圆角 12"/>
          <p:cNvSpPr/>
          <p:nvPr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prstDash val="solid"/>
            <a:miter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lang="en-US" sz="14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/>
          <a:srcRect l="13924" t="13924" r="13924" b="13924"/>
          <a:stretch>
            <a:fillRect/>
          </a:stretch>
        </p:blipFill>
        <p:spPr>
          <a:xfrm>
            <a:off x="4705130" y="1673081"/>
            <a:ext cx="2743200" cy="27432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/>
          <a:srcRect l="14439" r="14439"/>
          <a:stretch>
            <a:fillRect/>
          </a:stretch>
        </p:blipFill>
        <p:spPr>
          <a:xfrm>
            <a:off x="8519321" y="1673081"/>
            <a:ext cx="2743200" cy="27432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965" y="1673081"/>
            <a:ext cx="2743200" cy="27432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sz="2000" kern="0">
                <a:solidFill>
                  <a:schemeClr val="bg1">
                    <a:alpha val="77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在微信访问</a:t>
            </a:r>
            <a:r>
              <a:rPr lang="en-US" sz="2000" kern="0">
                <a:solidFill>
                  <a:schemeClr val="bg1">
                    <a:alpha val="77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sz="20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「 微软</a:t>
            </a:r>
            <a:r>
              <a:rPr lang="en-US" sz="20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Office</a:t>
            </a:r>
            <a:r>
              <a:rPr lang="zh-CN" sz="20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文档 」</a:t>
            </a:r>
            <a:endParaRPr lang="en-US" sz="2000" b="1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sz="2000" kern="0">
                <a:solidFill>
                  <a:schemeClr val="bg1">
                    <a:alpha val="77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让你的文档会说话</a:t>
            </a:r>
            <a:endParaRPr lang="en-US" sz="2000" kern="0">
              <a:solidFill>
                <a:schemeClr val="bg1">
                  <a:alpha val="77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40000"/>
              </a:lnSpc>
            </a:pPr>
            <a:r>
              <a:rPr lang="zh-CN" sz="20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「 微软听听文档 」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sz="2000" kern="0">
                <a:solidFill>
                  <a:schemeClr val="bg1">
                    <a:alpha val="77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你的文档创作小助手</a:t>
            </a:r>
            <a:endParaRPr lang="en-US" sz="2000" kern="0">
              <a:solidFill>
                <a:schemeClr val="bg1">
                  <a:alpha val="77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40000"/>
              </a:lnSpc>
            </a:pPr>
            <a:r>
              <a:rPr lang="zh-CN" sz="20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「 微软小蜜 」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4198035" y="5330650"/>
            <a:ext cx="0" cy="653143"/>
          </a:xfrm>
          <a:prstGeom prst="line">
            <a:avLst/>
          </a:prstGeom>
          <a:ln w="6350">
            <a:solidFill>
              <a:schemeClr val="bg1"/>
            </a:solidFill>
            <a:prstDash val="dash"/>
            <a:miter/>
          </a:ln>
        </p:spPr>
      </p:cxnSp>
      <p:cxnSp>
        <p:nvCxnSpPr>
          <p:cNvPr id="21" name="直接连接符 20"/>
          <p:cNvCxnSpPr/>
          <p:nvPr/>
        </p:nvCxnSpPr>
        <p:spPr>
          <a:xfrm>
            <a:off x="7976215" y="5330650"/>
            <a:ext cx="0" cy="653143"/>
          </a:xfrm>
          <a:prstGeom prst="line">
            <a:avLst/>
          </a:prstGeom>
          <a:ln w="6350">
            <a:solidFill>
              <a:schemeClr val="bg1"/>
            </a:solidFill>
            <a:prstDash val="dash"/>
            <a:miter/>
          </a:ln>
        </p:spPr>
      </p:cxnSp>
      <p:pic>
        <p:nvPicPr>
          <p:cNvPr id="22" name="图片 21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defTabSz="6089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 b="0" i="0" u="none" strike="noStrike" kern="0" spc="0" baseline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</a:rPr>
              <a:t>标注</a:t>
            </a:r>
          </a:p>
        </p:txBody>
      </p:sp>
      <p:sp>
        <p:nvSpPr>
          <p:cNvPr id="11" name="矩形 10"/>
          <p:cNvSpPr/>
          <p:nvPr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 b="0" i="0" u="none" strike="noStrike" kern="0" spc="0" baseline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</a:rPr>
              <a:t>字体使用 </a:t>
            </a: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 b="0" i="0" u="none" strike="noStrike" kern="0" spc="0" baseline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</a:rPr>
              <a:t>行距</a:t>
            </a: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 b="0" i="0" u="none" strike="noStrike" kern="0" spc="0" baseline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</a:rPr>
              <a:t>背景图片出处</a:t>
            </a: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 b="0" i="0" u="none" strike="noStrike" kern="0" spc="0" baseline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</a:rPr>
              <a:t>声明</a:t>
            </a: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 b="0" i="0" u="none" strike="noStrike" kern="0" spc="0" baseline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</a:rPr>
              <a:t>英文 </a:t>
            </a:r>
            <a:r>
              <a:rPr lang="is-IS" sz="1400" b="0" i="0" u="none" strike="noStrike" kern="0" spc="0" baseline="0">
                <a:solidFill>
                  <a:srgbClr val="FFFFFF"/>
                </a:solidFill>
                <a:latin typeface="Segoe UI Light" panose="020B0502040204020203"/>
              </a:rPr>
              <a:t>Microsoft YaHei</a:t>
            </a:r>
            <a:endParaRPr lang="zh-CN" sz="1400" b="0" i="0" u="none" strike="noStrike" kern="0" spc="0" baseline="0">
              <a:solidFill>
                <a:srgbClr val="FFFFFF"/>
              </a:solidFill>
              <a:latin typeface="Segoe UI Light" panose="020B0502040204020203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 b="0" i="0" u="none" strike="noStrike" kern="0" spc="0" baseline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</a:rPr>
              <a:t>中文 微软雅黑</a:t>
            </a: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 b="0" i="0" u="none" strike="noStrike" kern="0" spc="0" baseline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</a:rPr>
              <a:t>正文 </a:t>
            </a:r>
            <a:r>
              <a:rPr lang="en-US" sz="1400" b="0" i="0" u="none" strike="noStrike" kern="0" spc="0" baseline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</a:rPr>
              <a:t>1.3</a:t>
            </a: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kern="0" spc="0" baseline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</a:rPr>
              <a:t>cn.bing.com</a:t>
            </a:r>
            <a:endParaRPr lang="zh-CN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algn="l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本网站所提供的任何信息内容（包括但不限于 </a:t>
            </a:r>
            <a:r>
              <a:rPr lang="en-US" sz="1335" b="0" i="0" u="none" strike="noStrike" kern="1200" spc="0" baseline="0">
                <a:solidFill>
                  <a:srgbClr val="FFFFFF"/>
                </a:solidFill>
                <a:latin typeface="Segoe UI Light" panose="020B0502040204020203"/>
                <a:ea typeface="Segoe UI Light" panose="020B0502040204020203"/>
              </a:rPr>
              <a:t>PPT</a:t>
            </a:r>
            <a:r>
              <a:rPr lang="zh-CN" sz="1335" b="0" i="0" u="none" strike="noStrike" kern="1200" spc="0" baseline="0">
                <a:solidFill>
                  <a:srgbClr val="FFFFFF"/>
                </a:solidFill>
                <a:latin typeface="Segoe UI Light" panose="020B0502040204020203"/>
                <a:ea typeface="Segoe UI Light" panose="020B0502040204020203"/>
              </a:rPr>
              <a:t> </a:t>
            </a:r>
            <a:r>
              <a:rPr lang="zh-CN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模板、</a:t>
            </a:r>
            <a:r>
              <a:rPr lang="en-US" sz="1335" b="0" i="0" u="none" strike="noStrike" kern="1200" spc="0" baseline="0">
                <a:solidFill>
                  <a:srgbClr val="FFFFFF"/>
                </a:solidFill>
                <a:latin typeface="Segoe UI Light" panose="020B0502040204020203"/>
                <a:ea typeface="Segoe UI Light" panose="020B0502040204020203"/>
              </a:rPr>
              <a:t>Word</a:t>
            </a:r>
            <a:r>
              <a:rPr lang="zh-CN" sz="1335" b="0" i="0" u="none" strike="noStrike" kern="1200" spc="0" baseline="0">
                <a:solidFill>
                  <a:srgbClr val="FFFFFF"/>
                </a:solidFill>
                <a:latin typeface="Segoe UI Light" panose="020B0502040204020203"/>
                <a:ea typeface="Segoe UI Light" panose="020B0502040204020203"/>
              </a:rPr>
              <a:t> </a:t>
            </a:r>
            <a:r>
              <a:rPr lang="zh-CN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文档、</a:t>
            </a:r>
            <a:r>
              <a:rPr lang="en-US" sz="1335" b="0" i="0" u="none" strike="noStrike" kern="1200" spc="0" baseline="0">
                <a:solidFill>
                  <a:srgbClr val="FFFFFF"/>
                </a:solidFill>
                <a:latin typeface="Segoe UI Light" panose="020B0502040204020203"/>
                <a:ea typeface="Segoe UI Light" panose="020B0502040204020203"/>
              </a:rPr>
              <a:t>Excel</a:t>
            </a:r>
            <a:r>
              <a:rPr lang="zh-CN" sz="1335" b="0" i="0" u="none" strike="noStrike" kern="1200" spc="0" baseline="0">
                <a:solidFill>
                  <a:srgbClr val="FFFFFF"/>
                </a:solidFill>
                <a:latin typeface="Segoe UI Light" panose="020B0502040204020203"/>
                <a:ea typeface="Segoe UI Light" panose="020B0502040204020203"/>
              </a:rPr>
              <a:t> </a:t>
            </a:r>
            <a:r>
              <a:rPr lang="zh-CN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图表、图片素材等）均受</a:t>
            </a:r>
            <a:r>
              <a:rPr lang="en-US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《</a:t>
            </a:r>
            <a:r>
              <a:rPr lang="zh-CN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中华人民共和国著作权法</a:t>
            </a:r>
            <a:r>
              <a:rPr lang="en-US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》</a:t>
            </a:r>
            <a:r>
              <a:rPr lang="zh-CN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、</a:t>
            </a:r>
            <a:r>
              <a:rPr lang="en-US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《</a:t>
            </a:r>
            <a:r>
              <a:rPr lang="zh-CN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信息网络传播权保护条例</a:t>
            </a:r>
            <a:r>
              <a:rPr lang="en-US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》</a:t>
            </a:r>
            <a:r>
              <a:rPr lang="zh-CN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及其他适用的法律法规的保护，未经权利人书面明确授权，信息内容的任何部分</a:t>
            </a:r>
            <a:r>
              <a:rPr lang="en-US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(</a:t>
            </a:r>
            <a:r>
              <a:rPr lang="zh-CN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包括图片或图表</a:t>
            </a:r>
            <a:r>
              <a:rPr lang="en-US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)</a:t>
            </a:r>
            <a:r>
              <a:rPr lang="zh-CN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defTabSz="6089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kern="0" spc="0" baseline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</a:rPr>
              <a:t>OfficePLUS</a:t>
            </a:r>
            <a:endParaRPr lang="zh-CN" sz="10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40105" y="727710"/>
            <a:ext cx="3931920" cy="1115060"/>
          </a:xfrm>
        </p:spPr>
        <p:txBody>
          <a:bodyPr anchor="ctr" anchorCtr="0"/>
          <a:lstStyle>
            <a:lvl1pPr lvl="0"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8420" y="727710"/>
            <a:ext cx="6172200" cy="5403215"/>
          </a:xfrm>
        </p:spPr>
        <p:txBody>
          <a:bodyPr/>
          <a:lstStyle>
            <a:lvl1pPr lvl="0">
              <a:defRPr sz="2400">
                <a:latin typeface="微软雅黑" panose="020B0503020204020204" charset="-122"/>
                <a:ea typeface="微软雅黑" panose="020B0503020204020204" charset="-122"/>
              </a:defRPr>
            </a:lvl1pPr>
            <a:lvl2pPr marL="457200" lvl="1" indent="0">
              <a:buNone/>
              <a:defRPr sz="2400">
                <a:latin typeface="微软雅黑" panose="020B0503020204020204" charset="-122"/>
                <a:ea typeface="微软雅黑" panose="020B0503020204020204" charset="-122"/>
              </a:defRPr>
            </a:lvl2pPr>
            <a:lvl3pPr lvl="2"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lvl="3">
              <a:defRPr sz="2400">
                <a:latin typeface="微软雅黑" panose="020B0503020204020204" charset="-122"/>
                <a:ea typeface="微软雅黑" panose="020B0503020204020204" charset="-122"/>
              </a:defRPr>
            </a:lvl4pPr>
            <a:lvl5pPr lvl="4">
              <a:defRPr sz="2400">
                <a:latin typeface="微软雅黑" panose="020B0503020204020204" charset="-122"/>
                <a:ea typeface="微软雅黑" panose="020B0503020204020204" charset="-122"/>
              </a:defRPr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rPr lang="zh-CN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idx="2" hasCustomPrompt="1"/>
          </p:nvPr>
        </p:nvSpPr>
        <p:spPr>
          <a:xfrm>
            <a:off x="840105" y="2239645"/>
            <a:ext cx="3931920" cy="3891915"/>
          </a:xfrm>
        </p:spPr>
        <p:txBody>
          <a:bodyPr/>
          <a:lstStyle>
            <a:lvl1pPr marL="342900" lvl="0" indent="-342900"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rPr lang="zh-CN"/>
              <a:t>单击此处编辑正文</a:t>
            </a:r>
          </a:p>
          <a:p>
            <a:pPr lvl="0"/>
            <a:r>
              <a:rPr lang="zh-CN"/>
              <a:t>单击此处编辑正文</a:t>
            </a:r>
          </a:p>
          <a:p>
            <a:pPr lvl="0"/>
            <a:r>
              <a:rPr lang="zh-CN"/>
              <a:t>单击此处编辑正文</a:t>
            </a:r>
          </a:p>
          <a:p>
            <a:pPr lvl="0"/>
            <a:r>
              <a:rPr lang="zh-CN"/>
              <a:t>单击此处编辑正文</a:t>
            </a:r>
          </a:p>
          <a:p>
            <a:pPr lvl="0"/>
            <a:r>
              <a:rPr lang="zh-CN"/>
              <a:t>单击此处编辑正文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925" y="5605145"/>
            <a:ext cx="10852150" cy="558165"/>
          </a:xfrm>
        </p:spPr>
        <p:txBody>
          <a:bodyPr/>
          <a:lstStyle>
            <a:lvl1pPr lvl="0">
              <a:defRPr b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925" y="641350"/>
            <a:ext cx="10852150" cy="4556125"/>
          </a:xfrm>
        </p:spPr>
        <p:txBody>
          <a:bodyPr vert="horz" lIns="101600" tIns="0" rIns="82550" bIns="0"/>
          <a:lstStyle>
            <a:lvl1pPr marL="228600" lvl="0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lvl="1" indent="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lvl="2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lvl="3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lvl="4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t>单击此处编辑正文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6445" cy="6868160"/>
          </a:xfrm>
        </p:spPr>
        <p:txBody>
          <a:bodyPr vert="horz" lIns="101600" tIns="0" rIns="82550" bIns="0"/>
          <a:lstStyle>
            <a:lvl1pPr marL="228600" lvl="0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lvl="1" indent="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lvl="2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lvl="3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lvl="4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t>单击此处编辑正文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2" hasCustomPrompt="1"/>
          </p:nvPr>
        </p:nvSpPr>
        <p:spPr>
          <a:xfrm>
            <a:off x="467995" y="565150"/>
            <a:ext cx="5400040" cy="5727700"/>
          </a:xfrm>
        </p:spPr>
        <p:txBody>
          <a:bodyPr vert="horz" lIns="101600" tIns="0" rIns="82550" bIns="0"/>
          <a:lstStyle>
            <a:lvl1pPr marL="228600" lvl="0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lvl="2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lvl="3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lvl="4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3" hasCustomPrompt="1"/>
          </p:nvPr>
        </p:nvSpPr>
        <p:spPr>
          <a:xfrm>
            <a:off x="6287770" y="565150"/>
            <a:ext cx="5400040" cy="5727700"/>
          </a:xfrm>
        </p:spPr>
        <p:txBody>
          <a:bodyPr vert="horz" lIns="101600" tIns="0" rIns="82550" bIns="0"/>
          <a:lstStyle>
            <a:lvl1pPr marL="228600" lvl="0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lvl="2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lvl="3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lvl="4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t>单击此处编辑正文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623591"/>
            <a:ext cx="10852237" cy="899167"/>
          </a:xfrm>
        </p:spPr>
        <p:txBody>
          <a:bodyPr vert="horz" lIns="101600" tIns="38100" rIns="25400" bIns="38100" anchor="ctr" anchorCtr="0"/>
          <a:lstStyle>
            <a:lvl1pPr marL="0" lvl="0" algn="ctr" defTabSz="914400">
              <a:lnSpc>
                <a:spcPct val="100000"/>
              </a:lnSpc>
              <a:buNone/>
              <a:defRPr lang="zh-CN" sz="3200" b="0" i="0" u="none" strike="noStrike" kern="1200" spc="60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t>单击此处编辑标题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目录页_三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框架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59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tx1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>
          <a:xfrm>
            <a:off x="317022" y="1044916"/>
            <a:ext cx="11597765" cy="97831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lv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6" name="文本占位符 15"/>
          <p:cNvSpPr>
            <a:spLocks noGrp="1"/>
          </p:cNvSpPr>
          <p:nvPr>
            <p:ph type="body" idx="11"/>
          </p:nvPr>
        </p:nvSpPr>
        <p:spPr>
          <a:xfrm>
            <a:off x="317021" y="2320119"/>
            <a:ext cx="3440322" cy="3207224"/>
          </a:xfrm>
          <a:custGeom>
            <a:avLst/>
            <a:gdLst/>
            <a:ahLst/>
            <a:cxnLst/>
            <a:rect l="l" t="t" r="r" b="b"/>
            <a:pathLst>
              <a:path w="3440322" h="3207224">
                <a:moveTo>
                  <a:pt x="2" y="0"/>
                </a:moveTo>
                <a:lnTo>
                  <a:pt x="2866924" y="0"/>
                </a:lnTo>
                <a:lnTo>
                  <a:pt x="3440322" y="377075"/>
                </a:lnTo>
                <a:lnTo>
                  <a:pt x="3440322" y="1108880"/>
                </a:lnTo>
                <a:lnTo>
                  <a:pt x="3440322" y="1654055"/>
                </a:lnTo>
                <a:lnTo>
                  <a:pt x="3440322" y="3207224"/>
                </a:lnTo>
                <a:lnTo>
                  <a:pt x="573400" y="3207224"/>
                </a:lnTo>
                <a:lnTo>
                  <a:pt x="2" y="2830149"/>
                </a:lnTo>
                <a:lnTo>
                  <a:pt x="2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2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7" name="文本占位符 16"/>
          <p:cNvSpPr>
            <a:spLocks noGrp="1"/>
          </p:cNvSpPr>
          <p:nvPr>
            <p:ph type="body" idx="12"/>
          </p:nvPr>
        </p:nvSpPr>
        <p:spPr>
          <a:xfrm>
            <a:off x="4395743" y="2320119"/>
            <a:ext cx="3440322" cy="3207224"/>
          </a:xfrm>
          <a:custGeom>
            <a:avLst/>
            <a:gdLst/>
            <a:ahLst/>
            <a:cxnLst/>
            <a:rect l="l" t="t" r="r" b="b"/>
            <a:pathLst>
              <a:path w="3440322" h="3207224">
                <a:moveTo>
                  <a:pt x="2" y="0"/>
                </a:moveTo>
                <a:lnTo>
                  <a:pt x="2866924" y="0"/>
                </a:lnTo>
                <a:lnTo>
                  <a:pt x="3440322" y="377075"/>
                </a:lnTo>
                <a:lnTo>
                  <a:pt x="3440322" y="1108880"/>
                </a:lnTo>
                <a:lnTo>
                  <a:pt x="3440322" y="1654055"/>
                </a:lnTo>
                <a:lnTo>
                  <a:pt x="3440322" y="3207224"/>
                </a:lnTo>
                <a:lnTo>
                  <a:pt x="573400" y="3207224"/>
                </a:lnTo>
                <a:lnTo>
                  <a:pt x="2" y="2830149"/>
                </a:lnTo>
                <a:lnTo>
                  <a:pt x="2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2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8" name="文本占位符 17"/>
          <p:cNvSpPr>
            <a:spLocks noGrp="1"/>
          </p:cNvSpPr>
          <p:nvPr>
            <p:ph type="body" idx="13"/>
          </p:nvPr>
        </p:nvSpPr>
        <p:spPr>
          <a:xfrm>
            <a:off x="8474465" y="2320119"/>
            <a:ext cx="3440322" cy="3207224"/>
          </a:xfrm>
          <a:custGeom>
            <a:avLst/>
            <a:gdLst/>
            <a:ahLst/>
            <a:cxnLst/>
            <a:rect l="l" t="t" r="r" b="b"/>
            <a:pathLst>
              <a:path w="3440322" h="3207224">
                <a:moveTo>
                  <a:pt x="2" y="0"/>
                </a:moveTo>
                <a:lnTo>
                  <a:pt x="2866924" y="0"/>
                </a:lnTo>
                <a:lnTo>
                  <a:pt x="3440322" y="377075"/>
                </a:lnTo>
                <a:lnTo>
                  <a:pt x="3440322" y="1108880"/>
                </a:lnTo>
                <a:lnTo>
                  <a:pt x="3440322" y="1654055"/>
                </a:lnTo>
                <a:lnTo>
                  <a:pt x="3440322" y="3207224"/>
                </a:lnTo>
                <a:lnTo>
                  <a:pt x="573400" y="3207224"/>
                </a:lnTo>
                <a:lnTo>
                  <a:pt x="2" y="2830149"/>
                </a:lnTo>
                <a:lnTo>
                  <a:pt x="2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2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anchor="ctr" anchorCtr="0"/>
          <a:lstStyle>
            <a:lvl1pPr marL="0" lvl="0" algn="l" defTabSz="914400">
              <a:lnSpc>
                <a:spcPct val="100000"/>
              </a:lnSpc>
              <a:buNone/>
              <a:defRPr lang="zh-CN" sz="3200" b="1" i="0" u="none" strike="noStrike" kern="1200" spc="20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>
            <a:normAutofit/>
          </a:bodyPr>
          <a:lstStyle>
            <a:lvl1pPr lvl="0">
              <a:defRPr sz="2400"/>
            </a:lvl1pPr>
            <a:lvl2pPr lvl="1">
              <a:defRPr sz="2400"/>
            </a:lvl2pPr>
            <a:lvl3pPr lvl="2">
              <a:defRPr sz="2400"/>
            </a:lvl3pPr>
            <a:lvl4pPr lvl="3">
              <a:defRPr sz="2400"/>
            </a:lvl4pPr>
            <a:lvl5pPr lvl="4">
              <a:defRPr sz="2400"/>
            </a:lvl5pPr>
          </a:lstStyle>
          <a:p>
            <a:pPr lvl="0"/>
            <a:r>
              <a:rPr lang="zh-CN"/>
              <a:t>单击此处编辑正文</a:t>
            </a:r>
          </a:p>
          <a:p>
            <a:pPr lvl="0"/>
            <a:r>
              <a:rPr lang="zh-CN"/>
              <a:t>单击此处编辑正文</a:t>
            </a:r>
          </a:p>
          <a:p>
            <a:pPr lvl="0"/>
            <a:r>
              <a:rPr lang="zh-CN"/>
              <a:t>单击此处编辑正文</a:t>
            </a:r>
          </a:p>
          <a:p>
            <a:pPr lvl="0"/>
            <a:r>
              <a:rPr lang="zh-CN"/>
              <a:t>单击此处编辑正文</a:t>
            </a:r>
          </a:p>
          <a:p>
            <a:pPr lvl="0"/>
            <a:r>
              <a:rPr lang="zh-CN"/>
              <a:t>单击此处编辑正文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lvl="0" algn="l" defTabSz="914400">
        <a:lnSpc>
          <a:spcPct val="100000"/>
        </a:lnSpc>
        <a:spcBef>
          <a:spcPct val="0"/>
        </a:spcBef>
        <a:buNone/>
        <a:defRPr sz="2800" b="1" u="none" strike="noStrike" kern="1200" spc="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1pPr>
    </p:titleStyle>
    <p:bodyStyle>
      <a:lvl1pPr marL="228600" lvl="0" indent="-228600" algn="l" defTabSz="91440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spc="15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1pPr>
      <a:lvl2pPr marL="685800" lvl="1" indent="-228600" algn="l" defTabSz="91440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spc="15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2pPr>
      <a:lvl3pPr marL="1143000" lvl="2" indent="-228600" algn="l" defTabSz="91440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spc="15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3pPr>
      <a:lvl4pPr marL="1600200" lvl="3" indent="-228600" algn="l" defTabSz="91440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spc="15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4pPr>
      <a:lvl5pPr marL="2057400" lvl="4" indent="-228600" algn="l" defTabSz="91440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spc="15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5pPr>
      <a:lvl6pPr marL="2514600" lvl="5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6pPr>
      <a:lvl7pPr marL="2971800" lvl="6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7pPr>
      <a:lvl8pPr marL="3429000" lvl="7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8pPr>
      <a:lvl9pPr marL="3886200" lvl="8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9pPr>
    </p:bodyStyle>
    <p:otherStyle>
      <a:lvl1pPr marL="0" lvl="0" algn="l" defTabSz="914400"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1pPr>
      <a:lvl2pPr marL="457200" lvl="1" algn="l" defTabSz="914400"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2pPr>
      <a:lvl3pPr marL="914400" lvl="2" algn="l" defTabSz="914400"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3pPr>
      <a:lvl4pPr marL="1371600" lvl="3" algn="l" defTabSz="914400"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4pPr>
      <a:lvl5pPr marL="1828800" lvl="4" algn="l" defTabSz="914400"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5pPr>
      <a:lvl6pPr marL="2286000" lvl="5" algn="l" defTabSz="914400"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6pPr>
      <a:lvl7pPr marL="2743200" lvl="6" algn="l" defTabSz="914400"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7pPr>
      <a:lvl8pPr marL="3200400" lvl="7" algn="l" defTabSz="914400"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8pPr>
      <a:lvl9pPr marL="3657600" lvl="8" algn="l" defTabSz="914400"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74" r:id="rId10"/>
  </p:sldLayoutIdLst>
  <p:txStyles>
    <p:titleStyle>
      <a:lvl1pPr lvl="0" algn="l" defTabSz="91440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1pPr>
    </p:titleStyle>
    <p:bodyStyle>
      <a:lvl1pPr marL="228600" lvl="0" indent="-228600" algn="l" defTabSz="91440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1pPr>
      <a:lvl2pPr marL="685800" lvl="1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2pPr>
      <a:lvl3pPr marL="1143000" lvl="2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3pPr>
      <a:lvl4pPr marL="1600200" lvl="3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4pPr>
      <a:lvl5pPr marL="2057400" lvl="4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5pPr>
      <a:lvl6pPr marL="2514600" lvl="5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6pPr>
      <a:lvl7pPr marL="2971800" lvl="6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7pPr>
      <a:lvl8pPr marL="3429000" lvl="7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8pPr>
      <a:lvl9pPr marL="3886200" lvl="8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9pPr>
    </p:bodyStyle>
    <p:otherStyle>
      <a:lvl1pPr marL="0" lvl="0" algn="l" defTabSz="914400"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1pPr>
      <a:lvl2pPr marL="457200" lvl="1" algn="l" defTabSz="914400"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2pPr>
      <a:lvl3pPr marL="914400" lvl="2" algn="l" defTabSz="914400"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3pPr>
      <a:lvl4pPr marL="1371600" lvl="3" algn="l" defTabSz="914400"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4pPr>
      <a:lvl5pPr marL="1828800" lvl="4" algn="l" defTabSz="914400"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5pPr>
      <a:lvl6pPr marL="2286000" lvl="5" algn="l" defTabSz="914400"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6pPr>
      <a:lvl7pPr marL="2743200" lvl="6" algn="l" defTabSz="914400"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7pPr>
      <a:lvl8pPr marL="3200400" lvl="7" algn="l" defTabSz="914400"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8pPr>
      <a:lvl9pPr marL="3657600" lvl="8" algn="l" defTabSz="914400"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lvl="0" algn="l" defTabSz="91440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1pPr>
    </p:titleStyle>
    <p:bodyStyle>
      <a:lvl1pPr marL="228600" lvl="0" indent="-228600" algn="l" defTabSz="91440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1pPr>
      <a:lvl2pPr marL="685800" lvl="1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2pPr>
      <a:lvl3pPr marL="1143000" lvl="2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3pPr>
      <a:lvl4pPr marL="1600200" lvl="3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4pPr>
      <a:lvl5pPr marL="2057400" lvl="4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5pPr>
      <a:lvl6pPr marL="2514600" lvl="5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6pPr>
      <a:lvl7pPr marL="2971800" lvl="6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7pPr>
      <a:lvl8pPr marL="3429000" lvl="7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8pPr>
      <a:lvl9pPr marL="3886200" lvl="8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9pPr>
    </p:bodyStyle>
    <p:otherStyle>
      <a:lvl1pPr marL="0" lvl="0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1pPr>
      <a:lvl2pPr marL="457200" lvl="1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2pPr>
      <a:lvl3pPr marL="914400" lvl="2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3pPr>
      <a:lvl4pPr marL="1371600" lvl="3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4pPr>
      <a:lvl5pPr marL="1828800" lvl="4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5pPr>
      <a:lvl6pPr marL="2286000" lvl="5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6pPr>
      <a:lvl7pPr marL="2743200" lvl="6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7pPr>
      <a:lvl8pPr marL="3200400" lvl="7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8pPr>
      <a:lvl9pPr marL="3657600" lvl="8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3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4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1119020" y="2060030"/>
            <a:ext cx="10706036" cy="2310857"/>
          </a:xfrm>
        </p:spPr>
        <p:txBody>
          <a:bodyPr/>
          <a:lstStyle/>
          <a:p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RoboMaster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2023</a:t>
            </a:r>
          </a:p>
          <a:p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规则简要解读</a:t>
            </a:r>
            <a:endParaRPr 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1"/>
          </p:nvPr>
        </p:nvSpPr>
        <p:spPr>
          <a:xfrm>
            <a:off x="1297835" y="4744905"/>
            <a:ext cx="7225276" cy="392929"/>
          </a:xfrm>
        </p:spPr>
        <p:txBody>
          <a:bodyPr/>
          <a:lstStyle/>
          <a:p>
            <a:pPr algn="r"/>
            <a:r>
              <a:rPr lang="en-US" altLang="zh-CN" dirty="0"/>
              <a:t>RM</a:t>
            </a:r>
            <a:r>
              <a:rPr lang="zh-CN" altLang="en-US" dirty="0"/>
              <a:t>规则组 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2023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月</a:t>
            </a:r>
            <a:endParaRPr 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833972" y="1"/>
            <a:ext cx="10957694" cy="673768"/>
          </a:xfrm>
        </p:spPr>
        <p:txBody>
          <a:bodyPr/>
          <a:lstStyle/>
          <a:p>
            <a:r>
              <a:rPr lang="zh-CN" altLang="en-US" dirty="0"/>
              <a:t>控制方式</a:t>
            </a:r>
            <a:endParaRPr lang="zh-CN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370E34E-2C73-4469-B707-6F54E250005A}"/>
              </a:ext>
            </a:extLst>
          </p:cNvPr>
          <p:cNvSpPr txBox="1"/>
          <p:nvPr/>
        </p:nvSpPr>
        <p:spPr>
          <a:xfrm>
            <a:off x="5139524" y="726039"/>
            <a:ext cx="6107837" cy="562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chemeClr val="accent2"/>
                </a:solidFill>
              </a:rPr>
              <a:t>2023</a:t>
            </a:r>
            <a:r>
              <a:rPr lang="zh-CN" altLang="en-US" dirty="0">
                <a:solidFill>
                  <a:schemeClr val="accent2"/>
                </a:solidFill>
              </a:rPr>
              <a:t>赛季推荐使用图传链路控制机器人。</a:t>
            </a:r>
            <a:endParaRPr lang="en-US" altLang="zh-CN" dirty="0">
              <a:solidFill>
                <a:schemeClr val="accent2"/>
              </a:solidFill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6CCCBD1-D640-427D-B6FB-64E657CDDB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38" y="686049"/>
            <a:ext cx="562333" cy="562333"/>
          </a:xfrm>
          <a:prstGeom prst="rect">
            <a:avLst/>
          </a:prstGeom>
        </p:spPr>
      </p:pic>
      <p:pic>
        <p:nvPicPr>
          <p:cNvPr id="133" name="图片 132">
            <a:extLst>
              <a:ext uri="{FF2B5EF4-FFF2-40B4-BE49-F238E27FC236}">
                <a16:creationId xmlns:a16="http://schemas.microsoft.com/office/drawing/2014/main" id="{EE03CAD8-1F2B-43C4-8618-6ABB3279A2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64440" y="1020183"/>
            <a:ext cx="562333" cy="56233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11D64E3-67E0-4AF0-8D2E-527B56234F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0" y="1057680"/>
            <a:ext cx="4822202" cy="504728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E8F2B71-1DDC-434A-B5A8-574030753079}"/>
              </a:ext>
            </a:extLst>
          </p:cNvPr>
          <p:cNvSpPr txBox="1"/>
          <p:nvPr/>
        </p:nvSpPr>
        <p:spPr>
          <a:xfrm>
            <a:off x="8435652" y="6420402"/>
            <a:ext cx="277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外部设备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7171BD4-A16B-485F-B0E9-EE701EDA42A2}"/>
              </a:ext>
            </a:extLst>
          </p:cNvPr>
          <p:cNvSpPr txBox="1"/>
          <p:nvPr/>
        </p:nvSpPr>
        <p:spPr>
          <a:xfrm>
            <a:off x="7826159" y="4696547"/>
            <a:ext cx="2776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自定义控制器接口</a:t>
            </a:r>
            <a:endParaRPr lang="en-US" altLang="zh-CN" b="1" dirty="0"/>
          </a:p>
          <a:p>
            <a:pPr algn="ctr"/>
            <a:r>
              <a:rPr lang="zh-CN" altLang="en-US" b="1" dirty="0"/>
              <a:t>（</a:t>
            </a:r>
            <a:r>
              <a:rPr lang="en-US" altLang="zh-CN" b="1" dirty="0"/>
              <a:t>RS232</a:t>
            </a:r>
            <a:r>
              <a:rPr lang="zh-CN" altLang="en-US" b="1" dirty="0"/>
              <a:t>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16E6F86-70A0-4279-AB0B-C9B8EB6B3A40}"/>
              </a:ext>
            </a:extLst>
          </p:cNvPr>
          <p:cNvSpPr txBox="1"/>
          <p:nvPr/>
        </p:nvSpPr>
        <p:spPr>
          <a:xfrm>
            <a:off x="5783972" y="4881214"/>
            <a:ext cx="277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键鼠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B7E56CE-AB18-4B0E-B06E-CCB5B98B8F89}"/>
              </a:ext>
            </a:extLst>
          </p:cNvPr>
          <p:cNvSpPr txBox="1"/>
          <p:nvPr/>
        </p:nvSpPr>
        <p:spPr>
          <a:xfrm>
            <a:off x="5783972" y="3734144"/>
            <a:ext cx="277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客户端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B7BD771-35D9-4305-9429-67BF3FDEBDDB}"/>
              </a:ext>
            </a:extLst>
          </p:cNvPr>
          <p:cNvSpPr txBox="1"/>
          <p:nvPr/>
        </p:nvSpPr>
        <p:spPr>
          <a:xfrm>
            <a:off x="5783972" y="2920582"/>
            <a:ext cx="277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图传接收端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9D23991-81A0-4A72-B45F-4F98A6B1B4ED}"/>
              </a:ext>
            </a:extLst>
          </p:cNvPr>
          <p:cNvSpPr txBox="1"/>
          <p:nvPr/>
        </p:nvSpPr>
        <p:spPr>
          <a:xfrm>
            <a:off x="5783972" y="2212882"/>
            <a:ext cx="277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机器人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00362F99-D525-49A4-AE83-60B8E3BACAAD}"/>
              </a:ext>
            </a:extLst>
          </p:cNvPr>
          <p:cNvCxnSpPr/>
          <p:nvPr/>
        </p:nvCxnSpPr>
        <p:spPr>
          <a:xfrm flipV="1">
            <a:off x="9060061" y="5342878"/>
            <a:ext cx="0" cy="994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C2B5308-5CE6-47A8-A343-A82CDF4C50D7}"/>
              </a:ext>
            </a:extLst>
          </p:cNvPr>
          <p:cNvCxnSpPr>
            <a:cxnSpLocks/>
          </p:cNvCxnSpPr>
          <p:nvPr/>
        </p:nvCxnSpPr>
        <p:spPr>
          <a:xfrm flipH="1" flipV="1">
            <a:off x="7646041" y="4103476"/>
            <a:ext cx="1338606" cy="580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CCA10D44-570D-4BA5-93AF-194FBCFCF1DE}"/>
              </a:ext>
            </a:extLst>
          </p:cNvPr>
          <p:cNvCxnSpPr>
            <a:cxnSpLocks/>
          </p:cNvCxnSpPr>
          <p:nvPr/>
        </p:nvCxnSpPr>
        <p:spPr>
          <a:xfrm flipV="1">
            <a:off x="7172062" y="3265234"/>
            <a:ext cx="1" cy="522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52E50AA5-355E-4222-8B85-8CBEB325DEBE}"/>
              </a:ext>
            </a:extLst>
          </p:cNvPr>
          <p:cNvSpPr txBox="1"/>
          <p:nvPr/>
        </p:nvSpPr>
        <p:spPr>
          <a:xfrm>
            <a:off x="7447801" y="2199826"/>
            <a:ext cx="277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图传发送端</a:t>
            </a: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75FC315D-CEAE-43FF-B13E-0CB4FCB0FE09}"/>
              </a:ext>
            </a:extLst>
          </p:cNvPr>
          <p:cNvCxnSpPr>
            <a:cxnSpLocks/>
          </p:cNvCxnSpPr>
          <p:nvPr/>
        </p:nvCxnSpPr>
        <p:spPr>
          <a:xfrm flipV="1">
            <a:off x="7010008" y="4103476"/>
            <a:ext cx="0" cy="777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3074F0D2-0613-4E33-84EE-58B46FE69BA7}"/>
              </a:ext>
            </a:extLst>
          </p:cNvPr>
          <p:cNvCxnSpPr>
            <a:cxnSpLocks/>
          </p:cNvCxnSpPr>
          <p:nvPr/>
        </p:nvCxnSpPr>
        <p:spPr>
          <a:xfrm flipH="1">
            <a:off x="5996351" y="4103476"/>
            <a:ext cx="810704" cy="777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E67E1171-0144-4693-9B16-5F419852FF4C}"/>
              </a:ext>
            </a:extLst>
          </p:cNvPr>
          <p:cNvCxnSpPr/>
          <p:nvPr/>
        </p:nvCxnSpPr>
        <p:spPr>
          <a:xfrm>
            <a:off x="6062963" y="2461190"/>
            <a:ext cx="0" cy="218131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03516128-DB7A-4816-BE26-9A82288EA6F6}"/>
              </a:ext>
            </a:extLst>
          </p:cNvPr>
          <p:cNvCxnSpPr>
            <a:cxnSpLocks/>
          </p:cNvCxnSpPr>
          <p:nvPr/>
        </p:nvCxnSpPr>
        <p:spPr>
          <a:xfrm>
            <a:off x="6081839" y="2360545"/>
            <a:ext cx="53404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B1BA3B74-00E4-4426-B2D8-621350376743}"/>
              </a:ext>
            </a:extLst>
          </p:cNvPr>
          <p:cNvCxnSpPr>
            <a:cxnSpLocks/>
          </p:cNvCxnSpPr>
          <p:nvPr/>
        </p:nvCxnSpPr>
        <p:spPr>
          <a:xfrm flipV="1">
            <a:off x="7298277" y="4103476"/>
            <a:ext cx="0" cy="787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DEF591C4-E1EF-4CA7-AE15-35D2E62BA3F5}"/>
              </a:ext>
            </a:extLst>
          </p:cNvPr>
          <p:cNvCxnSpPr>
            <a:cxnSpLocks/>
          </p:cNvCxnSpPr>
          <p:nvPr/>
        </p:nvCxnSpPr>
        <p:spPr>
          <a:xfrm flipH="1">
            <a:off x="7613165" y="2397548"/>
            <a:ext cx="55135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98BA0220-111D-4064-8731-FD2374853051}"/>
              </a:ext>
            </a:extLst>
          </p:cNvPr>
          <p:cNvCxnSpPr/>
          <p:nvPr/>
        </p:nvCxnSpPr>
        <p:spPr>
          <a:xfrm flipV="1">
            <a:off x="7826159" y="2582214"/>
            <a:ext cx="734569" cy="33836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E5F7C4B9-31E0-478A-8443-8646CF603957}"/>
              </a:ext>
            </a:extLst>
          </p:cNvPr>
          <p:cNvSpPr txBox="1"/>
          <p:nvPr/>
        </p:nvSpPr>
        <p:spPr>
          <a:xfrm>
            <a:off x="8164515" y="2777252"/>
            <a:ext cx="2167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（</a:t>
            </a:r>
            <a:r>
              <a:rPr lang="en-US" altLang="zh-CN" sz="1400" dirty="0"/>
              <a:t>WIFI</a:t>
            </a:r>
            <a:r>
              <a:rPr lang="zh-CN" altLang="en-US" sz="1400" dirty="0"/>
              <a:t>断线仍可通信）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33E54ED-630E-41D9-B1D1-88CBE0190E83}"/>
              </a:ext>
            </a:extLst>
          </p:cNvPr>
          <p:cNvSpPr txBox="1"/>
          <p:nvPr/>
        </p:nvSpPr>
        <p:spPr>
          <a:xfrm>
            <a:off x="5789729" y="1385891"/>
            <a:ext cx="277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主控</a:t>
            </a:r>
            <a:r>
              <a:rPr lang="en-US" altLang="zh-CN" b="1" dirty="0"/>
              <a:t>/</a:t>
            </a:r>
            <a:r>
              <a:rPr lang="zh-CN" altLang="en-US" b="1" dirty="0"/>
              <a:t>电源管理模块串口</a:t>
            </a:r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C12AC6EE-F27A-480F-997A-BBB2E4846815}"/>
              </a:ext>
            </a:extLst>
          </p:cNvPr>
          <p:cNvCxnSpPr>
            <a:cxnSpLocks/>
            <a:stCxn id="31" idx="2"/>
            <a:endCxn id="17" idx="0"/>
          </p:cNvCxnSpPr>
          <p:nvPr/>
        </p:nvCxnSpPr>
        <p:spPr>
          <a:xfrm flipH="1">
            <a:off x="7172350" y="1755223"/>
            <a:ext cx="5757" cy="45765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2EA9EEF7-0FC6-41EC-86E3-1C9F21C9DB35}"/>
              </a:ext>
            </a:extLst>
          </p:cNvPr>
          <p:cNvCxnSpPr/>
          <p:nvPr/>
        </p:nvCxnSpPr>
        <p:spPr>
          <a:xfrm>
            <a:off x="7613165" y="3904004"/>
            <a:ext cx="456729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C426A1CD-0281-4CE7-ABD3-F5F3248D0BA1}"/>
              </a:ext>
            </a:extLst>
          </p:cNvPr>
          <p:cNvSpPr txBox="1"/>
          <p:nvPr/>
        </p:nvSpPr>
        <p:spPr>
          <a:xfrm>
            <a:off x="7130975" y="3725437"/>
            <a:ext cx="277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服务器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20D6E28-6AE5-4673-89D9-52BA159C18F4}"/>
              </a:ext>
            </a:extLst>
          </p:cNvPr>
          <p:cNvSpPr txBox="1"/>
          <p:nvPr/>
        </p:nvSpPr>
        <p:spPr>
          <a:xfrm>
            <a:off x="4607973" y="4881214"/>
            <a:ext cx="277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遥控器</a:t>
            </a:r>
          </a:p>
        </p:txBody>
      </p:sp>
    </p:spTree>
    <p:extLst>
      <p:ext uri="{BB962C8B-B14F-4D97-AF65-F5344CB8AC3E}">
        <p14:creationId xmlns:p14="http://schemas.microsoft.com/office/powerpoint/2010/main" val="2540175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833972" y="1"/>
            <a:ext cx="10957694" cy="673768"/>
          </a:xfrm>
        </p:spPr>
        <p:txBody>
          <a:bodyPr/>
          <a:lstStyle/>
          <a:p>
            <a:r>
              <a:rPr lang="zh-CN" altLang="en-US" dirty="0"/>
              <a:t>控制方式</a:t>
            </a:r>
            <a:endParaRPr lang="zh-CN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370E34E-2C73-4469-B707-6F54E250005A}"/>
              </a:ext>
            </a:extLst>
          </p:cNvPr>
          <p:cNvSpPr txBox="1"/>
          <p:nvPr/>
        </p:nvSpPr>
        <p:spPr>
          <a:xfrm>
            <a:off x="5139524" y="726039"/>
            <a:ext cx="6107837" cy="562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chemeClr val="accent2"/>
                </a:solidFill>
              </a:rPr>
              <a:t>2023</a:t>
            </a:r>
            <a:r>
              <a:rPr lang="zh-CN" altLang="en-US" dirty="0">
                <a:solidFill>
                  <a:schemeClr val="accent2"/>
                </a:solidFill>
              </a:rPr>
              <a:t>赛季推荐使用图传链路控制机器人。</a:t>
            </a:r>
            <a:endParaRPr lang="en-US" altLang="zh-CN" dirty="0">
              <a:solidFill>
                <a:schemeClr val="accent2"/>
              </a:solidFill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6CCCBD1-D640-427D-B6FB-64E657CDDB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38" y="686049"/>
            <a:ext cx="562333" cy="562333"/>
          </a:xfrm>
          <a:prstGeom prst="rect">
            <a:avLst/>
          </a:prstGeom>
        </p:spPr>
      </p:pic>
      <p:pic>
        <p:nvPicPr>
          <p:cNvPr id="133" name="图片 132">
            <a:extLst>
              <a:ext uri="{FF2B5EF4-FFF2-40B4-BE49-F238E27FC236}">
                <a16:creationId xmlns:a16="http://schemas.microsoft.com/office/drawing/2014/main" id="{EE03CAD8-1F2B-43C4-8618-6ABB3279A2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64440" y="1020183"/>
            <a:ext cx="562333" cy="56233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11D64E3-67E0-4AF0-8D2E-527B56234F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0" y="1057680"/>
            <a:ext cx="4822202" cy="5047284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320D6E28-6AE5-4673-89D9-52BA159C18F4}"/>
              </a:ext>
            </a:extLst>
          </p:cNvPr>
          <p:cNvSpPr txBox="1"/>
          <p:nvPr/>
        </p:nvSpPr>
        <p:spPr>
          <a:xfrm>
            <a:off x="5104571" y="3261174"/>
            <a:ext cx="6379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需注意：</a:t>
            </a:r>
            <a:endParaRPr lang="en-US" altLang="zh-CN" sz="2400" b="1" dirty="0"/>
          </a:p>
          <a:p>
            <a:r>
              <a:rPr lang="zh-CN" altLang="en-US" sz="2400" b="1" dirty="0"/>
              <a:t>赛时操作间客户端</a:t>
            </a:r>
            <a:r>
              <a:rPr lang="zh-CN" altLang="en-US" sz="2400" b="1" dirty="0">
                <a:solidFill>
                  <a:srgbClr val="FF0000"/>
                </a:solidFill>
              </a:rPr>
              <a:t>不能</a:t>
            </a:r>
            <a:r>
              <a:rPr lang="zh-CN" altLang="en-US" sz="2400" b="1" dirty="0"/>
              <a:t>外接成品商用遥控器。</a:t>
            </a:r>
          </a:p>
        </p:txBody>
      </p:sp>
    </p:spTree>
    <p:extLst>
      <p:ext uri="{BB962C8B-B14F-4D97-AF65-F5344CB8AC3E}">
        <p14:creationId xmlns:p14="http://schemas.microsoft.com/office/powerpoint/2010/main" val="2019988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833972" y="1"/>
            <a:ext cx="10957694" cy="673768"/>
          </a:xfrm>
        </p:spPr>
        <p:txBody>
          <a:bodyPr/>
          <a:lstStyle/>
          <a:p>
            <a:r>
              <a:rPr lang="zh-CN" altLang="en-US" dirty="0"/>
              <a:t>新兑换站</a:t>
            </a:r>
            <a:endParaRPr lang="zh-CN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370E34E-2C73-4469-B707-6F54E250005A}"/>
              </a:ext>
            </a:extLst>
          </p:cNvPr>
          <p:cNvSpPr txBox="1"/>
          <p:nvPr/>
        </p:nvSpPr>
        <p:spPr>
          <a:xfrm>
            <a:off x="4199135" y="967216"/>
            <a:ext cx="6107837" cy="562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accent2"/>
                </a:solidFill>
              </a:rPr>
              <a:t>兑换难度自选，技术难度与兑换所得金币正相关。</a:t>
            </a:r>
            <a:endParaRPr lang="en-US" altLang="zh-CN" dirty="0">
              <a:solidFill>
                <a:schemeClr val="accent2"/>
              </a:solidFill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6CCCBD1-D640-427D-B6FB-64E657CDDB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41" y="686049"/>
            <a:ext cx="562333" cy="562333"/>
          </a:xfrm>
          <a:prstGeom prst="rect">
            <a:avLst/>
          </a:prstGeom>
        </p:spPr>
      </p:pic>
      <p:pic>
        <p:nvPicPr>
          <p:cNvPr id="133" name="图片 132">
            <a:extLst>
              <a:ext uri="{FF2B5EF4-FFF2-40B4-BE49-F238E27FC236}">
                <a16:creationId xmlns:a16="http://schemas.microsoft.com/office/drawing/2014/main" id="{EE03CAD8-1F2B-43C4-8618-6ABB3279A2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1577" y="1529549"/>
            <a:ext cx="562333" cy="56233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6B8558F-36D4-44B8-A1B9-86351BD7035A}"/>
              </a:ext>
            </a:extLst>
          </p:cNvPr>
          <p:cNvSpPr txBox="1"/>
          <p:nvPr/>
        </p:nvSpPr>
        <p:spPr>
          <a:xfrm>
            <a:off x="3912007" y="2654215"/>
            <a:ext cx="7655153" cy="333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①工程机器人由</a:t>
            </a:r>
            <a:r>
              <a:rPr lang="zh-CN" altLang="en-US" dirty="0">
                <a:solidFill>
                  <a:schemeClr val="accent2"/>
                </a:solidFill>
              </a:rPr>
              <a:t>简单高效</a:t>
            </a:r>
            <a:r>
              <a:rPr lang="zh-CN" altLang="en-US" dirty="0"/>
              <a:t>逐渐过渡为</a:t>
            </a:r>
            <a:r>
              <a:rPr lang="zh-CN" altLang="en-US" dirty="0">
                <a:solidFill>
                  <a:schemeClr val="accent2"/>
                </a:solidFill>
              </a:rPr>
              <a:t>灵活柔性</a:t>
            </a:r>
            <a:r>
              <a:rPr lang="zh-CN" altLang="en-US" dirty="0"/>
              <a:t>，能完成更多类型的任务。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逐步接近</a:t>
            </a:r>
            <a:r>
              <a:rPr lang="zh-CN" altLang="en-US" dirty="0">
                <a:solidFill>
                  <a:srgbClr val="FF0000"/>
                </a:solidFill>
              </a:rPr>
              <a:t>现实场景</a:t>
            </a:r>
            <a:r>
              <a:rPr lang="zh-CN" altLang="en-US" dirty="0"/>
              <a:t>中对“移动抓取平台”的功能要求。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（分支</a:t>
            </a:r>
            <a:r>
              <a:rPr lang="en-US" altLang="zh-CN" dirty="0"/>
              <a:t>1</a:t>
            </a:r>
            <a:r>
              <a:rPr lang="zh-CN" altLang="en-US" dirty="0"/>
              <a:t>：自动化智能化工作）（分支</a:t>
            </a:r>
            <a:r>
              <a:rPr lang="en-US" altLang="zh-CN" dirty="0"/>
              <a:t>2</a:t>
            </a:r>
            <a:r>
              <a:rPr lang="zh-CN" altLang="en-US" dirty="0"/>
              <a:t>：人手臂的多功能延伸）</a:t>
            </a:r>
            <a:endParaRPr lang="en-US" altLang="zh-CN" dirty="0"/>
          </a:p>
          <a:p>
            <a:pPr>
              <a:lnSpc>
                <a:spcPct val="200000"/>
              </a:lnSpc>
            </a:pP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②可自选难度保持了充分的</a:t>
            </a:r>
            <a:r>
              <a:rPr lang="zh-CN" altLang="en-US" dirty="0">
                <a:solidFill>
                  <a:schemeClr val="accent2"/>
                </a:solidFill>
              </a:rPr>
              <a:t>向下兼容</a:t>
            </a:r>
            <a:r>
              <a:rPr lang="zh-CN" altLang="en-US" dirty="0"/>
              <a:t>性，不研发新式机构也能够和同水平队伍进行完整对局。但柔性机构相对传统机构存在</a:t>
            </a:r>
            <a:r>
              <a:rPr lang="zh-CN" altLang="en-US" dirty="0">
                <a:solidFill>
                  <a:schemeClr val="accent2"/>
                </a:solidFill>
              </a:rPr>
              <a:t>显著经济优势</a:t>
            </a:r>
            <a:r>
              <a:rPr lang="zh-CN" altLang="en-US" dirty="0"/>
              <a:t>。</a:t>
            </a:r>
          </a:p>
        </p:txBody>
      </p:sp>
      <p:pic>
        <p:nvPicPr>
          <p:cNvPr id="15" name="图片 14" descr="E:\1. Work\3.  规则手册\2023赛季\RMU\RMUC\V1.1\图纸\RMUC2023_超级对抗赛比赛规则手册 _V1.1_20221219_李泰龙\兑换禁区示意图.png">
            <a:extLst>
              <a:ext uri="{FF2B5EF4-FFF2-40B4-BE49-F238E27FC236}">
                <a16:creationId xmlns:a16="http://schemas.microsoft.com/office/drawing/2014/main" id="{F0F50206-8EC5-4604-B455-95A60C6BC61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20" y="1891405"/>
            <a:ext cx="3699828" cy="3698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105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833972" y="1"/>
            <a:ext cx="10957694" cy="673768"/>
          </a:xfrm>
        </p:spPr>
        <p:txBody>
          <a:bodyPr/>
          <a:lstStyle/>
          <a:p>
            <a:r>
              <a:rPr lang="zh-CN" altLang="en-US" dirty="0"/>
              <a:t>复活机制改动</a:t>
            </a:r>
            <a:endParaRPr lang="zh-CN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370E34E-2C73-4469-B707-6F54E250005A}"/>
              </a:ext>
            </a:extLst>
          </p:cNvPr>
          <p:cNvSpPr txBox="1"/>
          <p:nvPr/>
        </p:nvSpPr>
        <p:spPr>
          <a:xfrm>
            <a:off x="3630706" y="811598"/>
            <a:ext cx="8160960" cy="562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accent2"/>
                </a:solidFill>
              </a:rPr>
              <a:t>取消工程机器人救援必要，所有地面机器人均可原地复活，新增“买活”机制。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A697FE9-093B-4EFB-91FE-CB3D81F21B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503" y="673769"/>
            <a:ext cx="562333" cy="56233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6368B3-7916-4DCF-AC66-A1EC196B45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29667" y="1248382"/>
            <a:ext cx="562333" cy="5623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3E4DA5B-4D6A-4F78-80A2-2B87C0ED79B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1" y="2413410"/>
            <a:ext cx="2648178" cy="264817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1C41A42-BFC0-451E-B349-BD37ED1D3927}"/>
              </a:ext>
            </a:extLst>
          </p:cNvPr>
          <p:cNvSpPr txBox="1"/>
          <p:nvPr/>
        </p:nvSpPr>
        <p:spPr>
          <a:xfrm>
            <a:off x="3630706" y="2252045"/>
            <a:ext cx="8160960" cy="3330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①工程从</a:t>
            </a:r>
            <a:r>
              <a:rPr lang="zh-CN" altLang="en-US" dirty="0">
                <a:solidFill>
                  <a:schemeClr val="accent2"/>
                </a:solidFill>
              </a:rPr>
              <a:t>救援任务</a:t>
            </a:r>
            <a:r>
              <a:rPr lang="zh-CN" altLang="en-US" dirty="0"/>
              <a:t>中</a:t>
            </a:r>
            <a:r>
              <a:rPr lang="zh-CN" altLang="en-US" dirty="0">
                <a:solidFill>
                  <a:schemeClr val="accent2"/>
                </a:solidFill>
              </a:rPr>
              <a:t>解放</a:t>
            </a:r>
            <a:r>
              <a:rPr lang="zh-CN" altLang="en-US" dirty="0"/>
              <a:t>，更专注于难度更高的兑换任务</a:t>
            </a:r>
            <a:endParaRPr lang="en-US" altLang="zh-CN" dirty="0"/>
          </a:p>
          <a:p>
            <a:pPr>
              <a:lnSpc>
                <a:spcPct val="200000"/>
              </a:lnSpc>
            </a:pP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②为双方在</a:t>
            </a:r>
            <a:r>
              <a:rPr lang="zh-CN" altLang="en-US" dirty="0">
                <a:solidFill>
                  <a:schemeClr val="accent2"/>
                </a:solidFill>
              </a:rPr>
              <a:t>前期</a:t>
            </a:r>
            <a:r>
              <a:rPr lang="zh-CN" altLang="en-US" dirty="0"/>
              <a:t>提供</a:t>
            </a:r>
            <a:r>
              <a:rPr lang="zh-CN" altLang="en-US" dirty="0">
                <a:solidFill>
                  <a:schemeClr val="accent2"/>
                </a:solidFill>
              </a:rPr>
              <a:t>更高容错</a:t>
            </a:r>
            <a:r>
              <a:rPr lang="zh-CN" altLang="en-US" dirty="0"/>
              <a:t>，减少前期失误的雪球效应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en-US" altLang="zh-CN" dirty="0"/>
              <a:t>    </a:t>
            </a:r>
            <a:r>
              <a:rPr lang="zh-CN" altLang="en-US" dirty="0"/>
              <a:t>但经济有限时，后期死亡惩罚仍较高，防止无限拉锯</a:t>
            </a:r>
            <a:endParaRPr lang="en-US" altLang="zh-CN" dirty="0"/>
          </a:p>
          <a:p>
            <a:pPr>
              <a:lnSpc>
                <a:spcPct val="200000"/>
              </a:lnSpc>
            </a:pP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③“买活”机制提供了</a:t>
            </a:r>
            <a:r>
              <a:rPr lang="zh-CN" altLang="en-US" dirty="0">
                <a:solidFill>
                  <a:schemeClr val="accent2"/>
                </a:solidFill>
              </a:rPr>
              <a:t>经济优势</a:t>
            </a:r>
            <a:r>
              <a:rPr lang="zh-CN" altLang="en-US" dirty="0"/>
              <a:t>转化为直接</a:t>
            </a:r>
            <a:r>
              <a:rPr lang="zh-CN" altLang="en-US" dirty="0">
                <a:solidFill>
                  <a:schemeClr val="accent2"/>
                </a:solidFill>
              </a:rPr>
              <a:t>对抗优势</a:t>
            </a:r>
            <a:r>
              <a:rPr lang="zh-CN" altLang="en-US" dirty="0"/>
              <a:t>的途径。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73521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833972" y="1"/>
            <a:ext cx="10957694" cy="673768"/>
          </a:xfrm>
        </p:spPr>
        <p:txBody>
          <a:bodyPr/>
          <a:lstStyle/>
          <a:p>
            <a:r>
              <a:rPr lang="zh-CN" altLang="en-US" dirty="0"/>
              <a:t>前线补给机制</a:t>
            </a:r>
            <a:endParaRPr lang="zh-CN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370E34E-2C73-4469-B707-6F54E250005A}"/>
              </a:ext>
            </a:extLst>
          </p:cNvPr>
          <p:cNvSpPr txBox="1"/>
          <p:nvPr/>
        </p:nvSpPr>
        <p:spPr>
          <a:xfrm>
            <a:off x="4187298" y="811598"/>
            <a:ext cx="7604368" cy="562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accent2"/>
                </a:solidFill>
              </a:rPr>
              <a:t>脱战后可以购买弹药和血量补给，但昂贵且次数有限。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A697FE9-093B-4EFB-91FE-CB3D81F21B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41" y="686049"/>
            <a:ext cx="562333" cy="56233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6368B3-7916-4DCF-AC66-A1EC196B45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8796" y="1248382"/>
            <a:ext cx="562333" cy="56233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1C41A42-BFC0-451E-B349-BD37ED1D3927}"/>
              </a:ext>
            </a:extLst>
          </p:cNvPr>
          <p:cNvSpPr txBox="1"/>
          <p:nvPr/>
        </p:nvSpPr>
        <p:spPr>
          <a:xfrm>
            <a:off x="3553419" y="2458429"/>
            <a:ext cx="6827710" cy="167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①减少反复回家补给消耗的时间，</a:t>
            </a:r>
            <a:r>
              <a:rPr lang="zh-CN" altLang="en-US" dirty="0">
                <a:solidFill>
                  <a:schemeClr val="accent2"/>
                </a:solidFill>
              </a:rPr>
              <a:t>加快比赛节奏。</a:t>
            </a:r>
            <a:endParaRPr lang="en-US" altLang="zh-CN" dirty="0">
              <a:solidFill>
                <a:schemeClr val="accent2"/>
              </a:solidFill>
            </a:endParaRPr>
          </a:p>
          <a:p>
            <a:pPr>
              <a:lnSpc>
                <a:spcPct val="200000"/>
              </a:lnSpc>
            </a:pP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②提供了</a:t>
            </a:r>
            <a:r>
              <a:rPr lang="zh-CN" altLang="en-US" dirty="0">
                <a:solidFill>
                  <a:schemeClr val="accent2"/>
                </a:solidFill>
              </a:rPr>
              <a:t>经济优势</a:t>
            </a:r>
            <a:r>
              <a:rPr lang="zh-CN" altLang="en-US" dirty="0"/>
              <a:t>转化为直接</a:t>
            </a:r>
            <a:r>
              <a:rPr lang="zh-CN" altLang="en-US" dirty="0">
                <a:solidFill>
                  <a:schemeClr val="accent2"/>
                </a:solidFill>
              </a:rPr>
              <a:t>对抗优势</a:t>
            </a:r>
            <a:r>
              <a:rPr lang="zh-CN" altLang="en-US" dirty="0"/>
              <a:t>的途径。</a:t>
            </a:r>
            <a:endParaRPr lang="en-US" altLang="zh-CN" dirty="0"/>
          </a:p>
        </p:txBody>
      </p:sp>
      <p:pic>
        <p:nvPicPr>
          <p:cNvPr id="2050" name="Picture 2" descr="https://img.88icon.com/download/jpg/20200812/f847b0afab88668c8eeafd1ea5570052_512_512.jpg!88con">
            <a:extLst>
              <a:ext uri="{FF2B5EF4-FFF2-40B4-BE49-F238E27FC236}">
                <a16:creationId xmlns:a16="http://schemas.microsoft.com/office/drawing/2014/main" id="{8F9BF87F-56F9-465F-BEF5-FAE600B6D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66" y="2101137"/>
            <a:ext cx="2536795" cy="253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792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9370E34E-2C73-4469-B707-6F54E250005A}"/>
              </a:ext>
            </a:extLst>
          </p:cNvPr>
          <p:cNvSpPr txBox="1"/>
          <p:nvPr/>
        </p:nvSpPr>
        <p:spPr>
          <a:xfrm>
            <a:off x="4187298" y="977341"/>
            <a:ext cx="6107837" cy="1114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accent2"/>
                </a:solidFill>
              </a:rPr>
              <a:t>添加冷却时间机制，金币可以缩短冷却时间。</a:t>
            </a:r>
            <a:endParaRPr lang="en-US" altLang="zh-CN" dirty="0">
              <a:solidFill>
                <a:schemeClr val="accent2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accent2"/>
                </a:solidFill>
              </a:rPr>
              <a:t>取消了非空中支援期间的图传画面。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3D69369-24E2-4FC7-94B8-4D3F5655BB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41" y="686049"/>
            <a:ext cx="562333" cy="5623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536D6FF-CF69-4717-9747-06DDBFABFA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3209" y="1950809"/>
            <a:ext cx="562333" cy="562333"/>
          </a:xfrm>
          <a:prstGeom prst="rect">
            <a:avLst/>
          </a:prstGeom>
        </p:spPr>
      </p:pic>
      <p:pic>
        <p:nvPicPr>
          <p:cNvPr id="3076" name="Picture 4" descr="https://rm-static.djicdn.com/tem/12037/4e22b797307821567056681366337191.png">
            <a:extLst>
              <a:ext uri="{FF2B5EF4-FFF2-40B4-BE49-F238E27FC236}">
                <a16:creationId xmlns:a16="http://schemas.microsoft.com/office/drawing/2014/main" id="{25F4876D-20A3-41D0-B5A2-4B86A6745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9746"/>
            <a:ext cx="3884779" cy="388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9BFC90D-338A-4A27-A8F6-F8EBC640002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zh-CN" altLang="en-US" dirty="0"/>
              <a:t>空中机器人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6327BC8-FD6D-4095-A6C6-9BD4930B0874}"/>
              </a:ext>
            </a:extLst>
          </p:cNvPr>
          <p:cNvSpPr txBox="1"/>
          <p:nvPr/>
        </p:nvSpPr>
        <p:spPr>
          <a:xfrm>
            <a:off x="4187298" y="2784050"/>
            <a:ext cx="7531504" cy="277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①使空中机器人图传画面不过分侵占</a:t>
            </a:r>
            <a:r>
              <a:rPr lang="zh-CN" altLang="en-US" dirty="0">
                <a:solidFill>
                  <a:schemeClr val="accent2"/>
                </a:solidFill>
              </a:rPr>
              <a:t>雷达</a:t>
            </a:r>
            <a:r>
              <a:rPr lang="zh-CN" altLang="en-US" dirty="0"/>
              <a:t>的预警和信息获取作用。</a:t>
            </a:r>
            <a:endParaRPr lang="en-US" altLang="zh-CN" dirty="0"/>
          </a:p>
          <a:p>
            <a:pPr>
              <a:lnSpc>
                <a:spcPct val="200000"/>
              </a:lnSpc>
            </a:pP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②（数值改动）</a:t>
            </a:r>
            <a:r>
              <a:rPr lang="zh-CN" altLang="en-US" dirty="0">
                <a:solidFill>
                  <a:schemeClr val="accent2"/>
                </a:solidFill>
              </a:rPr>
              <a:t>增加</a:t>
            </a:r>
            <a:r>
              <a:rPr lang="zh-CN" altLang="en-US" dirty="0"/>
              <a:t>空中机器人</a:t>
            </a:r>
            <a:r>
              <a:rPr lang="zh-CN" altLang="en-US" dirty="0">
                <a:solidFill>
                  <a:schemeClr val="accent2"/>
                </a:solidFill>
              </a:rPr>
              <a:t>出场机会</a:t>
            </a:r>
            <a:r>
              <a:rPr lang="zh-CN" altLang="en-US" dirty="0"/>
              <a:t>，提高其战术地位。</a:t>
            </a:r>
            <a:endParaRPr lang="en-US" altLang="zh-CN" dirty="0"/>
          </a:p>
          <a:p>
            <a:pPr>
              <a:lnSpc>
                <a:spcPct val="200000"/>
              </a:lnSpc>
            </a:pP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③提供了</a:t>
            </a:r>
            <a:r>
              <a:rPr lang="zh-CN" altLang="en-US" dirty="0">
                <a:solidFill>
                  <a:schemeClr val="accent2"/>
                </a:solidFill>
              </a:rPr>
              <a:t>经济优势</a:t>
            </a:r>
            <a:r>
              <a:rPr lang="zh-CN" altLang="en-US" dirty="0"/>
              <a:t>转化为直接</a:t>
            </a:r>
            <a:r>
              <a:rPr lang="zh-CN" altLang="en-US" dirty="0">
                <a:solidFill>
                  <a:schemeClr val="accent2"/>
                </a:solidFill>
              </a:rPr>
              <a:t>对抗优势</a:t>
            </a:r>
            <a:r>
              <a:rPr lang="zh-CN" altLang="en-US" dirty="0"/>
              <a:t>的途径。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05754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9370E34E-2C73-4469-B707-6F54E250005A}"/>
              </a:ext>
            </a:extLst>
          </p:cNvPr>
          <p:cNvSpPr txBox="1"/>
          <p:nvPr/>
        </p:nvSpPr>
        <p:spPr>
          <a:xfrm>
            <a:off x="4187298" y="979495"/>
            <a:ext cx="6107837" cy="111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accent2"/>
                </a:solidFill>
              </a:rPr>
              <a:t>增加初始金币，减少中间低保和最终低保。</a:t>
            </a:r>
            <a:endParaRPr lang="en-US" altLang="zh-CN" dirty="0">
              <a:solidFill>
                <a:schemeClr val="accent2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accent2"/>
                </a:solidFill>
              </a:rPr>
              <a:t>前哨站击打奖励中的金币改为经验。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3D69369-24E2-4FC7-94B8-4D3F5655BB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41" y="686049"/>
            <a:ext cx="562333" cy="5623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536D6FF-CF69-4717-9747-06DDBFABFA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77129" y="1839219"/>
            <a:ext cx="562333" cy="562333"/>
          </a:xfrm>
          <a:prstGeom prst="rect">
            <a:avLst/>
          </a:prstGeo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9BFC90D-338A-4A27-A8F6-F8EBC640002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zh-CN" altLang="en-US" dirty="0"/>
              <a:t>“低保”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6327BC8-FD6D-4095-A6C6-9BD4930B0874}"/>
              </a:ext>
            </a:extLst>
          </p:cNvPr>
          <p:cNvSpPr txBox="1"/>
          <p:nvPr/>
        </p:nvSpPr>
        <p:spPr>
          <a:xfrm>
            <a:off x="1385712" y="4434310"/>
            <a:ext cx="9854214" cy="167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①突出工程机器人在经济来源中的</a:t>
            </a:r>
            <a:r>
              <a:rPr lang="zh-CN" altLang="en-US" dirty="0">
                <a:solidFill>
                  <a:schemeClr val="accent2"/>
                </a:solidFill>
              </a:rPr>
              <a:t>唯一重要</a:t>
            </a:r>
            <a:r>
              <a:rPr lang="zh-CN" altLang="en-US" dirty="0"/>
              <a:t>地位。</a:t>
            </a:r>
            <a:endParaRPr lang="en-US" altLang="zh-CN" dirty="0"/>
          </a:p>
          <a:p>
            <a:pPr>
              <a:lnSpc>
                <a:spcPct val="200000"/>
              </a:lnSpc>
            </a:pP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②前期提供更多</a:t>
            </a:r>
            <a:r>
              <a:rPr lang="zh-CN" altLang="en-US" dirty="0">
                <a:solidFill>
                  <a:schemeClr val="accent2"/>
                </a:solidFill>
              </a:rPr>
              <a:t>战术选择</a:t>
            </a:r>
            <a:r>
              <a:rPr lang="zh-CN" altLang="en-US" dirty="0"/>
              <a:t>，中期</a:t>
            </a:r>
            <a:r>
              <a:rPr lang="zh-CN" altLang="en-US" dirty="0">
                <a:solidFill>
                  <a:schemeClr val="accent2"/>
                </a:solidFill>
              </a:rPr>
              <a:t>经由工程</a:t>
            </a:r>
            <a:r>
              <a:rPr lang="zh-CN" altLang="en-US" dirty="0"/>
              <a:t>经济将被</a:t>
            </a:r>
            <a:r>
              <a:rPr lang="zh-CN" altLang="en-US" dirty="0">
                <a:solidFill>
                  <a:schemeClr val="accent2"/>
                </a:solidFill>
              </a:rPr>
              <a:t>逐步拉开</a:t>
            </a:r>
            <a:r>
              <a:rPr lang="zh-CN" altLang="en-US" dirty="0"/>
              <a:t>，后期仍然提供</a:t>
            </a:r>
            <a:r>
              <a:rPr lang="zh-CN" altLang="en-US" dirty="0">
                <a:solidFill>
                  <a:schemeClr val="accent2"/>
                </a:solidFill>
              </a:rPr>
              <a:t>绝命一波</a:t>
            </a:r>
            <a:r>
              <a:rPr lang="zh-CN" altLang="en-US" dirty="0"/>
              <a:t>的可能。</a:t>
            </a:r>
            <a:endParaRPr lang="en-US" altLang="zh-CN" dirty="0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C2F15528-88F8-4C65-A1AB-75881E461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628362"/>
              </p:ext>
            </p:extLst>
          </p:nvPr>
        </p:nvGraphicFramePr>
        <p:xfrm>
          <a:off x="1710800" y="2667879"/>
          <a:ext cx="8415144" cy="149603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51893">
                  <a:extLst>
                    <a:ext uri="{9D8B030D-6E8A-4147-A177-3AD203B41FA5}">
                      <a16:colId xmlns:a16="http://schemas.microsoft.com/office/drawing/2014/main" val="1050872911"/>
                    </a:ext>
                  </a:extLst>
                </a:gridCol>
                <a:gridCol w="1051893">
                  <a:extLst>
                    <a:ext uri="{9D8B030D-6E8A-4147-A177-3AD203B41FA5}">
                      <a16:colId xmlns:a16="http://schemas.microsoft.com/office/drawing/2014/main" val="1441078377"/>
                    </a:ext>
                  </a:extLst>
                </a:gridCol>
                <a:gridCol w="1051893">
                  <a:extLst>
                    <a:ext uri="{9D8B030D-6E8A-4147-A177-3AD203B41FA5}">
                      <a16:colId xmlns:a16="http://schemas.microsoft.com/office/drawing/2014/main" val="609614915"/>
                    </a:ext>
                  </a:extLst>
                </a:gridCol>
                <a:gridCol w="1051893">
                  <a:extLst>
                    <a:ext uri="{9D8B030D-6E8A-4147-A177-3AD203B41FA5}">
                      <a16:colId xmlns:a16="http://schemas.microsoft.com/office/drawing/2014/main" val="2267065624"/>
                    </a:ext>
                  </a:extLst>
                </a:gridCol>
                <a:gridCol w="1051893">
                  <a:extLst>
                    <a:ext uri="{9D8B030D-6E8A-4147-A177-3AD203B41FA5}">
                      <a16:colId xmlns:a16="http://schemas.microsoft.com/office/drawing/2014/main" val="3096305308"/>
                    </a:ext>
                  </a:extLst>
                </a:gridCol>
                <a:gridCol w="1051893">
                  <a:extLst>
                    <a:ext uri="{9D8B030D-6E8A-4147-A177-3AD203B41FA5}">
                      <a16:colId xmlns:a16="http://schemas.microsoft.com/office/drawing/2014/main" val="3551418531"/>
                    </a:ext>
                  </a:extLst>
                </a:gridCol>
                <a:gridCol w="1051893">
                  <a:extLst>
                    <a:ext uri="{9D8B030D-6E8A-4147-A177-3AD203B41FA5}">
                      <a16:colId xmlns:a16="http://schemas.microsoft.com/office/drawing/2014/main" val="2922097489"/>
                    </a:ext>
                  </a:extLst>
                </a:gridCol>
                <a:gridCol w="1051893">
                  <a:extLst>
                    <a:ext uri="{9D8B030D-6E8A-4147-A177-3AD203B41FA5}">
                      <a16:colId xmlns:a16="http://schemas.microsoft.com/office/drawing/2014/main" val="850447812"/>
                    </a:ext>
                  </a:extLst>
                </a:gridCol>
              </a:tblGrid>
              <a:tr h="498679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状态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开局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分钟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分钟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r>
                        <a:rPr lang="zh-CN" altLang="en-US" dirty="0"/>
                        <a:t>分钟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r>
                        <a:rPr lang="zh-CN" altLang="en-US" dirty="0"/>
                        <a:t>分钟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r>
                        <a:rPr lang="zh-CN" altLang="en-US" dirty="0"/>
                        <a:t>分钟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</a:t>
                      </a:r>
                      <a:r>
                        <a:rPr lang="zh-CN" altLang="en-US" dirty="0"/>
                        <a:t>分钟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4114168"/>
                  </a:ext>
                </a:extLst>
              </a:tr>
              <a:tr h="498679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700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900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8078283"/>
                  </a:ext>
                </a:extLst>
              </a:tr>
              <a:tr h="498679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550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650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800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8828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727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833972" y="1"/>
            <a:ext cx="10957694" cy="673768"/>
          </a:xfrm>
        </p:spPr>
        <p:txBody>
          <a:bodyPr/>
          <a:lstStyle/>
          <a:p>
            <a:r>
              <a:rPr lang="zh-CN" altLang="en-US" dirty="0"/>
              <a:t>哨兵改动</a:t>
            </a:r>
            <a:endParaRPr lang="zh-CN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370E34E-2C73-4469-B707-6F54E250005A}"/>
              </a:ext>
            </a:extLst>
          </p:cNvPr>
          <p:cNvSpPr txBox="1"/>
          <p:nvPr/>
        </p:nvSpPr>
        <p:spPr>
          <a:xfrm>
            <a:off x="4187298" y="811598"/>
            <a:ext cx="6107837" cy="562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accent2"/>
                </a:solidFill>
              </a:rPr>
              <a:t>哨兵变为地面机器人。增加脱战自动回血机制。</a:t>
            </a:r>
            <a:endParaRPr lang="en-US" altLang="zh-CN" dirty="0">
              <a:solidFill>
                <a:schemeClr val="accent2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A697FE9-093B-4EFB-91FE-CB3D81F21B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41" y="686049"/>
            <a:ext cx="562333" cy="56233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6368B3-7916-4DCF-AC66-A1EC196B45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49803" y="1370058"/>
            <a:ext cx="562333" cy="562333"/>
          </a:xfrm>
          <a:prstGeom prst="rect">
            <a:avLst/>
          </a:prstGeom>
        </p:spPr>
      </p:pic>
      <p:sp>
        <p:nvSpPr>
          <p:cNvPr id="53" name="文本框 52">
            <a:extLst>
              <a:ext uri="{FF2B5EF4-FFF2-40B4-BE49-F238E27FC236}">
                <a16:creationId xmlns:a16="http://schemas.microsoft.com/office/drawing/2014/main" id="{AB061AB4-0036-4556-91C5-AE7B53A9D7C9}"/>
              </a:ext>
            </a:extLst>
          </p:cNvPr>
          <p:cNvSpPr txBox="1"/>
          <p:nvPr/>
        </p:nvSpPr>
        <p:spPr>
          <a:xfrm>
            <a:off x="3630841" y="2490851"/>
            <a:ext cx="9854214" cy="277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①以</a:t>
            </a:r>
            <a:r>
              <a:rPr lang="zh-CN" altLang="en-US" dirty="0">
                <a:solidFill>
                  <a:schemeClr val="accent2"/>
                </a:solidFill>
              </a:rPr>
              <a:t>不增加机器人数量</a:t>
            </a:r>
            <a:r>
              <a:rPr lang="zh-CN" altLang="en-US" dirty="0"/>
              <a:t>的方式提高</a:t>
            </a:r>
            <a:r>
              <a:rPr lang="zh-CN" altLang="en-US" dirty="0">
                <a:solidFill>
                  <a:schemeClr val="accent2"/>
                </a:solidFill>
              </a:rPr>
              <a:t>自动机器人</a:t>
            </a:r>
            <a:r>
              <a:rPr lang="zh-CN" altLang="en-US" dirty="0"/>
              <a:t>的战略地位。</a:t>
            </a:r>
            <a:endParaRPr lang="en-US" altLang="zh-CN" dirty="0"/>
          </a:p>
          <a:p>
            <a:pPr>
              <a:lnSpc>
                <a:spcPct val="200000"/>
              </a:lnSpc>
            </a:pP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②提高比赛</a:t>
            </a:r>
            <a:r>
              <a:rPr lang="zh-CN" altLang="en-US" dirty="0">
                <a:solidFill>
                  <a:schemeClr val="accent2"/>
                </a:solidFill>
              </a:rPr>
              <a:t>技术上限</a:t>
            </a:r>
            <a:r>
              <a:rPr lang="zh-CN" altLang="en-US" dirty="0"/>
              <a:t>的同时保持一定</a:t>
            </a:r>
            <a:r>
              <a:rPr lang="zh-CN" altLang="en-US" dirty="0">
                <a:solidFill>
                  <a:schemeClr val="accent2"/>
                </a:solidFill>
              </a:rPr>
              <a:t>兼容性。</a:t>
            </a:r>
            <a:endParaRPr lang="en-US" altLang="zh-CN" dirty="0">
              <a:solidFill>
                <a:schemeClr val="accent2"/>
              </a:solidFill>
            </a:endParaRPr>
          </a:p>
          <a:p>
            <a:pPr>
              <a:lnSpc>
                <a:spcPct val="200000"/>
              </a:lnSpc>
            </a:pPr>
            <a:endParaRPr lang="en-US" altLang="zh-CN" dirty="0">
              <a:solidFill>
                <a:schemeClr val="accent2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dirty="0"/>
              <a:t>③（自动回血）要求对哨兵的进攻更有</a:t>
            </a:r>
            <a:r>
              <a:rPr lang="zh-CN" altLang="en-US" dirty="0">
                <a:solidFill>
                  <a:schemeClr val="accent2"/>
                </a:solidFill>
              </a:rPr>
              <a:t>节奏</a:t>
            </a:r>
            <a:r>
              <a:rPr lang="zh-CN" altLang="en-US" dirty="0"/>
              <a:t>和</a:t>
            </a:r>
            <a:r>
              <a:rPr lang="zh-CN" altLang="en-US" dirty="0">
                <a:solidFill>
                  <a:schemeClr val="accent2"/>
                </a:solidFill>
              </a:rPr>
              <a:t>一致性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pic>
        <p:nvPicPr>
          <p:cNvPr id="13" name="图片 12" descr="E:\1. Work\3.  规则手册\2023赛季\RMU\RMUC\V1.1\图纸\RMUC2023_超级对抗赛比赛规则手册 _V1.1_20221219_李泰龙\哨兵巡逻区示意图.png">
            <a:extLst>
              <a:ext uri="{FF2B5EF4-FFF2-40B4-BE49-F238E27FC236}">
                <a16:creationId xmlns:a16="http://schemas.microsoft.com/office/drawing/2014/main" id="{DB9C8BA5-1F5D-4523-8DCB-D135582EB1E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46" y="1492043"/>
            <a:ext cx="3439795" cy="43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7499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833972" y="1"/>
            <a:ext cx="10957694" cy="673768"/>
          </a:xfrm>
        </p:spPr>
        <p:txBody>
          <a:bodyPr/>
          <a:lstStyle/>
          <a:p>
            <a:r>
              <a:rPr lang="zh-CN" altLang="en-US" dirty="0"/>
              <a:t>联盟赛中的哨兵</a:t>
            </a:r>
            <a:endParaRPr lang="zh-CN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370E34E-2C73-4469-B707-6F54E250005A}"/>
              </a:ext>
            </a:extLst>
          </p:cNvPr>
          <p:cNvSpPr txBox="1"/>
          <p:nvPr/>
        </p:nvSpPr>
        <p:spPr>
          <a:xfrm>
            <a:off x="4187298" y="811598"/>
            <a:ext cx="6107837" cy="562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accent2"/>
                </a:solidFill>
              </a:rPr>
              <a:t>哨兵变为地面机器人。哨兵可以和中心增益点互动。</a:t>
            </a:r>
            <a:endParaRPr lang="en-US" altLang="zh-CN" dirty="0">
              <a:solidFill>
                <a:schemeClr val="accent2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A697FE9-093B-4EFB-91FE-CB3D81F21B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41" y="686049"/>
            <a:ext cx="562333" cy="56233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6368B3-7916-4DCF-AC66-A1EC196B45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14579" y="1293857"/>
            <a:ext cx="562333" cy="562333"/>
          </a:xfrm>
          <a:prstGeom prst="rect">
            <a:avLst/>
          </a:prstGeom>
        </p:spPr>
      </p:pic>
      <p:sp>
        <p:nvSpPr>
          <p:cNvPr id="53" name="文本框 52">
            <a:extLst>
              <a:ext uri="{FF2B5EF4-FFF2-40B4-BE49-F238E27FC236}">
                <a16:creationId xmlns:a16="http://schemas.microsoft.com/office/drawing/2014/main" id="{AB061AB4-0036-4556-91C5-AE7B53A9D7C9}"/>
              </a:ext>
            </a:extLst>
          </p:cNvPr>
          <p:cNvSpPr txBox="1"/>
          <p:nvPr/>
        </p:nvSpPr>
        <p:spPr>
          <a:xfrm>
            <a:off x="5822078" y="2344911"/>
            <a:ext cx="6508170" cy="3330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①与对抗赛保持步调一致，但并</a:t>
            </a:r>
            <a:r>
              <a:rPr lang="zh-CN" altLang="en-US" dirty="0">
                <a:solidFill>
                  <a:srgbClr val="FF0000"/>
                </a:solidFill>
              </a:rPr>
              <a:t>不提高</a:t>
            </a:r>
            <a:r>
              <a:rPr lang="zh-CN" altLang="en-US" dirty="0"/>
              <a:t>技术硬性</a:t>
            </a:r>
            <a:r>
              <a:rPr lang="zh-CN" altLang="en-US" dirty="0">
                <a:solidFill>
                  <a:srgbClr val="FF0000"/>
                </a:solidFill>
              </a:rPr>
              <a:t>下限要求</a:t>
            </a:r>
            <a:r>
              <a:rPr lang="zh-CN" altLang="en-US" dirty="0"/>
              <a:t>。</a:t>
            </a:r>
            <a:endParaRPr lang="en-US" altLang="zh-CN" dirty="0"/>
          </a:p>
          <a:p>
            <a:pPr>
              <a:lnSpc>
                <a:spcPct val="200000"/>
              </a:lnSpc>
            </a:pP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②允许与增益点互动，鼓励</a:t>
            </a:r>
            <a:r>
              <a:rPr lang="zh-CN" altLang="en-US" dirty="0">
                <a:solidFill>
                  <a:srgbClr val="FF0000"/>
                </a:solidFill>
              </a:rPr>
              <a:t>技术突破</a:t>
            </a:r>
            <a:r>
              <a:rPr lang="zh-CN" altLang="en-US" dirty="0"/>
              <a:t>尝试。</a:t>
            </a:r>
            <a:endParaRPr lang="en-US" altLang="zh-CN" dirty="0"/>
          </a:p>
          <a:p>
            <a:pPr>
              <a:lnSpc>
                <a:spcPct val="200000"/>
              </a:lnSpc>
            </a:pPr>
            <a:endParaRPr lang="en-US" altLang="zh-CN" dirty="0">
              <a:solidFill>
                <a:schemeClr val="accent2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dirty="0"/>
              <a:t>③视觉标签：用于机器人在关键位置处的</a:t>
            </a:r>
            <a:r>
              <a:rPr lang="zh-CN" altLang="en-US" dirty="0">
                <a:solidFill>
                  <a:srgbClr val="FF0000"/>
                </a:solidFill>
              </a:rPr>
              <a:t>定位</a:t>
            </a:r>
            <a:r>
              <a:rPr lang="zh-CN" altLang="en-US" dirty="0"/>
              <a:t>初始化和重置。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（不推荐纯视觉且强依赖定位标签的方案）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FA2E15D-F08F-40E7-ADD6-5A5E3E9CD9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1" y="1737103"/>
            <a:ext cx="5609417" cy="482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93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833972" y="1"/>
            <a:ext cx="10957694" cy="673768"/>
          </a:xfrm>
        </p:spPr>
        <p:txBody>
          <a:bodyPr/>
          <a:lstStyle/>
          <a:p>
            <a:r>
              <a:rPr lang="zh-CN" altLang="en-US" dirty="0"/>
              <a:t>补血点改动</a:t>
            </a:r>
            <a:endParaRPr lang="zh-CN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370E34E-2C73-4469-B707-6F54E250005A}"/>
              </a:ext>
            </a:extLst>
          </p:cNvPr>
          <p:cNvSpPr txBox="1"/>
          <p:nvPr/>
        </p:nvSpPr>
        <p:spPr>
          <a:xfrm>
            <a:off x="4187298" y="811598"/>
            <a:ext cx="6107837" cy="562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accent2"/>
                </a:solidFill>
              </a:rPr>
              <a:t>增加补血点回血速度，比赛中后期增加出门速度。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A697FE9-093B-4EFB-91FE-CB3D81F21B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41" y="686049"/>
            <a:ext cx="562333" cy="56233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6368B3-7916-4DCF-AC66-A1EC196B45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39916" y="1246763"/>
            <a:ext cx="562333" cy="56233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78AB1EC-6B31-47C5-A153-186AD7D1A63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81" y="2189536"/>
            <a:ext cx="2618379" cy="261837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5C03B79D-4289-4820-99F8-25777F4AB1DA}"/>
              </a:ext>
            </a:extLst>
          </p:cNvPr>
          <p:cNvSpPr txBox="1"/>
          <p:nvPr/>
        </p:nvSpPr>
        <p:spPr>
          <a:xfrm>
            <a:off x="3613047" y="2798158"/>
            <a:ext cx="7638490" cy="166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①提高对抗</a:t>
            </a:r>
            <a:r>
              <a:rPr lang="zh-CN" altLang="en-US" dirty="0">
                <a:solidFill>
                  <a:schemeClr val="accent2"/>
                </a:solidFill>
              </a:rPr>
              <a:t>容错率</a:t>
            </a:r>
            <a:r>
              <a:rPr lang="zh-CN" altLang="en-US" dirty="0"/>
              <a:t>，鼓励</a:t>
            </a:r>
            <a:r>
              <a:rPr lang="zh-CN" altLang="en-US" dirty="0">
                <a:solidFill>
                  <a:schemeClr val="accent2"/>
                </a:solidFill>
              </a:rPr>
              <a:t>进攻</a:t>
            </a:r>
            <a:r>
              <a:rPr lang="zh-CN" altLang="en-US" dirty="0"/>
              <a:t>和</a:t>
            </a:r>
            <a:r>
              <a:rPr lang="zh-CN" altLang="en-US" dirty="0">
                <a:solidFill>
                  <a:schemeClr val="accent2"/>
                </a:solidFill>
              </a:rPr>
              <a:t>对抗尝试</a:t>
            </a:r>
            <a:endParaRPr lang="en-US" altLang="zh-CN" dirty="0">
              <a:solidFill>
                <a:schemeClr val="accent2"/>
              </a:solidFill>
            </a:endParaRPr>
          </a:p>
          <a:p>
            <a:pPr>
              <a:lnSpc>
                <a:spcPct val="200000"/>
              </a:lnSpc>
            </a:pP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②中后期减少赶路时间，</a:t>
            </a:r>
            <a:r>
              <a:rPr lang="zh-CN" altLang="en-US" dirty="0">
                <a:solidFill>
                  <a:schemeClr val="accent2"/>
                </a:solidFill>
              </a:rPr>
              <a:t>加快比赛节奏。</a:t>
            </a:r>
            <a:endParaRPr lang="en-US" altLang="zh-CN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70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909966" y="1995473"/>
            <a:ext cx="6116544" cy="1056394"/>
          </a:xfrm>
          <a:prstGeom prst="rect">
            <a:avLst/>
          </a:prstGeom>
          <a:noFill/>
        </p:spPr>
        <p:txBody>
          <a:bodyPr wrap="square"/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sym typeface="+mn-ea"/>
              </a:rPr>
              <a:t>场地相关改动解读</a:t>
            </a:r>
            <a:endParaRPr lang="zh-CN" sz="1200" b="1" kern="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7885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833972" y="1"/>
            <a:ext cx="10957694" cy="673768"/>
          </a:xfrm>
        </p:spPr>
        <p:txBody>
          <a:bodyPr/>
          <a:lstStyle/>
          <a:p>
            <a:r>
              <a:rPr lang="zh-CN" altLang="en-US" dirty="0"/>
              <a:t>雷达改动</a:t>
            </a:r>
            <a:endParaRPr lang="zh-CN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370E34E-2C73-4469-B707-6F54E250005A}"/>
              </a:ext>
            </a:extLst>
          </p:cNvPr>
          <p:cNvSpPr txBox="1"/>
          <p:nvPr/>
        </p:nvSpPr>
        <p:spPr>
          <a:xfrm>
            <a:off x="4187298" y="811598"/>
            <a:ext cx="6107837" cy="562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accent2"/>
                </a:solidFill>
              </a:rPr>
              <a:t>雷达能够持续锁定敌方机器人。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A697FE9-093B-4EFB-91FE-CB3D81F21B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41" y="686049"/>
            <a:ext cx="562333" cy="56233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6368B3-7916-4DCF-AC66-A1EC196B45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1552" y="1248382"/>
            <a:ext cx="562333" cy="56233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355FE83-B78A-4360-A81B-9BFB994C0A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29" y="2472093"/>
            <a:ext cx="2372061" cy="237206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27AFFBE-F132-444D-800B-D545604E735F}"/>
              </a:ext>
            </a:extLst>
          </p:cNvPr>
          <p:cNvSpPr txBox="1"/>
          <p:nvPr/>
        </p:nvSpPr>
        <p:spPr>
          <a:xfrm>
            <a:off x="3481636" y="3095790"/>
            <a:ext cx="9854214" cy="166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①雷达将在新赛季中</a:t>
            </a:r>
            <a:r>
              <a:rPr lang="zh-CN" altLang="en-US" dirty="0">
                <a:solidFill>
                  <a:schemeClr val="accent2"/>
                </a:solidFill>
              </a:rPr>
              <a:t>对战场</a:t>
            </a:r>
            <a:r>
              <a:rPr lang="zh-CN" altLang="en-US" dirty="0"/>
              <a:t>施加更多影响。</a:t>
            </a:r>
            <a:endParaRPr lang="en-US" altLang="zh-CN" dirty="0"/>
          </a:p>
          <a:p>
            <a:pPr>
              <a:lnSpc>
                <a:spcPct val="200000"/>
              </a:lnSpc>
            </a:pP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②雷达的</a:t>
            </a:r>
            <a:r>
              <a:rPr lang="zh-CN" altLang="en-US" dirty="0">
                <a:solidFill>
                  <a:schemeClr val="accent2"/>
                </a:solidFill>
              </a:rPr>
              <a:t>技术优势</a:t>
            </a:r>
            <a:r>
              <a:rPr lang="zh-CN" altLang="en-US" dirty="0"/>
              <a:t>能够更直接的转化为</a:t>
            </a:r>
            <a:r>
              <a:rPr lang="zh-CN" altLang="en-US" dirty="0">
                <a:solidFill>
                  <a:schemeClr val="accent2"/>
                </a:solidFill>
              </a:rPr>
              <a:t>对抗优势</a:t>
            </a:r>
            <a:r>
              <a:rPr lang="zh-CN" altLang="en-US" dirty="0"/>
              <a:t>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1682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E4834E7-3424-4E46-B2C3-6DBE1748809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zh-CN" altLang="en-US" dirty="0"/>
              <a:t>步兵经验改动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C742DE6-65A1-4DE0-8DA5-4502B7D76498}"/>
              </a:ext>
            </a:extLst>
          </p:cNvPr>
          <p:cNvSpPr txBox="1"/>
          <p:nvPr/>
        </p:nvSpPr>
        <p:spPr>
          <a:xfrm>
            <a:off x="4187298" y="811598"/>
            <a:ext cx="6107837" cy="562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accent2"/>
                </a:solidFill>
              </a:rPr>
              <a:t>增加了步兵升至</a:t>
            </a:r>
            <a:r>
              <a:rPr lang="en-US" altLang="zh-CN" dirty="0">
                <a:solidFill>
                  <a:schemeClr val="accent2"/>
                </a:solidFill>
              </a:rPr>
              <a:t>3</a:t>
            </a:r>
            <a:r>
              <a:rPr lang="zh-CN" altLang="en-US" dirty="0">
                <a:solidFill>
                  <a:schemeClr val="accent2"/>
                </a:solidFill>
              </a:rPr>
              <a:t>级的经验要求。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0AE2CA6-642B-463F-9FEB-752161561F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41" y="686049"/>
            <a:ext cx="562333" cy="56233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8911CA2-DC31-42C9-A33C-AD8A497D28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1199" y="1333156"/>
            <a:ext cx="562333" cy="56233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12A3810-657D-49AC-BE3F-E22B93132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70" y="2050848"/>
            <a:ext cx="3011119" cy="27994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636432B-BAEC-48B8-8EF3-E55BC4E5A489}"/>
              </a:ext>
            </a:extLst>
          </p:cNvPr>
          <p:cNvSpPr txBox="1"/>
          <p:nvPr/>
        </p:nvSpPr>
        <p:spPr>
          <a:xfrm>
            <a:off x="3322989" y="1979684"/>
            <a:ext cx="9854214" cy="562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①适应前哨站经验奖励改动，减少</a:t>
            </a:r>
            <a:r>
              <a:rPr lang="zh-CN" altLang="en-US" dirty="0">
                <a:solidFill>
                  <a:schemeClr val="accent2"/>
                </a:solidFill>
              </a:rPr>
              <a:t>经验溢出</a:t>
            </a:r>
            <a:r>
              <a:rPr lang="zh-CN" altLang="en-US" dirty="0"/>
              <a:t>的几率和比例。</a:t>
            </a:r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7448938-08BB-4DFD-8B7C-A29C9B4CC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071" y="3201404"/>
            <a:ext cx="8740588" cy="300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05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833972" y="1"/>
            <a:ext cx="10957694" cy="673768"/>
          </a:xfrm>
        </p:spPr>
        <p:txBody>
          <a:bodyPr/>
          <a:lstStyle/>
          <a:p>
            <a:r>
              <a:rPr lang="zh-CN" altLang="en-US" dirty="0"/>
              <a:t>性能体系改动</a:t>
            </a:r>
            <a:endParaRPr lang="zh-CN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370E34E-2C73-4469-B707-6F54E250005A}"/>
              </a:ext>
            </a:extLst>
          </p:cNvPr>
          <p:cNvSpPr txBox="1"/>
          <p:nvPr/>
        </p:nvSpPr>
        <p:spPr>
          <a:xfrm>
            <a:off x="4187298" y="811598"/>
            <a:ext cx="6749991" cy="562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accent2"/>
                </a:solidFill>
              </a:rPr>
              <a:t>步兵爆发优先数值特化。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A697FE9-093B-4EFB-91FE-CB3D81F21B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41" y="686049"/>
            <a:ext cx="562333" cy="56233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6368B3-7916-4DCF-AC66-A1EC196B45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21732" y="1248382"/>
            <a:ext cx="562333" cy="56233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2326FF6-3CD2-4B07-B306-27371581C5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70" y="2050848"/>
            <a:ext cx="3011119" cy="27994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E20AB86B-A520-4E82-BA06-35818CEFE5B1}"/>
              </a:ext>
            </a:extLst>
          </p:cNvPr>
          <p:cNvSpPr txBox="1"/>
          <p:nvPr/>
        </p:nvSpPr>
        <p:spPr>
          <a:xfrm>
            <a:off x="3630841" y="2339346"/>
            <a:ext cx="9854214" cy="2222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①提高步兵爆发优先竞争力。</a:t>
            </a:r>
            <a:endParaRPr lang="en-US" altLang="zh-CN" dirty="0"/>
          </a:p>
          <a:p>
            <a:pPr>
              <a:lnSpc>
                <a:spcPct val="200000"/>
              </a:lnSpc>
            </a:pP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②结合其余机制改动，提供更多</a:t>
            </a:r>
            <a:r>
              <a:rPr lang="zh-CN" altLang="en-US" dirty="0">
                <a:solidFill>
                  <a:schemeClr val="accent2"/>
                </a:solidFill>
              </a:rPr>
              <a:t>战术选择。</a:t>
            </a:r>
            <a:endParaRPr lang="en-US" altLang="zh-CN" dirty="0">
              <a:solidFill>
                <a:schemeClr val="accent2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A197E0F-2108-4129-8BEB-C272384288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5724" y="2115228"/>
            <a:ext cx="4116276" cy="370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26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833972" y="1"/>
            <a:ext cx="10957694" cy="673768"/>
          </a:xfrm>
        </p:spPr>
        <p:txBody>
          <a:bodyPr/>
          <a:lstStyle/>
          <a:p>
            <a:r>
              <a:rPr lang="zh-CN" altLang="en-US" dirty="0"/>
              <a:t>赛制改动</a:t>
            </a:r>
            <a:endParaRPr lang="zh-CN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370E34E-2C73-4469-B707-6F54E250005A}"/>
              </a:ext>
            </a:extLst>
          </p:cNvPr>
          <p:cNvSpPr txBox="1"/>
          <p:nvPr/>
        </p:nvSpPr>
        <p:spPr>
          <a:xfrm>
            <a:off x="4187298" y="811598"/>
            <a:ext cx="6749991" cy="562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accent2"/>
                </a:solidFill>
              </a:rPr>
              <a:t>平衡步兵上场数量调整。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A697FE9-093B-4EFB-91FE-CB3D81F21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41" y="686049"/>
            <a:ext cx="562333" cy="56233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6368B3-7916-4DCF-AC66-A1EC196B45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21732" y="1247779"/>
            <a:ext cx="562333" cy="56233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2326FF6-3CD2-4B07-B306-27371581C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70" y="2050848"/>
            <a:ext cx="3011119" cy="27994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E20AB86B-A520-4E82-BA06-35818CEFE5B1}"/>
              </a:ext>
            </a:extLst>
          </p:cNvPr>
          <p:cNvSpPr txBox="1"/>
          <p:nvPr/>
        </p:nvSpPr>
        <p:spPr>
          <a:xfrm>
            <a:off x="3912007" y="2866667"/>
            <a:ext cx="9854214" cy="166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①保留部分平衡步兵</a:t>
            </a:r>
            <a:r>
              <a:rPr lang="zh-CN" altLang="en-US" dirty="0">
                <a:solidFill>
                  <a:schemeClr val="accent2"/>
                </a:solidFill>
              </a:rPr>
              <a:t>技术红利</a:t>
            </a:r>
            <a:r>
              <a:rPr lang="zh-CN" altLang="en-US" dirty="0"/>
              <a:t>。</a:t>
            </a:r>
            <a:endParaRPr lang="en-US" altLang="zh-CN" dirty="0"/>
          </a:p>
          <a:p>
            <a:pPr>
              <a:lnSpc>
                <a:spcPct val="200000"/>
              </a:lnSpc>
            </a:pP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②保留</a:t>
            </a:r>
            <a:r>
              <a:rPr lang="zh-CN" altLang="en-US" dirty="0">
                <a:solidFill>
                  <a:schemeClr val="accent2"/>
                </a:solidFill>
              </a:rPr>
              <a:t>传统构型</a:t>
            </a:r>
            <a:r>
              <a:rPr lang="zh-CN" altLang="en-US" dirty="0"/>
              <a:t>步兵技术发展和</a:t>
            </a:r>
            <a:r>
              <a:rPr lang="zh-CN" altLang="en-US" dirty="0">
                <a:solidFill>
                  <a:schemeClr val="accent2"/>
                </a:solidFill>
              </a:rPr>
              <a:t>进步的空间</a:t>
            </a:r>
            <a:r>
              <a:rPr lang="zh-CN" altLang="en-US" dirty="0"/>
              <a:t>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85114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54485" y="2021932"/>
            <a:ext cx="6116544" cy="1056394"/>
          </a:xfrm>
          <a:prstGeom prst="rect">
            <a:avLst/>
          </a:prstGeom>
          <a:noFill/>
        </p:spPr>
        <p:txBody>
          <a:bodyPr wrap="square"/>
          <a:lstStyle/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sym typeface="+mn-ea"/>
              </a:rPr>
              <a:t>Q&amp;A</a:t>
            </a:r>
            <a:endParaRPr lang="zh-CN" sz="1200" b="1" kern="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5897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6DE5D6F-2128-4F5A-AF76-CDC4D484A3B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3972" y="1"/>
            <a:ext cx="10957694" cy="673768"/>
          </a:xfrm>
        </p:spPr>
        <p:txBody>
          <a:bodyPr/>
          <a:lstStyle/>
          <a:p>
            <a:r>
              <a:rPr lang="zh-CN" altLang="en-US" dirty="0"/>
              <a:t>场地改动概览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66DB05E4-3B83-4249-987F-859C2342AA90}"/>
              </a:ext>
            </a:extLst>
          </p:cNvPr>
          <p:cNvSpPr txBox="1"/>
          <p:nvPr/>
        </p:nvSpPr>
        <p:spPr>
          <a:xfrm>
            <a:off x="9817612" y="977881"/>
            <a:ext cx="227322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哨兵轨道取消；</a:t>
            </a:r>
            <a:endParaRPr lang="en-US" altLang="zh-CN" dirty="0"/>
          </a:p>
          <a:p>
            <a:r>
              <a:rPr lang="zh-CN" altLang="en-US" dirty="0"/>
              <a:t>梯形高地削减；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小资源岛移动；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大资源岛修改；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增加“控制区”；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环形高地障碍块取消；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基地障碍块减少</a:t>
            </a:r>
            <a:r>
              <a:rPr lang="en-US" altLang="zh-CN" dirty="0"/>
              <a:t>1</a:t>
            </a:r>
            <a:r>
              <a:rPr lang="zh-CN" altLang="en-US" dirty="0"/>
              <a:t>；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环形高地突出部减少；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环形高地小坑取消；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起伏路段仅控制区；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3" name="图片 42" descr="E:\1. Work\3.  规则手册\2023赛季\RMU\RMUC\V1.1\图纸\RMUC2023_超级对抗赛比赛规则手册 _V1.1_20221219_李泰龙\战场俯视渲染图.png">
            <a:extLst>
              <a:ext uri="{FF2B5EF4-FFF2-40B4-BE49-F238E27FC236}">
                <a16:creationId xmlns:a16="http://schemas.microsoft.com/office/drawing/2014/main" id="{321F8399-2A47-4D43-BB34-837F362C826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9" y="977881"/>
            <a:ext cx="9789459" cy="5548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7785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6DE5D6F-2128-4F5A-AF76-CDC4D484A3B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3972" y="1"/>
            <a:ext cx="10957694" cy="673768"/>
          </a:xfrm>
        </p:spPr>
        <p:txBody>
          <a:bodyPr/>
          <a:lstStyle/>
          <a:p>
            <a:r>
              <a:rPr lang="zh-CN" altLang="en-US" dirty="0"/>
              <a:t>起伏路段示意</a:t>
            </a:r>
          </a:p>
        </p:txBody>
      </p:sp>
      <p:pic>
        <p:nvPicPr>
          <p:cNvPr id="40" name="图片 39" descr="E:\1. Work\3.  规则手册\2023赛季\RMU\RMUC\V1.1\图纸\RMUC2023_超级对抗赛比赛规则手册 _V1.1_20221219_李泰龙\起伏路段示意图.png">
            <a:extLst>
              <a:ext uri="{FF2B5EF4-FFF2-40B4-BE49-F238E27FC236}">
                <a16:creationId xmlns:a16="http://schemas.microsoft.com/office/drawing/2014/main" id="{028190E4-1E4E-4463-BD2E-C2AC7122C01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06" y="1034341"/>
            <a:ext cx="9783912" cy="5671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993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6DE5D6F-2128-4F5A-AF76-CDC4D484A3B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86347" y="-132025"/>
            <a:ext cx="10957694" cy="67376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dirty="0"/>
              <a:t>控制区及前哨站</a:t>
            </a:r>
            <a:endParaRPr lang="en-US" altLang="zh-CN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16A9E48-0A08-45C9-BE84-A4ECD0503B9D}"/>
              </a:ext>
            </a:extLst>
          </p:cNvPr>
          <p:cNvSpPr txBox="1"/>
          <p:nvPr/>
        </p:nvSpPr>
        <p:spPr>
          <a:xfrm>
            <a:off x="4199135" y="967216"/>
            <a:ext cx="6107837" cy="111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accent2"/>
                </a:solidFill>
              </a:rPr>
              <a:t>新增控制区机制。通过占点获得进攻性增益。</a:t>
            </a:r>
            <a:endParaRPr lang="en-US" altLang="zh-CN" dirty="0">
              <a:solidFill>
                <a:schemeClr val="accent2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accent2"/>
                </a:solidFill>
              </a:rPr>
              <a:t>调整前哨站前期击打奖励机制和小弹丸对前哨站的伤害。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7A360A19-C1EE-44C6-A56A-D2A12446F2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41" y="686049"/>
            <a:ext cx="562333" cy="562333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CD15822A-D765-4818-A80C-7A24032F7E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8736" y="2083547"/>
            <a:ext cx="562333" cy="5623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6C5A2B1-4A0B-4D45-B674-6EBE06A33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3" y="2090248"/>
            <a:ext cx="2698439" cy="3278210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2598E634-A0C1-456D-B71E-D19A150B7E55}"/>
              </a:ext>
            </a:extLst>
          </p:cNvPr>
          <p:cNvSpPr txBox="1"/>
          <p:nvPr/>
        </p:nvSpPr>
        <p:spPr>
          <a:xfrm>
            <a:off x="3019141" y="2790186"/>
            <a:ext cx="8724900" cy="277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①提供步兵英雄前期</a:t>
            </a:r>
            <a:r>
              <a:rPr lang="zh-CN" altLang="en-US" dirty="0">
                <a:solidFill>
                  <a:schemeClr val="accent2"/>
                </a:solidFill>
              </a:rPr>
              <a:t>任务的协同</a:t>
            </a:r>
            <a:r>
              <a:rPr lang="zh-CN" altLang="en-US" dirty="0"/>
              <a:t>，引导</a:t>
            </a:r>
            <a:r>
              <a:rPr lang="zh-CN" altLang="en-US" dirty="0">
                <a:solidFill>
                  <a:schemeClr val="accent2"/>
                </a:solidFill>
              </a:rPr>
              <a:t>中距离</a:t>
            </a:r>
            <a:r>
              <a:rPr lang="zh-CN" altLang="en-US" dirty="0"/>
              <a:t>对抗。</a:t>
            </a:r>
            <a:endParaRPr lang="en-US" altLang="zh-CN" dirty="0"/>
          </a:p>
          <a:p>
            <a:pPr>
              <a:lnSpc>
                <a:spcPct val="200000"/>
              </a:lnSpc>
            </a:pP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②前期进攻</a:t>
            </a:r>
            <a:r>
              <a:rPr lang="zh-CN" altLang="en-US" dirty="0">
                <a:solidFill>
                  <a:schemeClr val="accent2"/>
                </a:solidFill>
              </a:rPr>
              <a:t>难度高收益高</a:t>
            </a:r>
            <a:r>
              <a:rPr lang="zh-CN" altLang="en-US" dirty="0"/>
              <a:t>（“镀层”机制，小弹丸伤害），中后期进攻</a:t>
            </a:r>
            <a:r>
              <a:rPr lang="zh-CN" altLang="en-US" dirty="0">
                <a:solidFill>
                  <a:schemeClr val="accent2"/>
                </a:solidFill>
              </a:rPr>
              <a:t>难度低收益低</a:t>
            </a:r>
            <a:r>
              <a:rPr lang="zh-CN" altLang="en-US" dirty="0"/>
              <a:t>。</a:t>
            </a:r>
            <a:endParaRPr lang="en-US" altLang="zh-CN" dirty="0"/>
          </a:p>
          <a:p>
            <a:pPr>
              <a:lnSpc>
                <a:spcPct val="200000"/>
              </a:lnSpc>
            </a:pP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③提高</a:t>
            </a:r>
            <a:r>
              <a:rPr lang="zh-CN" altLang="en-US" dirty="0">
                <a:solidFill>
                  <a:schemeClr val="accent2"/>
                </a:solidFill>
              </a:rPr>
              <a:t>步兵的战术地位</a:t>
            </a:r>
            <a:r>
              <a:rPr lang="zh-CN" altLang="en-US" dirty="0"/>
              <a:t>，削弱前哨站对于对局节奏的统治力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31980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833972" y="1"/>
            <a:ext cx="10957694" cy="673768"/>
          </a:xfrm>
        </p:spPr>
        <p:txBody>
          <a:bodyPr/>
          <a:lstStyle/>
          <a:p>
            <a:r>
              <a:rPr lang="zh-CN" altLang="en-US" dirty="0"/>
              <a:t>能量机关</a:t>
            </a:r>
            <a:endParaRPr lang="zh-CN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370E34E-2C73-4469-B707-6F54E250005A}"/>
              </a:ext>
            </a:extLst>
          </p:cNvPr>
          <p:cNvSpPr txBox="1"/>
          <p:nvPr/>
        </p:nvSpPr>
        <p:spPr>
          <a:xfrm>
            <a:off x="4199135" y="967216"/>
            <a:ext cx="6107837" cy="1114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accent2"/>
                </a:solidFill>
              </a:rPr>
              <a:t>小能量机关的</a:t>
            </a:r>
            <a:r>
              <a:rPr lang="en-US" altLang="zh-CN" dirty="0">
                <a:solidFill>
                  <a:schemeClr val="accent2"/>
                </a:solidFill>
              </a:rPr>
              <a:t>BUFF</a:t>
            </a:r>
            <a:r>
              <a:rPr lang="zh-CN" altLang="en-US" dirty="0">
                <a:solidFill>
                  <a:schemeClr val="accent2"/>
                </a:solidFill>
              </a:rPr>
              <a:t>类型由攻击改为防御</a:t>
            </a:r>
            <a:r>
              <a:rPr lang="en-US" altLang="zh-CN" dirty="0">
                <a:solidFill>
                  <a:schemeClr val="accent2"/>
                </a:solidFill>
              </a:rPr>
              <a:t>+</a:t>
            </a:r>
            <a:r>
              <a:rPr lang="zh-CN" altLang="en-US" dirty="0">
                <a:solidFill>
                  <a:schemeClr val="accent2"/>
                </a:solidFill>
              </a:rPr>
              <a:t>伤害</a:t>
            </a:r>
            <a:r>
              <a:rPr lang="en-US" altLang="zh-CN" dirty="0">
                <a:solidFill>
                  <a:schemeClr val="accent2"/>
                </a:solidFill>
              </a:rPr>
              <a:t>-</a:t>
            </a:r>
            <a:r>
              <a:rPr lang="zh-CN" altLang="en-US" dirty="0">
                <a:solidFill>
                  <a:schemeClr val="accent2"/>
                </a:solidFill>
              </a:rPr>
              <a:t>经验转化。</a:t>
            </a:r>
            <a:endParaRPr lang="en-US" altLang="zh-CN" dirty="0">
              <a:solidFill>
                <a:schemeClr val="accent2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accent2"/>
                </a:solidFill>
              </a:rPr>
              <a:t>增加了能量机关装甲的面积。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6CCCBD1-D640-427D-B6FB-64E657CDDB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41" y="686049"/>
            <a:ext cx="562333" cy="562333"/>
          </a:xfrm>
          <a:prstGeom prst="rect">
            <a:avLst/>
          </a:prstGeom>
        </p:spPr>
      </p:pic>
      <p:pic>
        <p:nvPicPr>
          <p:cNvPr id="133" name="图片 132">
            <a:extLst>
              <a:ext uri="{FF2B5EF4-FFF2-40B4-BE49-F238E27FC236}">
                <a16:creationId xmlns:a16="http://schemas.microsoft.com/office/drawing/2014/main" id="{EE03CAD8-1F2B-43C4-8618-6ABB3279A2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5805" y="1659879"/>
            <a:ext cx="562333" cy="56233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6B8558F-36D4-44B8-A1B9-86351BD7035A}"/>
              </a:ext>
            </a:extLst>
          </p:cNvPr>
          <p:cNvSpPr txBox="1"/>
          <p:nvPr/>
        </p:nvSpPr>
        <p:spPr>
          <a:xfrm>
            <a:off x="3168449" y="2774287"/>
            <a:ext cx="9854214" cy="222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①使小能量机关的加成更加</a:t>
            </a:r>
            <a:r>
              <a:rPr lang="zh-CN" altLang="en-US" dirty="0">
                <a:solidFill>
                  <a:schemeClr val="accent2"/>
                </a:solidFill>
              </a:rPr>
              <a:t>独特</a:t>
            </a:r>
            <a:r>
              <a:rPr lang="zh-CN" altLang="en-US" dirty="0"/>
              <a:t>，与大能量机关</a:t>
            </a:r>
            <a:r>
              <a:rPr lang="zh-CN" altLang="en-US" dirty="0">
                <a:solidFill>
                  <a:schemeClr val="accent2"/>
                </a:solidFill>
              </a:rPr>
              <a:t>区分优势区间</a:t>
            </a:r>
            <a:r>
              <a:rPr lang="zh-CN" altLang="en-US" dirty="0"/>
              <a:t>且符合</a:t>
            </a:r>
            <a:r>
              <a:rPr lang="zh-CN" altLang="en-US" dirty="0">
                <a:solidFill>
                  <a:schemeClr val="accent2"/>
                </a:solidFill>
              </a:rPr>
              <a:t>前期</a:t>
            </a:r>
            <a:r>
              <a:rPr lang="zh-CN" altLang="en-US" dirty="0"/>
              <a:t>比赛需求。</a:t>
            </a:r>
            <a:endParaRPr lang="en-US" altLang="zh-CN" dirty="0"/>
          </a:p>
          <a:p>
            <a:pPr>
              <a:lnSpc>
                <a:spcPct val="200000"/>
              </a:lnSpc>
            </a:pP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②尺寸扩大为</a:t>
            </a:r>
            <a:r>
              <a:rPr lang="zh-CN" altLang="en-US" dirty="0">
                <a:solidFill>
                  <a:schemeClr val="accent2"/>
                </a:solidFill>
              </a:rPr>
              <a:t>更大技术范围</a:t>
            </a:r>
            <a:r>
              <a:rPr lang="zh-CN" altLang="en-US" dirty="0"/>
              <a:t>的战队提供尝试击打能量机关的可能，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保持赛事整体的</a:t>
            </a:r>
            <a:r>
              <a:rPr lang="zh-CN" altLang="en-US" dirty="0">
                <a:solidFill>
                  <a:schemeClr val="accent2"/>
                </a:solidFill>
              </a:rPr>
              <a:t>技术兼容性</a:t>
            </a:r>
            <a:r>
              <a:rPr lang="zh-CN" altLang="en-US" dirty="0"/>
              <a:t>。</a:t>
            </a:r>
          </a:p>
        </p:txBody>
      </p:sp>
      <p:pic>
        <p:nvPicPr>
          <p:cNvPr id="10" name="图片 9" descr="E:\1. Work\3.  规则手册\2023赛季\RMU\RMUC\V1.1\图纸\RMUC2023_超级对抗赛比赛规则手册 _V1.1_20221219_李泰龙\能量机关可激活状态示意图.png">
            <a:extLst>
              <a:ext uri="{FF2B5EF4-FFF2-40B4-BE49-F238E27FC236}">
                <a16:creationId xmlns:a16="http://schemas.microsoft.com/office/drawing/2014/main" id="{C086BEAC-4AED-4822-A9A3-6DCF0A4567C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59" y="2588154"/>
            <a:ext cx="2904490" cy="2410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078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833972" y="1"/>
            <a:ext cx="10957694" cy="673768"/>
          </a:xfrm>
        </p:spPr>
        <p:txBody>
          <a:bodyPr/>
          <a:lstStyle/>
          <a:p>
            <a:r>
              <a:rPr lang="zh-CN" altLang="en-US" dirty="0"/>
              <a:t>能量机关</a:t>
            </a:r>
            <a:endParaRPr lang="zh-CN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370E34E-2C73-4469-B707-6F54E250005A}"/>
              </a:ext>
            </a:extLst>
          </p:cNvPr>
          <p:cNvSpPr txBox="1"/>
          <p:nvPr/>
        </p:nvSpPr>
        <p:spPr>
          <a:xfrm>
            <a:off x="4199135" y="967216"/>
            <a:ext cx="6855961" cy="1114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accent2"/>
                </a:solidFill>
              </a:rPr>
              <a:t>大能量机关能够检测击打精度，并根据精度提供不等的加成。</a:t>
            </a:r>
            <a:endParaRPr lang="en-US" altLang="zh-CN" dirty="0">
              <a:solidFill>
                <a:schemeClr val="accent2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accent2"/>
                </a:solidFill>
              </a:rPr>
              <a:t>允许极高精度的队伍“抢夺”已被激活的增益。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6CCCBD1-D640-427D-B6FB-64E657CDDB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41" y="686049"/>
            <a:ext cx="562333" cy="562333"/>
          </a:xfrm>
          <a:prstGeom prst="rect">
            <a:avLst/>
          </a:prstGeom>
        </p:spPr>
      </p:pic>
      <p:pic>
        <p:nvPicPr>
          <p:cNvPr id="133" name="图片 132">
            <a:extLst>
              <a:ext uri="{FF2B5EF4-FFF2-40B4-BE49-F238E27FC236}">
                <a16:creationId xmlns:a16="http://schemas.microsoft.com/office/drawing/2014/main" id="{EE03CAD8-1F2B-43C4-8618-6ABB3279A2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3539" y="1773536"/>
            <a:ext cx="562333" cy="56233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6D5E6428-D86D-4026-9AC6-E84C9C8A1D2C}"/>
              </a:ext>
            </a:extLst>
          </p:cNvPr>
          <p:cNvSpPr txBox="1"/>
          <p:nvPr/>
        </p:nvSpPr>
        <p:spPr>
          <a:xfrm>
            <a:off x="3630841" y="2449032"/>
            <a:ext cx="6762946" cy="333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①环数机制提高了对精度的要求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en-US" altLang="zh-CN" dirty="0"/>
              <a:t>   </a:t>
            </a:r>
            <a:r>
              <a:rPr lang="zh-CN" altLang="en-US" dirty="0"/>
              <a:t>→提高大能量机关的</a:t>
            </a:r>
            <a:r>
              <a:rPr lang="zh-CN" altLang="en-US" dirty="0">
                <a:solidFill>
                  <a:schemeClr val="accent2"/>
                </a:solidFill>
              </a:rPr>
              <a:t>技术上限</a:t>
            </a:r>
            <a:endParaRPr lang="en-US" altLang="zh-CN" dirty="0">
              <a:solidFill>
                <a:schemeClr val="accent2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dirty="0"/>
              <a:t>   </a:t>
            </a:r>
            <a:r>
              <a:rPr lang="zh-CN" altLang="en-US" dirty="0"/>
              <a:t>→对传统摩擦轮的</a:t>
            </a:r>
            <a:r>
              <a:rPr lang="zh-CN" altLang="en-US" dirty="0">
                <a:solidFill>
                  <a:schemeClr val="accent2"/>
                </a:solidFill>
              </a:rPr>
              <a:t>发射方式</a:t>
            </a:r>
            <a:r>
              <a:rPr lang="zh-CN" altLang="en-US" dirty="0"/>
              <a:t>产生挑战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en-US" altLang="zh-CN" dirty="0"/>
              <a:t>   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dirty="0"/>
              <a:t>②尺寸扩大为</a:t>
            </a:r>
            <a:r>
              <a:rPr lang="zh-CN" altLang="en-US" dirty="0">
                <a:solidFill>
                  <a:schemeClr val="accent2"/>
                </a:solidFill>
              </a:rPr>
              <a:t>更大技术范围</a:t>
            </a:r>
            <a:r>
              <a:rPr lang="zh-CN" altLang="en-US" dirty="0"/>
              <a:t>的战队提供尝试击打能量机关的可能，保持赛事整体的</a:t>
            </a:r>
            <a:r>
              <a:rPr lang="zh-CN" altLang="en-US" dirty="0">
                <a:solidFill>
                  <a:schemeClr val="accent2"/>
                </a:solidFill>
              </a:rPr>
              <a:t>技术兼容性</a:t>
            </a:r>
            <a:r>
              <a:rPr lang="zh-CN" altLang="en-US" dirty="0"/>
              <a:t>。</a:t>
            </a:r>
          </a:p>
        </p:txBody>
      </p:sp>
      <p:pic>
        <p:nvPicPr>
          <p:cNvPr id="10" name="图片 9" descr="E:\1. Work\3.  规则手册\2023赛季\RMU\RMUC\V1.1\图纸\RMUC2023_超级对抗赛比赛规则手册 _V1.1_20221219_李泰龙\能量机关已激活状态示意图.png">
            <a:extLst>
              <a:ext uri="{FF2B5EF4-FFF2-40B4-BE49-F238E27FC236}">
                <a16:creationId xmlns:a16="http://schemas.microsoft.com/office/drawing/2014/main" id="{67BEC54E-5A0C-4BC4-BC65-1DCF27F22BC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08" y="2449032"/>
            <a:ext cx="2899410" cy="2440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6416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6DE5D6F-2128-4F5A-AF76-CDC4D484A3B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3972" y="1"/>
            <a:ext cx="10957694" cy="673768"/>
          </a:xfrm>
        </p:spPr>
        <p:txBody>
          <a:bodyPr/>
          <a:lstStyle/>
          <a:p>
            <a:r>
              <a:rPr lang="zh-CN" altLang="en-US" dirty="0"/>
              <a:t>补给站改动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906ED00-1A67-402C-AC57-D85E7DA1DF66}"/>
              </a:ext>
            </a:extLst>
          </p:cNvPr>
          <p:cNvSpPr txBox="1"/>
          <p:nvPr/>
        </p:nvSpPr>
        <p:spPr>
          <a:xfrm>
            <a:off x="4467569" y="2075263"/>
            <a:ext cx="7486306" cy="388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①</a:t>
            </a:r>
            <a:r>
              <a:rPr lang="zh-CN" altLang="en-US" dirty="0">
                <a:solidFill>
                  <a:schemeClr val="accent2"/>
                </a:solidFill>
              </a:rPr>
              <a:t>补弹时间</a:t>
            </a:r>
            <a:r>
              <a:rPr lang="zh-CN" altLang="en-US" dirty="0"/>
              <a:t>减少</a:t>
            </a:r>
            <a:endParaRPr lang="en-US" altLang="zh-CN" dirty="0"/>
          </a:p>
          <a:p>
            <a:pPr>
              <a:lnSpc>
                <a:spcPct val="200000"/>
              </a:lnSpc>
            </a:pP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② 使“漏弹”不再成为困扰，提高</a:t>
            </a:r>
            <a:r>
              <a:rPr lang="zh-CN" altLang="en-US" dirty="0">
                <a:solidFill>
                  <a:schemeClr val="accent2"/>
                </a:solidFill>
              </a:rPr>
              <a:t>经济利用率</a:t>
            </a:r>
            <a:endParaRPr lang="en-US" altLang="zh-CN" dirty="0">
              <a:solidFill>
                <a:schemeClr val="accent2"/>
              </a:solidFill>
            </a:endParaRPr>
          </a:p>
          <a:p>
            <a:pPr>
              <a:lnSpc>
                <a:spcPct val="200000"/>
              </a:lnSpc>
            </a:pP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③操作手可实时观测剩余弹量</a:t>
            </a:r>
            <a:r>
              <a:rPr lang="zh-CN" altLang="en-US" dirty="0">
                <a:solidFill>
                  <a:schemeClr val="accent2"/>
                </a:solidFill>
              </a:rPr>
              <a:t>辅助决策</a:t>
            </a:r>
            <a:endParaRPr lang="en-US" altLang="zh-CN" dirty="0">
              <a:solidFill>
                <a:schemeClr val="accent2"/>
              </a:solidFill>
            </a:endParaRPr>
          </a:p>
          <a:p>
            <a:pPr>
              <a:lnSpc>
                <a:spcPct val="200000"/>
              </a:lnSpc>
            </a:pP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④解放步兵</a:t>
            </a:r>
            <a:r>
              <a:rPr lang="zh-CN" altLang="en-US" b="1" dirty="0">
                <a:solidFill>
                  <a:schemeClr val="accent2"/>
                </a:solidFill>
              </a:rPr>
              <a:t>结构设计</a:t>
            </a:r>
            <a:r>
              <a:rPr lang="zh-CN" altLang="en-US" dirty="0"/>
              <a:t>空间</a:t>
            </a: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8FF1322-EDD6-4B07-A72F-455F07026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2" y="2403119"/>
            <a:ext cx="4376547" cy="291769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4672DE6-E6D9-4B49-BA84-61D37ECF189A}"/>
              </a:ext>
            </a:extLst>
          </p:cNvPr>
          <p:cNvSpPr txBox="1"/>
          <p:nvPr/>
        </p:nvSpPr>
        <p:spPr>
          <a:xfrm>
            <a:off x="4199135" y="967216"/>
            <a:ext cx="6107837" cy="562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accent2"/>
                </a:solidFill>
              </a:rPr>
              <a:t>增加步兵虚拟补弹机制。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2CDC9F0-E1BB-4BF0-A18A-68030494E0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41" y="686049"/>
            <a:ext cx="562333" cy="56233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59FD97C-CD99-4BD6-9C05-EE0BE894FF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0398" y="1424322"/>
            <a:ext cx="562333" cy="56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94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905614" y="2030897"/>
            <a:ext cx="6116544" cy="1056394"/>
          </a:xfrm>
          <a:prstGeom prst="rect">
            <a:avLst/>
          </a:prstGeom>
          <a:noFill/>
        </p:spPr>
        <p:txBody>
          <a:bodyPr wrap="square"/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sym typeface="+mn-ea"/>
              </a:rPr>
              <a:t>比赛机制改动解读</a:t>
            </a:r>
            <a:endParaRPr lang="zh-CN" sz="1200" b="1" kern="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5052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B82"/>
      </a:accent1>
      <a:accent2>
        <a:srgbClr val="E40002"/>
      </a:accent2>
      <a:accent3>
        <a:srgbClr val="F78100"/>
      </a:accent3>
      <a:accent4>
        <a:srgbClr val="77746F"/>
      </a:accent4>
      <a:accent5>
        <a:srgbClr val="9B9893"/>
      </a:accent5>
      <a:accent6>
        <a:srgbClr val="C7C6C3"/>
      </a:accent6>
      <a:hlink>
        <a:srgbClr val="046EA4"/>
      </a:hlink>
      <a:folHlink>
        <a:srgbClr val="BFBFBF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B82"/>
      </a:accent1>
      <a:accent2>
        <a:srgbClr val="E40002"/>
      </a:accent2>
      <a:accent3>
        <a:srgbClr val="F78100"/>
      </a:accent3>
      <a:accent4>
        <a:srgbClr val="77746F"/>
      </a:accent4>
      <a:accent5>
        <a:srgbClr val="9B9893"/>
      </a:accent5>
      <a:accent6>
        <a:srgbClr val="C7C6C3"/>
      </a:accent6>
      <a:hlink>
        <a:srgbClr val="046EA4"/>
      </a:hlink>
      <a:folHlink>
        <a:srgbClr val="BFBFBF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B82"/>
      </a:accent1>
      <a:accent2>
        <a:srgbClr val="E40002"/>
      </a:accent2>
      <a:accent3>
        <a:srgbClr val="F78100"/>
      </a:accent3>
      <a:accent4>
        <a:srgbClr val="77746F"/>
      </a:accent4>
      <a:accent5>
        <a:srgbClr val="9B9893"/>
      </a:accent5>
      <a:accent6>
        <a:srgbClr val="C7C6C3"/>
      </a:accent6>
      <a:hlink>
        <a:srgbClr val="046EA4"/>
      </a:hlink>
      <a:folHlink>
        <a:srgbClr val="BFBFBF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3B82"/>
    </a:accent1>
    <a:accent2>
      <a:srgbClr val="E40002"/>
    </a:accent2>
    <a:accent3>
      <a:srgbClr val="F78100"/>
    </a:accent3>
    <a:accent4>
      <a:srgbClr val="77746F"/>
    </a:accent4>
    <a:accent5>
      <a:srgbClr val="9B9893"/>
    </a:accent5>
    <a:accent6>
      <a:srgbClr val="C7C6C3"/>
    </a:accent6>
    <a:hlink>
      <a:srgbClr val="046EA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3B82"/>
    </a:accent1>
    <a:accent2>
      <a:srgbClr val="E40002"/>
    </a:accent2>
    <a:accent3>
      <a:srgbClr val="F78100"/>
    </a:accent3>
    <a:accent4>
      <a:srgbClr val="77746F"/>
    </a:accent4>
    <a:accent5>
      <a:srgbClr val="9B9893"/>
    </a:accent5>
    <a:accent6>
      <a:srgbClr val="C7C6C3"/>
    </a:accent6>
    <a:hlink>
      <a:srgbClr val="046EA4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3B82"/>
    </a:accent1>
    <a:accent2>
      <a:srgbClr val="E40002"/>
    </a:accent2>
    <a:accent3>
      <a:srgbClr val="F78100"/>
    </a:accent3>
    <a:accent4>
      <a:srgbClr val="77746F"/>
    </a:accent4>
    <a:accent5>
      <a:srgbClr val="9B9893"/>
    </a:accent5>
    <a:accent6>
      <a:srgbClr val="C7C6C3"/>
    </a:accent6>
    <a:hlink>
      <a:srgbClr val="046EA4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3B82"/>
    </a:accent1>
    <a:accent2>
      <a:srgbClr val="E40002"/>
    </a:accent2>
    <a:accent3>
      <a:srgbClr val="F78100"/>
    </a:accent3>
    <a:accent4>
      <a:srgbClr val="77746F"/>
    </a:accent4>
    <a:accent5>
      <a:srgbClr val="9B9893"/>
    </a:accent5>
    <a:accent6>
      <a:srgbClr val="C7C6C3"/>
    </a:accent6>
    <a:hlink>
      <a:srgbClr val="046EA4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3B82"/>
    </a:accent1>
    <a:accent2>
      <a:srgbClr val="E40002"/>
    </a:accent2>
    <a:accent3>
      <a:srgbClr val="F78100"/>
    </a:accent3>
    <a:accent4>
      <a:srgbClr val="77746F"/>
    </a:accent4>
    <a:accent5>
      <a:srgbClr val="9B9893"/>
    </a:accent5>
    <a:accent6>
      <a:srgbClr val="C7C6C3"/>
    </a:accent6>
    <a:hlink>
      <a:srgbClr val="046EA4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3B82"/>
    </a:accent1>
    <a:accent2>
      <a:srgbClr val="E40002"/>
    </a:accent2>
    <a:accent3>
      <a:srgbClr val="F78100"/>
    </a:accent3>
    <a:accent4>
      <a:srgbClr val="77746F"/>
    </a:accent4>
    <a:accent5>
      <a:srgbClr val="9B9893"/>
    </a:accent5>
    <a:accent6>
      <a:srgbClr val="C7C6C3"/>
    </a:accent6>
    <a:hlink>
      <a:srgbClr val="046EA4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3B82"/>
    </a:accent1>
    <a:accent2>
      <a:srgbClr val="E40002"/>
    </a:accent2>
    <a:accent3>
      <a:srgbClr val="F78100"/>
    </a:accent3>
    <a:accent4>
      <a:srgbClr val="77746F"/>
    </a:accent4>
    <a:accent5>
      <a:srgbClr val="9B9893"/>
    </a:accent5>
    <a:accent6>
      <a:srgbClr val="C7C6C3"/>
    </a:accent6>
    <a:hlink>
      <a:srgbClr val="046EA4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3B82"/>
    </a:accent1>
    <a:accent2>
      <a:srgbClr val="E40002"/>
    </a:accent2>
    <a:accent3>
      <a:srgbClr val="F78100"/>
    </a:accent3>
    <a:accent4>
      <a:srgbClr val="77746F"/>
    </a:accent4>
    <a:accent5>
      <a:srgbClr val="9B9893"/>
    </a:accent5>
    <a:accent6>
      <a:srgbClr val="C7C6C3"/>
    </a:accent6>
    <a:hlink>
      <a:srgbClr val="046EA4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3B82"/>
    </a:accent1>
    <a:accent2>
      <a:srgbClr val="E40002"/>
    </a:accent2>
    <a:accent3>
      <a:srgbClr val="F78100"/>
    </a:accent3>
    <a:accent4>
      <a:srgbClr val="77746F"/>
    </a:accent4>
    <a:accent5>
      <a:srgbClr val="9B9893"/>
    </a:accent5>
    <a:accent6>
      <a:srgbClr val="C7C6C3"/>
    </a:accent6>
    <a:hlink>
      <a:srgbClr val="046EA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3B82"/>
    </a:accent1>
    <a:accent2>
      <a:srgbClr val="E40002"/>
    </a:accent2>
    <a:accent3>
      <a:srgbClr val="F78100"/>
    </a:accent3>
    <a:accent4>
      <a:srgbClr val="77746F"/>
    </a:accent4>
    <a:accent5>
      <a:srgbClr val="9B9893"/>
    </a:accent5>
    <a:accent6>
      <a:srgbClr val="C7C6C3"/>
    </a:accent6>
    <a:hlink>
      <a:srgbClr val="046EA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3B82"/>
    </a:accent1>
    <a:accent2>
      <a:srgbClr val="E40002"/>
    </a:accent2>
    <a:accent3>
      <a:srgbClr val="F78100"/>
    </a:accent3>
    <a:accent4>
      <a:srgbClr val="77746F"/>
    </a:accent4>
    <a:accent5>
      <a:srgbClr val="9B9893"/>
    </a:accent5>
    <a:accent6>
      <a:srgbClr val="C7C6C3"/>
    </a:accent6>
    <a:hlink>
      <a:srgbClr val="046EA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3B82"/>
    </a:accent1>
    <a:accent2>
      <a:srgbClr val="E40002"/>
    </a:accent2>
    <a:accent3>
      <a:srgbClr val="F78100"/>
    </a:accent3>
    <a:accent4>
      <a:srgbClr val="77746F"/>
    </a:accent4>
    <a:accent5>
      <a:srgbClr val="9B9893"/>
    </a:accent5>
    <a:accent6>
      <a:srgbClr val="C7C6C3"/>
    </a:accent6>
    <a:hlink>
      <a:srgbClr val="046EA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3B82"/>
    </a:accent1>
    <a:accent2>
      <a:srgbClr val="E40002"/>
    </a:accent2>
    <a:accent3>
      <a:srgbClr val="F78100"/>
    </a:accent3>
    <a:accent4>
      <a:srgbClr val="77746F"/>
    </a:accent4>
    <a:accent5>
      <a:srgbClr val="9B9893"/>
    </a:accent5>
    <a:accent6>
      <a:srgbClr val="C7C6C3"/>
    </a:accent6>
    <a:hlink>
      <a:srgbClr val="046EA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3B82"/>
    </a:accent1>
    <a:accent2>
      <a:srgbClr val="E40002"/>
    </a:accent2>
    <a:accent3>
      <a:srgbClr val="F78100"/>
    </a:accent3>
    <a:accent4>
      <a:srgbClr val="77746F"/>
    </a:accent4>
    <a:accent5>
      <a:srgbClr val="9B9893"/>
    </a:accent5>
    <a:accent6>
      <a:srgbClr val="C7C6C3"/>
    </a:accent6>
    <a:hlink>
      <a:srgbClr val="046EA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3B82"/>
    </a:accent1>
    <a:accent2>
      <a:srgbClr val="E40002"/>
    </a:accent2>
    <a:accent3>
      <a:srgbClr val="F78100"/>
    </a:accent3>
    <a:accent4>
      <a:srgbClr val="77746F"/>
    </a:accent4>
    <a:accent5>
      <a:srgbClr val="9B9893"/>
    </a:accent5>
    <a:accent6>
      <a:srgbClr val="C7C6C3"/>
    </a:accent6>
    <a:hlink>
      <a:srgbClr val="046EA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3B82"/>
    </a:accent1>
    <a:accent2>
      <a:srgbClr val="E40002"/>
    </a:accent2>
    <a:accent3>
      <a:srgbClr val="F78100"/>
    </a:accent3>
    <a:accent4>
      <a:srgbClr val="77746F"/>
    </a:accent4>
    <a:accent5>
      <a:srgbClr val="9B9893"/>
    </a:accent5>
    <a:accent6>
      <a:srgbClr val="C7C6C3"/>
    </a:accent6>
    <a:hlink>
      <a:srgbClr val="046EA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3B82"/>
    </a:accent1>
    <a:accent2>
      <a:srgbClr val="E40002"/>
    </a:accent2>
    <a:accent3>
      <a:srgbClr val="F78100"/>
    </a:accent3>
    <a:accent4>
      <a:srgbClr val="77746F"/>
    </a:accent4>
    <a:accent5>
      <a:srgbClr val="9B9893"/>
    </a:accent5>
    <a:accent6>
      <a:srgbClr val="C7C6C3"/>
    </a:accent6>
    <a:hlink>
      <a:srgbClr val="046EA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53043</TotalTime>
  <Words>1112</Words>
  <Application>Microsoft Office PowerPoint</Application>
  <PresentationFormat>宽屏</PresentationFormat>
  <Paragraphs>177</Paragraphs>
  <Slides>24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宋体</vt:lpstr>
      <vt:lpstr>微软雅黑</vt:lpstr>
      <vt:lpstr>Arial</vt:lpstr>
      <vt:lpstr>Calibri</vt:lpstr>
      <vt:lpstr>Calibri Light</vt:lpstr>
      <vt:lpstr>Century Gothic</vt:lpstr>
      <vt:lpstr>Segoe UI Light</vt:lpstr>
      <vt:lpstr>Office 主题​​</vt:lpstr>
      <vt:lpstr>Office 主题​​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zexal wang</dc:creator>
  <cp:lastModifiedBy>zexal wang</cp:lastModifiedBy>
  <cp:revision>316</cp:revision>
  <dcterms:created xsi:type="dcterms:W3CDTF">2022-03-12T10:02:41Z</dcterms:created>
  <dcterms:modified xsi:type="dcterms:W3CDTF">2023-01-13T13:20:26Z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85497AB5D9914A829AA3F91541133D08</vt:lpwstr>
  </property>
  <property fmtid="{D5CDD505-2E9C-101B-9397-08002B2CF9AE}" pid="3" name="KSOProductBuildVer">
    <vt:lpwstr>2052-11.1.0.11365</vt:lpwstr>
  </property>
</Properties>
</file>