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notesMasterIdLst>
    <p:notesMasterId r:id="rId28"/>
  </p:notesMasterIdLst>
  <p:handoutMasterIdLst>
    <p:handoutMasterId r:id="rId29"/>
  </p:handoutMasterIdLst>
  <p:sldIdLst>
    <p:sldId id="335" r:id="rId4"/>
    <p:sldId id="256" r:id="rId5"/>
    <p:sldId id="259" r:id="rId6"/>
    <p:sldId id="257" r:id="rId7"/>
    <p:sldId id="414" r:id="rId8"/>
    <p:sldId id="274" r:id="rId9"/>
    <p:sldId id="277" r:id="rId10"/>
    <p:sldId id="263" r:id="rId11"/>
    <p:sldId id="283" r:id="rId12"/>
    <p:sldId id="290" r:id="rId13"/>
    <p:sldId id="416" r:id="rId14"/>
    <p:sldId id="289" r:id="rId15"/>
    <p:sldId id="285" r:id="rId16"/>
    <p:sldId id="418" r:id="rId17"/>
    <p:sldId id="288" r:id="rId18"/>
    <p:sldId id="417" r:id="rId19"/>
    <p:sldId id="419" r:id="rId20"/>
    <p:sldId id="420" r:id="rId21"/>
    <p:sldId id="421" r:id="rId22"/>
    <p:sldId id="422" r:id="rId23"/>
    <p:sldId id="434" r:id="rId24"/>
    <p:sldId id="423" r:id="rId25"/>
    <p:sldId id="424" r:id="rId26"/>
    <p:sldId id="425" r:id="rId27"/>
  </p:sldIdLst>
  <p:sldSz cx="12192000" cy="6858000"/>
  <p:notesSz cx="6858000" cy="9144000"/>
  <p:embeddedFontLst>
    <p:embeddedFont>
      <p:font typeface="汉仪君黑-45简" panose="020B0604020202020204" charset="-122"/>
      <p:regular r:id="rId33"/>
    </p:embeddedFont>
    <p:embeddedFont>
      <p:font typeface="黑体" panose="02010609060101010101" charset="-122"/>
      <p:regular r:id="rId34"/>
    </p:embeddedFont>
    <p:embeddedFont>
      <p:font typeface="等线 Light" panose="02010600030101010101" charset="-122"/>
      <p:regular r:id="rId35"/>
    </p:embeddedFont>
    <p:embeddedFont>
      <p:font typeface="等线" panose="02010600030101010101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23B"/>
    <a:srgbClr val="FFE5A6"/>
    <a:srgbClr val="345261"/>
    <a:srgbClr val="87D1F5"/>
    <a:srgbClr val="507C92"/>
    <a:srgbClr val="7CADB7"/>
    <a:srgbClr val="948662"/>
    <a:srgbClr val="6EADCD"/>
    <a:srgbClr val="87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47"/>
    <p:restoredTop sz="96281"/>
  </p:normalViewPr>
  <p:slideViewPr>
    <p:cSldViewPr snapToGrid="0">
      <p:cViewPr varScale="1">
        <p:scale>
          <a:sx n="106" d="100"/>
          <a:sy n="106" d="100"/>
        </p:scale>
        <p:origin x="1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40.xml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85A1-B7A1-3445-BA2F-C86E298D340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91DB-EF8F-D241-A2CC-DCF2021211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460E3-D902-BF4E-A00E-7786C7EBB90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5AD9A-5D8F-6B42-A24D-930D146DCFC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96324-9E67-4BF9-958C-8C59EFCBCA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F92E7-72CB-4AFF-8658-EFE0B34874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tags" Target="../tags/tag15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tags" Target="../tags/tag17.xml"/><Relationship Id="rId3" Type="http://schemas.openxmlformats.org/officeDocument/2006/relationships/image" Target="../media/image15.png"/><Relationship Id="rId2" Type="http://schemas.openxmlformats.org/officeDocument/2006/relationships/tags" Target="../tags/tag16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19.xml"/><Relationship Id="rId3" Type="http://schemas.openxmlformats.org/officeDocument/2006/relationships/image" Target="../media/image17.png"/><Relationship Id="rId2" Type="http://schemas.openxmlformats.org/officeDocument/2006/relationships/tags" Target="../tags/tag18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tags" Target="../tags/tag20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openxmlformats.org/officeDocument/2006/relationships/tags" Target="../tags/tag32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3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6" Type="http://schemas.openxmlformats.org/officeDocument/2006/relationships/tags" Target="../tags/tag36.xml"/><Relationship Id="rId5" Type="http://schemas.openxmlformats.org/officeDocument/2006/relationships/image" Target="../media/image20.png"/><Relationship Id="rId4" Type="http://schemas.openxmlformats.org/officeDocument/2006/relationships/tags" Target="../tags/tag35.xml"/><Relationship Id="rId3" Type="http://schemas.microsoft.com/office/2007/relationships/media" Target="file:///F:/2022&#23459;&#20256;&#29255;.mp4" TargetMode="External"/><Relationship Id="rId2" Type="http://schemas.openxmlformats.org/officeDocument/2006/relationships/video" Target="file:///F:/2022&#23459;&#20256;&#29255;.mp4" TargetMode="Externa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7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9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ags" Target="../tags/tag4.xml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13.xml"/><Relationship Id="rId7" Type="http://schemas.openxmlformats.org/officeDocument/2006/relationships/image" Target="../media/image12.png"/><Relationship Id="rId6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tags" Target="../tags/tag11.xml"/><Relationship Id="rId3" Type="http://schemas.openxmlformats.org/officeDocument/2006/relationships/image" Target="../media/image10.png"/><Relationship Id="rId2" Type="http://schemas.openxmlformats.org/officeDocument/2006/relationships/tags" Target="../tags/tag10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10" Type="http://schemas.openxmlformats.org/officeDocument/2006/relationships/tags" Target="../tags/tag14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65675950940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975995"/>
            <a:ext cx="12192635" cy="81337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53970" y="789305"/>
            <a:ext cx="10866120" cy="214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汉仪君黑-45简" panose="020B0604020202020204" charset="-122"/>
              </a:rPr>
              <a:t>电科中山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汉仪君黑-45简" panose="020B0604020202020204" charset="-122"/>
              </a:rPr>
              <a:t>RoboBraver</a:t>
            </a: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汉仪君黑-45简" panose="020B0604020202020204" charset="-122"/>
              </a:rPr>
              <a:t>招新</a:t>
            </a:r>
            <a:endParaRPr kumimoji="1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汉仪君黑-45简" panose="020B0604020202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汉仪君黑-45简" panose="020B0604020202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98030" y="3327400"/>
            <a:ext cx="5093970" cy="164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汉仪君黑-45简" panose="020B0604020202020204" charset="-122"/>
              </a:rPr>
              <a:t>队员留队与团队建设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汉仪君黑-45简" panose="020B0604020202020204" charset="-122"/>
            </a:endParaRPr>
          </a:p>
          <a:p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汉仪君黑-45简" panose="020B0604020202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0595" y="241109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经验分享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7961630" y="2597785"/>
            <a:ext cx="254000" cy="33337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形标注 7"/>
          <p:cNvSpPr/>
          <p:nvPr/>
        </p:nvSpPr>
        <p:spPr>
          <a:xfrm>
            <a:off x="4112895" y="1701165"/>
            <a:ext cx="330200" cy="31813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55895"/>
            <a:ext cx="1602105" cy="16021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91660" y="819150"/>
            <a:ext cx="7545705" cy="944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新生校内赛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95240" y="1673860"/>
            <a:ext cx="68421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在校内新生培训课结束后，战队举办校内新生赛，新生赛6人一组，按照不同授课组别进行分工，自主设计制作一台符合新生赛要求的机器人。新生校内赛是梯队环节中最重要的一个培养环节。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696417" y="2199563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highlight>
                <a:srgbClr val="00008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95240" y="3004820"/>
            <a:ext cx="6479540" cy="402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我们想办好新生校内赛的主要动力是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希望我们培训的新生能通过参与授课，锻炼出能合作制作一台小机器人的能力，能给新生提供一个将所学知识转化的一个平台和途径。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校内赛能推动新生去进行自我提升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强化改善实验室的研发氛围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培养新生对于机器人的兴趣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33343"/>
          <a:stretch>
            <a:fillRect/>
          </a:stretch>
        </p:blipFill>
        <p:spPr>
          <a:xfrm>
            <a:off x="230505" y="900430"/>
            <a:ext cx="4037330" cy="5685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00082" y="262606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新生校内赛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95920" y="2016125"/>
            <a:ext cx="4064000" cy="4025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1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，新生了解备赛流程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2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，通过参与授课，能在大一第一个学期做出自己的机器人，新生可以有很大的参与感和成就感。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在战队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  <a:sym typeface="+mn-ea"/>
              </a:rPr>
              <a:t>新生参与培训，队员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组织校内赛的过程中也是一次很好的团队文化建设。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4485" y="1146175"/>
            <a:ext cx="4175760" cy="4974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00245" y="1216025"/>
            <a:ext cx="3601720" cy="49739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79563" y="998132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梯队考核审查</a:t>
            </a:r>
            <a:endParaRPr kumimoji="1" lang="zh-CN" altLang="en-US" sz="2800" b="1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5344" b="26243"/>
          <a:stretch>
            <a:fillRect/>
          </a:stretch>
        </p:blipFill>
        <p:spPr>
          <a:xfrm>
            <a:off x="2018030" y="2300605"/>
            <a:ext cx="9839325" cy="175260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66615" y="4402455"/>
            <a:ext cx="7077075" cy="1693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对于梯队队员，我们不单单是有三轮考察的筛选制度，在这长达一年的学习周期里，正式队员也会对各梯队队员的学习能力，性格等各个方面做出综合评估，梯队队员的性格将会是我们重点考量的一个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点。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1327" y="543136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近三年战队新纳正式队员人数统计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2890" y="1939290"/>
            <a:ext cx="8218805" cy="37452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62050" y="5950585"/>
            <a:ext cx="9201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附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2023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赛季新生校内赛报名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97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人，实际参赛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83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人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10600" y="2743835"/>
            <a:ext cx="3349625" cy="2874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我们在实际统计时发现，大部分的人员流失原因，均为新生自身放弃，自动退出培训计划。我们视之为自我淘汰。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577" y="1074332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梯队可随队参与比赛</a:t>
            </a:r>
            <a:endParaRPr kumimoji="1" lang="zh-CN" altLang="en-US" sz="4000" b="1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3160" y="2659380"/>
            <a:ext cx="6374130" cy="4108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，选拔考核期间表现积极的队员随队比赛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，梯队队员可提前熟知参赛流程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，对于团队有更好的归属感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提前培养梯队队员，帮助梯队队员获得更好的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成长，成为下个赛季战队内的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后备主力军。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7202" y="874746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梯队队员管理</a:t>
            </a: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培养经验</a:t>
            </a:r>
            <a:endParaRPr kumimoji="1" lang="zh-CN" altLang="en-US" sz="40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33545" y="2250440"/>
            <a:ext cx="7882890" cy="5006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，赛季前期针对新生的招新和培训动作必须是要连续的，成体系的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，队内需对授课的方式方法不断改进，需贴合新生实际情况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，强调坚持和热爱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培养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梯队队员对赛事的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兴趣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，相较于梯队队员的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能力，更加看重梯队队员的态度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，队员要对梯队队员的任务保持长期跟进，把握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梯队学习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进度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，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在对梯队队员近一年的考核期内，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队员要对梯队队员的能力、性格有充足的了解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sym typeface="+mn-ea"/>
              </a:rPr>
              <a:t> 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-401955" y="2250440"/>
            <a:ext cx="3094355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热爱</a:t>
            </a:r>
            <a:endParaRPr lang="zh-CN" altLang="en-US" sz="7200" b="1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436370" y="3995420"/>
            <a:ext cx="3094355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坚持</a:t>
            </a:r>
            <a:endParaRPr lang="zh-CN" altLang="en-US" sz="7200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48945" y="3170555"/>
            <a:ext cx="3094355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7200" b="1">
                <a:solidFill>
                  <a:schemeClr val="accent1">
                    <a:lumMod val="50000"/>
                  </a:schemeClr>
                </a:solidFill>
              </a:rPr>
              <a:t>&amp;</a:t>
            </a:r>
            <a:endParaRPr lang="en-US" altLang="zh-CN" sz="72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4807" y="1154781"/>
            <a:ext cx="1105583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8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正式队员管理</a:t>
            </a:r>
            <a:endParaRPr kumimoji="1" lang="zh-CN" altLang="en-US" sz="48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414836" y="3414154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781675" y="322707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</a:rPr>
              <a:t>明确留队三年（大一至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</a:rPr>
              <a:t>大三）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4808411" y="2401964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56175" y="2291715"/>
            <a:ext cx="5102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负责新生招新宣传，培养新队员主人公意识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56175" y="2967355"/>
            <a:ext cx="5635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准备新生教学授课，开始为技术传承做准备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56175" y="3642995"/>
            <a:ext cx="640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负责各自分配到的研发任务，同时老带新，加速技术点的研发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7445" y="4321810"/>
            <a:ext cx="6177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负责跟进各组新生情况，及时做出技术指导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椭圆 13"/>
          <p:cNvSpPr/>
          <p:nvPr>
            <p:custDataLst>
              <p:tags r:id="rId3"/>
            </p:custDataLst>
          </p:nvPr>
        </p:nvSpPr>
        <p:spPr>
          <a:xfrm>
            <a:off x="4809046" y="3085859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kumimoji="1" lang="zh-CN" altLang="en-US"/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>
            <a:off x="4809681" y="3783724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kumimoji="1" lang="zh-CN" altLang="en-US"/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4810316" y="4432059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16952" y="1062071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队内明确</a:t>
            </a: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团队共同</a:t>
            </a: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目标</a:t>
            </a:r>
            <a:endParaRPr kumimoji="1" lang="zh-CN" altLang="en-US" sz="40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58360" y="2506345"/>
            <a:ext cx="7301230" cy="4616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队伍内的所有成员都应确立好共同目标，这个目标是明确的，是可行的，是值得大家奋斗，能为之一搏的。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“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这个赛季要冲进国赛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强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”                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？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 “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我们要把这台车的性能做到极致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”   √  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将队员的信念凝聚在一起，促使战队内的所有人都在为了同一个目标努力奋斗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395"/>
            <a:ext cx="4366895" cy="6248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9535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65112" y="1030956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提高团队协作</a:t>
            </a: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效率</a:t>
            </a:r>
            <a:endParaRPr kumimoji="1" lang="zh-CN" altLang="en-US" sz="40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88865" y="2646680"/>
            <a:ext cx="6701790" cy="3783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团队内有着良好的协作效率能够避免很多问题的发生。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团队的良好协作效率是团队氛围的良好体现，同时好的协作效率又能促进团队氛围的改善。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加强改善团队协作效率一直是我们战队的重中之重，能有效推动战队进行良性发展。同时，好的协作效率也能使队员更加信服依赖这个团队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42765" y="2020570"/>
            <a:ext cx="73082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1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赛季前期宣传招新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effectLst/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2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·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梯队大一队员管理培养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effectLst/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3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·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·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rPr>
              <a:t>正式队员管理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effectLst/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3709198" y="2106646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团队文化</a:t>
            </a: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建设</a:t>
            </a:r>
            <a:endParaRPr kumimoji="1" lang="zh-CN" altLang="en-US" sz="40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34981" y="1253249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60215" y="1108075"/>
            <a:ext cx="5130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</a:rPr>
              <a:t>团队文化建设以多种形式存在</a:t>
            </a:r>
            <a:endParaRPr lang="zh-CN" altLang="en-US"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4275" y="1557655"/>
            <a:ext cx="8397240" cy="5419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与许多战队相同的是，忙于备赛，我们也没有组织过多的传统团建活动。但比较不同的是，我们觉得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  <a:sym typeface="+mn-ea"/>
              </a:rPr>
              <a:t>团队文化建设以多种形式存在的，并不拘泥于一起组织外出活动团建，能够促进队员之间感情联络，丰富团队文化的活动有很多。</a:t>
            </a: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实验室下班一起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吃饭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一起审图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看代码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一起讨论新生培训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方案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一起规划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实验室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一次外出训练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交流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...........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  <a:sym typeface="+mn-ea"/>
              </a:rPr>
              <a:t>我们将每一次外出与其他学校训练交流，或其他学校来访都视作为一次团队文化建设。不同团队之间的思想和技术碰撞都能使我们受益匪浅，我们也很热衷于这样的文化建设。</a:t>
            </a: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38625" y="380185"/>
            <a:ext cx="3714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RoboMaster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等腰三角形 2"/>
          <p:cNvSpPr/>
          <p:nvPr/>
        </p:nvSpPr>
        <p:spPr>
          <a:xfrm rot="10800000">
            <a:off x="6020664" y="922877"/>
            <a:ext cx="170991" cy="147406"/>
          </a:xfrm>
          <a:prstGeom prst="triangle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1270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2" name="【RM2022】机甲大师超级对抗赛 比赛规则 - 1.2022对抗赛规则视频带封面(Av597126051,P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54580" y="1371600"/>
            <a:ext cx="7315200" cy="4114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54000">
                <p:cTn id="11" fill="hold" display="1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3892" y="498191"/>
            <a:ext cx="1105583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队员流失的</a:t>
            </a:r>
            <a:r>
              <a:rPr kumimoji="1" lang="zh-CN" altLang="en-US" sz="40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经验总结</a:t>
            </a:r>
            <a:endParaRPr kumimoji="1" lang="zh-CN" altLang="en-US" sz="40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6025" y="1725295"/>
            <a:ext cx="8435975" cy="5044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我们的人员流失主要发生在梯队阶段。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培养梯队耐力和对赛事的热爱，避免出现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参赛只是为了拿奖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”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的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情况。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</a:t>
            </a: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对于正式队员的人员流失，主要原因是队员想考研或退休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前面的分享中我们有提到，在队员入队时明确要求要留队三年，加上战队的团队文化和精神使然，队员也都非常愿意留队三年继续做比赛。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如何强化团队内的文化和精神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建设？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以人为本</a:t>
            </a: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注重实验室内，队员之间的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日常交流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了解不同队员的不同需求，做出适配和</a:t>
            </a:r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调整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02505" y="2943225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9600" b="1">
                <a:solidFill>
                  <a:schemeClr val="accent1">
                    <a:lumMod val="50000"/>
                  </a:schemeClr>
                </a:solidFill>
              </a:rPr>
              <a:t>Q&amp;A</a:t>
            </a:r>
            <a:endParaRPr lang="en-US" altLang="zh-CN" sz="96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24425" y="2573655"/>
            <a:ext cx="4064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</a:rPr>
              <a:t>感谢观看</a:t>
            </a:r>
            <a:endParaRPr lang="zh-CN" altLang="en-US" sz="66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94115" y="2363943"/>
            <a:ext cx="640377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4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赛季前期宣传招新</a:t>
            </a:r>
            <a:endParaRPr kumimoji="1" lang="zh-CN" altLang="en-US" sz="44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41822" y="750921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  <a:sym typeface="+mn-ea"/>
              </a:rPr>
              <a:t>赛季前期宣传招新</a:t>
            </a:r>
            <a:r>
              <a:rPr kumimoji="1" lang="zh-CN" altLang="en-US" sz="28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 </a:t>
            </a:r>
            <a:r>
              <a:rPr kumimoji="1" lang="en-US" altLang="zh-CN" sz="28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 宣传方式</a:t>
            </a:r>
            <a:endParaRPr kumimoji="1" lang="zh-CN" altLang="en-US" sz="28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95502" y="2066682"/>
            <a:ext cx="8605417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校内通过各类方式，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扩大宣传力度</a:t>
            </a:r>
            <a:endParaRPr sz="2000" b="1" dirty="0">
              <a:solidFill>
                <a:schemeClr val="accent1">
                  <a:lumMod val="50000"/>
                </a:schemeClr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748765" y="2285765"/>
            <a:ext cx="147484" cy="1474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2280" t="16388" r="18645" b="15438"/>
          <a:stretch>
            <a:fillRect/>
          </a:stretch>
        </p:blipFill>
        <p:spPr>
          <a:xfrm>
            <a:off x="4333875" y="2753360"/>
            <a:ext cx="7795895" cy="3012440"/>
          </a:xfrm>
          <a:prstGeom prst="round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963" t="1414" r="1677" b="1360"/>
          <a:stretch>
            <a:fillRect/>
          </a:stretch>
        </p:blipFill>
        <p:spPr>
          <a:xfrm>
            <a:off x="4846955" y="1245870"/>
            <a:ext cx="3527425" cy="4761230"/>
          </a:xfrm>
          <a:prstGeom prst="rect">
            <a:avLst/>
          </a:prstGeom>
        </p:spPr>
      </p:pic>
      <p:pic>
        <p:nvPicPr>
          <p:cNvPr id="9" name="图片 8" descr="画板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073150"/>
            <a:ext cx="3639820" cy="2682240"/>
          </a:xfrm>
          <a:prstGeom prst="rect">
            <a:avLst/>
          </a:prstGeom>
        </p:spPr>
      </p:pic>
      <p:pic>
        <p:nvPicPr>
          <p:cNvPr id="10" name="图片 9" descr="画板 1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05" y="3866515"/>
            <a:ext cx="3688715" cy="27190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630" y="1245870"/>
            <a:ext cx="3573145" cy="4760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58927" y="4427250"/>
            <a:ext cx="973770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</a:rPr>
              <a:t>吸引大量对机器人赛事/技术感兴趣的新生，扩充后备军</a:t>
            </a:r>
            <a:endParaRPr lang="zh-CN" altLang="en-US"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9472" y="1408781"/>
            <a:ext cx="1105583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36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校内招新宣传核心目的</a:t>
            </a:r>
            <a:endParaRPr kumimoji="1" lang="zh-CN" altLang="en-US" sz="36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358640" y="3754120"/>
            <a:ext cx="819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</a:rPr>
              <a:t>为后续的新生授课预热，能提供大基数的授课参与人数</a:t>
            </a:r>
            <a:endParaRPr lang="zh-CN" altLang="en-US"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4358640" y="3081020"/>
            <a:ext cx="819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</a:rPr>
              <a:t>扩大战队在学校内的知名度和影响力</a:t>
            </a:r>
            <a:endParaRPr lang="zh-CN" altLang="en-US"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27614" y="1277647"/>
            <a:ext cx="76036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梯队大一队员管理培养</a:t>
            </a:r>
            <a:endParaRPr kumimoji="1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4000" y="315023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热爱</a:t>
            </a:r>
            <a:endParaRPr lang="zh-CN" altLang="en-US" sz="7200" b="1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28000" y="468249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坚持</a:t>
            </a:r>
            <a:endParaRPr lang="zh-CN" altLang="en-US" sz="7200"/>
          </a:p>
        </p:txBody>
      </p:sp>
      <p:sp>
        <p:nvSpPr>
          <p:cNvPr id="6" name="文本框 5"/>
          <p:cNvSpPr txBox="1"/>
          <p:nvPr/>
        </p:nvSpPr>
        <p:spPr>
          <a:xfrm>
            <a:off x="7131685" y="386016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>
                <a:solidFill>
                  <a:schemeClr val="accent1">
                    <a:lumMod val="50000"/>
                  </a:schemeClr>
                </a:solidFill>
              </a:rPr>
              <a:t>&amp;</a:t>
            </a:r>
            <a:endParaRPr lang="en-US" altLang="zh-CN" sz="72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915535"/>
            <a:ext cx="1942465" cy="19424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67" y="580106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dirty="0">
                <a:solidFill>
                  <a:schemeClr val="accent1">
                    <a:lumMod val="50000"/>
                  </a:schemeClr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梯队大一队员培养方式</a:t>
            </a:r>
            <a:endParaRPr kumimoji="1" lang="zh-CN" altLang="en-US" sz="2800" b="1" dirty="0">
              <a:solidFill>
                <a:schemeClr val="accent1">
                  <a:lumMod val="50000"/>
                </a:schemeClr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837247" y="976768"/>
            <a:ext cx="45719" cy="38779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accent1">
                  <a:lumMod val="50000"/>
                </a:schemeClr>
              </a:solidFill>
              <a:highlight>
                <a:srgbClr val="00008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9345" y="996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各组长期授课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7115" y="1438275"/>
            <a:ext cx="10274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 完成前期招新工作后，对大一进行组别分流，进行新生第一次授课。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7115" y="2000250"/>
            <a:ext cx="10096500" cy="43916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326553" y="266416"/>
            <a:ext cx="1105583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各组授课内容一览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1360"/>
          <a:stretch>
            <a:fillRect/>
          </a:stretch>
        </p:blipFill>
        <p:spPr>
          <a:xfrm>
            <a:off x="1226820" y="1236980"/>
            <a:ext cx="4735830" cy="24911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-437" r="1763" b="10030"/>
          <a:stretch>
            <a:fillRect/>
          </a:stretch>
        </p:blipFill>
        <p:spPr>
          <a:xfrm>
            <a:off x="5930265" y="1167765"/>
            <a:ext cx="4605655" cy="21234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052" t="3460" r="3339" b="7026"/>
          <a:stretch>
            <a:fillRect/>
          </a:stretch>
        </p:blipFill>
        <p:spPr>
          <a:xfrm>
            <a:off x="1226820" y="3745865"/>
            <a:ext cx="4765040" cy="27108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5761"/>
          <a:stretch>
            <a:fillRect/>
          </a:stretch>
        </p:blipFill>
        <p:spPr>
          <a:xfrm>
            <a:off x="5930265" y="3420745"/>
            <a:ext cx="4667250" cy="3035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5436235"/>
            <a:ext cx="1421765" cy="14217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443*2923*632*63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COMMONDATA" val="eyJoZGlkIjoiYzRjNjIyNzJjMDgyMDBmMTVmMzcwYjVlNmJjNmI1NzE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2104</Words>
  <Application>WPS 演示</Application>
  <PresentationFormat>宽屏</PresentationFormat>
  <Paragraphs>153</Paragraphs>
  <Slides>24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汉仪青云简</vt:lpstr>
      <vt:lpstr>汉仪君黑-45简</vt:lpstr>
      <vt:lpstr>FZLanTingHeiS-B-GB</vt:lpstr>
      <vt:lpstr>FZLanTingHeiS-R-GB</vt:lpstr>
      <vt:lpstr>黑体</vt:lpstr>
      <vt:lpstr>微软雅黑</vt:lpstr>
      <vt:lpstr>Arial Unicode MS</vt:lpstr>
      <vt:lpstr>等线 Light</vt:lpstr>
      <vt:lpstr>等线</vt:lpstr>
      <vt:lpstr>Calibri</vt:lpstr>
      <vt:lpstr>汉仪游园体繁</vt:lpstr>
      <vt:lpstr>汉仪楷体简</vt:lpstr>
      <vt:lpstr>汉仪星宇体繁</vt:lpstr>
      <vt:lpstr>汉仪迪升英雄体简</vt:lpstr>
      <vt:lpstr>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Ohh</cp:lastModifiedBy>
  <cp:revision>42</cp:revision>
  <dcterms:created xsi:type="dcterms:W3CDTF">2023-01-29T02:43:00Z</dcterms:created>
  <dcterms:modified xsi:type="dcterms:W3CDTF">2023-09-13T07:56:38Z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F5C5D188CB434DA9AC7FCBF8BC7F61B2_13</vt:lpwstr>
  </property>
  <property fmtid="{D5CDD505-2E9C-101B-9397-08002B2CF9AE}" pid="3" name="KSOProductBuildVer">
    <vt:lpwstr>2052-12.1.0.15398</vt:lpwstr>
  </property>
</Properties>
</file>