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32"/>
  </p:notesMasterIdLst>
  <p:sldIdLst>
    <p:sldId id="335" r:id="rId6"/>
    <p:sldId id="256" r:id="rId7"/>
    <p:sldId id="259" r:id="rId8"/>
    <p:sldId id="257" r:id="rId9"/>
    <p:sldId id="276" r:id="rId10"/>
    <p:sldId id="275" r:id="rId11"/>
    <p:sldId id="399" r:id="rId12"/>
    <p:sldId id="438" r:id="rId13"/>
    <p:sldId id="443" r:id="rId14"/>
    <p:sldId id="277" r:id="rId15"/>
    <p:sldId id="401" r:id="rId16"/>
    <p:sldId id="263" r:id="rId17"/>
    <p:sldId id="371" r:id="rId18"/>
    <p:sldId id="290" r:id="rId19"/>
    <p:sldId id="400" r:id="rId20"/>
    <p:sldId id="287" r:id="rId21"/>
    <p:sldId id="286" r:id="rId22"/>
    <p:sldId id="433" r:id="rId23"/>
    <p:sldId id="440" r:id="rId24"/>
    <p:sldId id="441" r:id="rId25"/>
    <p:sldId id="442" r:id="rId26"/>
    <p:sldId id="291" r:id="rId27"/>
    <p:sldId id="434" r:id="rId28"/>
    <p:sldId id="285" r:id="rId29"/>
    <p:sldId id="435" r:id="rId30"/>
    <p:sldId id="444" r:id="rId31"/>
  </p:sldIdLst>
  <p:sldSz cx="12192000" cy="6858000" type="screen4x3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23B"/>
    <a:srgbClr val="FFE5A6"/>
    <a:srgbClr val="345261"/>
    <a:srgbClr val="87D1F5"/>
    <a:srgbClr val="507C92"/>
    <a:srgbClr val="7CADB7"/>
    <a:srgbClr val="948662"/>
    <a:srgbClr val="6EADCD"/>
    <a:srgbClr val="87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47"/>
    <p:restoredTop sz="96281"/>
  </p:normalViewPr>
  <p:slideViewPr>
    <p:cSldViewPr snapToGrid="0" showGuides="1">
      <p:cViewPr varScale="1">
        <p:scale>
          <a:sx n="106" d="100"/>
          <a:sy n="106" d="100"/>
        </p:scale>
        <p:origin x="184" y="624"/>
      </p:cViewPr>
      <p:guideLst>
        <p:guide orient="horz" pos="211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76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F85A1-B7A1-3445-BA2F-C86E298D340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091DB-EF8F-D241-A2CC-DCF2021211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3782" t="18156" r="143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标题 1"/>
          <p:cNvSpPr/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标题 1"/>
          <p:cNvSpPr/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标题 1"/>
          <p:cNvSpPr/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标题 1"/>
          <p:cNvSpPr/>
          <p:nvPr>
            <p:ph type="title"/>
          </p:nvPr>
        </p:nvSpPr>
        <p:spPr>
          <a:xfrm>
            <a:off x="1888434" y="365125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/>
          <p:nvPr>
            <p:ph type="title"/>
          </p:nvPr>
        </p:nvSpPr>
        <p:spPr>
          <a:xfrm>
            <a:off x="1737360" y="136525"/>
            <a:ext cx="74149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3EACF-02DD-4EEA-A324-775D801799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C42A9-7AA1-438E-98AB-5775E5287B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7D1F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A44C-FC83-FE4B-BB6F-EB3A9A3A48E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88585-EF5F-DF49-A4D7-943EC2CE4604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93560" y="508761"/>
            <a:ext cx="1203115" cy="448590"/>
          </a:xfrm>
          <a:prstGeom prst="rect">
            <a:avLst/>
          </a:prstGeom>
        </p:spPr>
      </p:pic>
      <p:grpSp>
        <p:nvGrpSpPr>
          <p:cNvPr id="10" name="图形 2"/>
          <p:cNvGrpSpPr/>
          <p:nvPr userDrawn="1"/>
        </p:nvGrpSpPr>
        <p:grpSpPr>
          <a:xfrm>
            <a:off x="0" y="-228600"/>
            <a:ext cx="12192000" cy="7315200"/>
            <a:chOff x="381000" y="0"/>
            <a:chExt cx="11430000" cy="6858000"/>
          </a:xfrm>
        </p:grpSpPr>
        <p:sp>
          <p:nvSpPr>
            <p:cNvPr id="11" name="任意多边形: 形状 136"/>
            <p:cNvSpPr/>
            <p:nvPr/>
          </p:nvSpPr>
          <p:spPr>
            <a:xfrm>
              <a:off x="6985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37"/>
            <p:cNvSpPr/>
            <p:nvPr/>
          </p:nvSpPr>
          <p:spPr>
            <a:xfrm>
              <a:off x="10160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38"/>
            <p:cNvSpPr/>
            <p:nvPr/>
          </p:nvSpPr>
          <p:spPr>
            <a:xfrm>
              <a:off x="13335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9"/>
            <p:cNvSpPr/>
            <p:nvPr/>
          </p:nvSpPr>
          <p:spPr>
            <a:xfrm>
              <a:off x="16511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0"/>
            <p:cNvSpPr/>
            <p:nvPr/>
          </p:nvSpPr>
          <p:spPr>
            <a:xfrm>
              <a:off x="19683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41"/>
            <p:cNvSpPr/>
            <p:nvPr/>
          </p:nvSpPr>
          <p:spPr>
            <a:xfrm>
              <a:off x="22859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42"/>
            <p:cNvSpPr/>
            <p:nvPr/>
          </p:nvSpPr>
          <p:spPr>
            <a:xfrm>
              <a:off x="26034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43"/>
            <p:cNvSpPr/>
            <p:nvPr/>
          </p:nvSpPr>
          <p:spPr>
            <a:xfrm>
              <a:off x="29209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44"/>
            <p:cNvSpPr/>
            <p:nvPr/>
          </p:nvSpPr>
          <p:spPr>
            <a:xfrm>
              <a:off x="32385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45"/>
            <p:cNvSpPr/>
            <p:nvPr/>
          </p:nvSpPr>
          <p:spPr>
            <a:xfrm>
              <a:off x="35560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146"/>
            <p:cNvSpPr/>
            <p:nvPr/>
          </p:nvSpPr>
          <p:spPr>
            <a:xfrm>
              <a:off x="38735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147"/>
            <p:cNvSpPr/>
            <p:nvPr/>
          </p:nvSpPr>
          <p:spPr>
            <a:xfrm>
              <a:off x="41910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148"/>
            <p:cNvSpPr/>
            <p:nvPr/>
          </p:nvSpPr>
          <p:spPr>
            <a:xfrm>
              <a:off x="45086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149"/>
            <p:cNvSpPr/>
            <p:nvPr/>
          </p:nvSpPr>
          <p:spPr>
            <a:xfrm>
              <a:off x="48258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150"/>
            <p:cNvSpPr/>
            <p:nvPr/>
          </p:nvSpPr>
          <p:spPr>
            <a:xfrm>
              <a:off x="51434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151"/>
            <p:cNvSpPr/>
            <p:nvPr/>
          </p:nvSpPr>
          <p:spPr>
            <a:xfrm>
              <a:off x="54609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152"/>
            <p:cNvSpPr/>
            <p:nvPr/>
          </p:nvSpPr>
          <p:spPr>
            <a:xfrm>
              <a:off x="57784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153"/>
            <p:cNvSpPr/>
            <p:nvPr/>
          </p:nvSpPr>
          <p:spPr>
            <a:xfrm>
              <a:off x="60960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154"/>
            <p:cNvSpPr/>
            <p:nvPr/>
          </p:nvSpPr>
          <p:spPr>
            <a:xfrm>
              <a:off x="64135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155"/>
            <p:cNvSpPr/>
            <p:nvPr/>
          </p:nvSpPr>
          <p:spPr>
            <a:xfrm>
              <a:off x="67310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156"/>
            <p:cNvSpPr/>
            <p:nvPr/>
          </p:nvSpPr>
          <p:spPr>
            <a:xfrm>
              <a:off x="70485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157"/>
            <p:cNvSpPr/>
            <p:nvPr/>
          </p:nvSpPr>
          <p:spPr>
            <a:xfrm>
              <a:off x="73661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158"/>
            <p:cNvSpPr/>
            <p:nvPr/>
          </p:nvSpPr>
          <p:spPr>
            <a:xfrm>
              <a:off x="76833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159"/>
            <p:cNvSpPr/>
            <p:nvPr/>
          </p:nvSpPr>
          <p:spPr>
            <a:xfrm>
              <a:off x="80009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160"/>
            <p:cNvSpPr/>
            <p:nvPr/>
          </p:nvSpPr>
          <p:spPr>
            <a:xfrm>
              <a:off x="83184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161"/>
            <p:cNvSpPr/>
            <p:nvPr/>
          </p:nvSpPr>
          <p:spPr>
            <a:xfrm>
              <a:off x="86359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162"/>
            <p:cNvSpPr/>
            <p:nvPr/>
          </p:nvSpPr>
          <p:spPr>
            <a:xfrm>
              <a:off x="89535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163"/>
            <p:cNvSpPr/>
            <p:nvPr/>
          </p:nvSpPr>
          <p:spPr>
            <a:xfrm>
              <a:off x="92710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164"/>
            <p:cNvSpPr/>
            <p:nvPr/>
          </p:nvSpPr>
          <p:spPr>
            <a:xfrm>
              <a:off x="95885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165"/>
            <p:cNvSpPr/>
            <p:nvPr/>
          </p:nvSpPr>
          <p:spPr>
            <a:xfrm>
              <a:off x="99060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166"/>
            <p:cNvSpPr/>
            <p:nvPr/>
          </p:nvSpPr>
          <p:spPr>
            <a:xfrm>
              <a:off x="102236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167"/>
            <p:cNvSpPr/>
            <p:nvPr/>
          </p:nvSpPr>
          <p:spPr>
            <a:xfrm>
              <a:off x="105408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168"/>
            <p:cNvSpPr/>
            <p:nvPr/>
          </p:nvSpPr>
          <p:spPr>
            <a:xfrm>
              <a:off x="108584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169"/>
            <p:cNvSpPr/>
            <p:nvPr/>
          </p:nvSpPr>
          <p:spPr>
            <a:xfrm>
              <a:off x="111759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170"/>
            <p:cNvSpPr/>
            <p:nvPr/>
          </p:nvSpPr>
          <p:spPr>
            <a:xfrm>
              <a:off x="114934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171"/>
            <p:cNvSpPr/>
            <p:nvPr/>
          </p:nvSpPr>
          <p:spPr>
            <a:xfrm>
              <a:off x="381000" y="2539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172"/>
            <p:cNvSpPr/>
            <p:nvPr/>
          </p:nvSpPr>
          <p:spPr>
            <a:xfrm>
              <a:off x="381000" y="5715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173"/>
            <p:cNvSpPr/>
            <p:nvPr/>
          </p:nvSpPr>
          <p:spPr>
            <a:xfrm>
              <a:off x="381000" y="8890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174"/>
            <p:cNvSpPr/>
            <p:nvPr/>
          </p:nvSpPr>
          <p:spPr>
            <a:xfrm>
              <a:off x="381000" y="120655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175"/>
            <p:cNvSpPr/>
            <p:nvPr/>
          </p:nvSpPr>
          <p:spPr>
            <a:xfrm>
              <a:off x="381000" y="1524076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176"/>
            <p:cNvSpPr/>
            <p:nvPr/>
          </p:nvSpPr>
          <p:spPr>
            <a:xfrm>
              <a:off x="381000" y="1841601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177"/>
            <p:cNvSpPr/>
            <p:nvPr/>
          </p:nvSpPr>
          <p:spPr>
            <a:xfrm>
              <a:off x="381000" y="2158898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178"/>
            <p:cNvSpPr/>
            <p:nvPr/>
          </p:nvSpPr>
          <p:spPr>
            <a:xfrm>
              <a:off x="381000" y="2476423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179"/>
            <p:cNvSpPr/>
            <p:nvPr/>
          </p:nvSpPr>
          <p:spPr>
            <a:xfrm>
              <a:off x="381000" y="2793949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180"/>
            <p:cNvSpPr/>
            <p:nvPr/>
          </p:nvSpPr>
          <p:spPr>
            <a:xfrm>
              <a:off x="381000" y="31114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181"/>
            <p:cNvSpPr/>
            <p:nvPr/>
          </p:nvSpPr>
          <p:spPr>
            <a:xfrm>
              <a:off x="381000" y="34290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182"/>
            <p:cNvSpPr/>
            <p:nvPr/>
          </p:nvSpPr>
          <p:spPr>
            <a:xfrm>
              <a:off x="381000" y="37465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183"/>
            <p:cNvSpPr/>
            <p:nvPr/>
          </p:nvSpPr>
          <p:spPr>
            <a:xfrm>
              <a:off x="381000" y="406405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184"/>
            <p:cNvSpPr/>
            <p:nvPr/>
          </p:nvSpPr>
          <p:spPr>
            <a:xfrm>
              <a:off x="381000" y="4381576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185"/>
            <p:cNvSpPr/>
            <p:nvPr/>
          </p:nvSpPr>
          <p:spPr>
            <a:xfrm>
              <a:off x="381000" y="4699101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186"/>
            <p:cNvSpPr/>
            <p:nvPr/>
          </p:nvSpPr>
          <p:spPr>
            <a:xfrm>
              <a:off x="381000" y="5016398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187"/>
            <p:cNvSpPr/>
            <p:nvPr/>
          </p:nvSpPr>
          <p:spPr>
            <a:xfrm>
              <a:off x="381000" y="5333923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188"/>
            <p:cNvSpPr/>
            <p:nvPr/>
          </p:nvSpPr>
          <p:spPr>
            <a:xfrm>
              <a:off x="381000" y="5651449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89"/>
            <p:cNvSpPr/>
            <p:nvPr/>
          </p:nvSpPr>
          <p:spPr>
            <a:xfrm>
              <a:off x="381000" y="59689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190"/>
            <p:cNvSpPr/>
            <p:nvPr/>
          </p:nvSpPr>
          <p:spPr>
            <a:xfrm>
              <a:off x="381000" y="62865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91"/>
            <p:cNvSpPr/>
            <p:nvPr/>
          </p:nvSpPr>
          <p:spPr>
            <a:xfrm>
              <a:off x="381000" y="66040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37.xml"/><Relationship Id="rId3" Type="http://schemas.openxmlformats.org/officeDocument/2006/relationships/image" Target="../media/image4.png"/><Relationship Id="rId2" Type="http://schemas.openxmlformats.org/officeDocument/2006/relationships/tags" Target="../tags/tag36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39.xml"/><Relationship Id="rId2" Type="http://schemas.openxmlformats.org/officeDocument/2006/relationships/image" Target="../media/image4.png"/><Relationship Id="rId1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41.xml"/><Relationship Id="rId3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4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4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45.xml"/><Relationship Id="rId2" Type="http://schemas.openxmlformats.org/officeDocument/2006/relationships/image" Target="../media/image4.png"/><Relationship Id="rId1" Type="http://schemas.openxmlformats.org/officeDocument/2006/relationships/tags" Target="../tags/tag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48.xml"/><Relationship Id="rId3" Type="http://schemas.openxmlformats.org/officeDocument/2006/relationships/image" Target="../media/image4.png"/><Relationship Id="rId2" Type="http://schemas.openxmlformats.org/officeDocument/2006/relationships/tags" Target="../tags/tag47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image" Target="../media/image4.png"/><Relationship Id="rId2" Type="http://schemas.openxmlformats.org/officeDocument/2006/relationships/tags" Target="../tags/tag49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4.png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21.png"/><Relationship Id="rId3" Type="http://schemas.openxmlformats.org/officeDocument/2006/relationships/tags" Target="../tags/tag56.xml"/><Relationship Id="rId2" Type="http://schemas.openxmlformats.org/officeDocument/2006/relationships/image" Target="../media/image4.png"/><Relationship Id="rId1" Type="http://schemas.openxmlformats.org/officeDocument/2006/relationships/tags" Target="../tags/tag55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0.xml"/><Relationship Id="rId2" Type="http://schemas.openxmlformats.org/officeDocument/2006/relationships/image" Target="../media/image4.png"/><Relationship Id="rId1" Type="http://schemas.openxmlformats.org/officeDocument/2006/relationships/tags" Target="../tags/tag5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1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3.xml"/><Relationship Id="rId2" Type="http://schemas.openxmlformats.org/officeDocument/2006/relationships/image" Target="../media/image4.png"/><Relationship Id="rId1" Type="http://schemas.openxmlformats.org/officeDocument/2006/relationships/tags" Target="../tags/tag62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29.jpeg"/><Relationship Id="rId2" Type="http://schemas.openxmlformats.org/officeDocument/2006/relationships/tags" Target="../tags/tag64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75.xml"/><Relationship Id="rId17" Type="http://schemas.openxmlformats.org/officeDocument/2006/relationships/image" Target="../media/image3.png"/><Relationship Id="rId16" Type="http://schemas.openxmlformats.org/officeDocument/2006/relationships/image" Target="../media/image32.jpeg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image" Target="../media/image31.png"/><Relationship Id="rId11" Type="http://schemas.openxmlformats.org/officeDocument/2006/relationships/tags" Target="../tags/tag71.xml"/><Relationship Id="rId10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7.xml"/><Relationship Id="rId3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9.xml"/><Relationship Id="rId4" Type="http://schemas.openxmlformats.org/officeDocument/2006/relationships/image" Target="../media/image4.png"/><Relationship Id="rId3" Type="http://schemas.openxmlformats.org/officeDocument/2006/relationships/tags" Target="../tags/tag8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image" Target="../media/image4.png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3.png"/><Relationship Id="rId2" Type="http://schemas.openxmlformats.org/officeDocument/2006/relationships/tags" Target="../tags/tag10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tags" Target="../tags/tag28.xml"/><Relationship Id="rId3" Type="http://schemas.openxmlformats.org/officeDocument/2006/relationships/image" Target="../media/image4.png"/><Relationship Id="rId2" Type="http://schemas.openxmlformats.org/officeDocument/2006/relationships/tags" Target="../tags/tag2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28875" y="2141855"/>
            <a:ext cx="733425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华南农业大学</a:t>
            </a:r>
            <a:endParaRPr kumimoji="1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招新分享</a:t>
            </a:r>
            <a:endParaRPr kumimoji="1" lang="zh-CN" sz="4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Taurus</a:t>
            </a:r>
            <a:r>
              <a:rPr kumimoji="1"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战队</a:t>
            </a:r>
            <a:r>
              <a:rPr kumimoji="1"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23</a:t>
            </a:r>
            <a:r>
              <a:rPr kumimoji="1"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赛季宣策组组长：张晓岚</a:t>
            </a:r>
            <a:endParaRPr kumimoji="1" lang="zh-CN" altLang="en-US" sz="16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Taurus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战队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23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赛季项目管理：王蕾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94164" y="2352067"/>
            <a:ext cx="76036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人才标定与针对性宣传</a:t>
            </a:r>
            <a:endParaRPr kumimoji="1" lang="zh-CN" sz="32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82754" y="1041001"/>
            <a:ext cx="8605417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以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Taurus战队为例</a:t>
            </a:r>
            <a:endParaRPr lang="en-US" alt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7690" y="730885"/>
            <a:ext cx="11055985" cy="240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什么样的人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适合战队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？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我们对于队员的要求除了</a:t>
            </a:r>
            <a:r>
              <a:rPr kumimoji="1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有</a:t>
            </a:r>
            <a:r>
              <a:rPr kumimoji="1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能力负责相关工作内容外还需要具备良好的素质</a:t>
            </a:r>
            <a:endParaRPr kumimoji="1" lang="en-US" altLang="zh-CN" sz="2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7690" y="2334895"/>
            <a:ext cx="10182225" cy="3017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——有责任心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、能对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自己负责的每一个环节负责</a:t>
            </a:r>
            <a:endParaRPr kumimoji="1" lang="en-US" altLang="zh-CN" sz="24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——有好奇心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、对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自己负责的工作保持热爱</a:t>
            </a:r>
            <a:endParaRPr kumimoji="1" lang="en-US" altLang="zh-CN" sz="24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——有进取心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、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对于自己负责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的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工作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有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尽善尽美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的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要求
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——有时间观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、能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在正确的时间内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做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正确的事情</a:t>
            </a:r>
            <a:endParaRPr lang="zh-CN" altLang="en-US" sz="2400"/>
          </a:p>
        </p:txBody>
      </p:sp>
      <p:pic>
        <p:nvPicPr>
          <p:cNvPr id="2" name="图片 1" descr="横板免抠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750921"/>
            <a:ext cx="11055839" cy="179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如何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找到适合队伍的人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1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）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确定目标人群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大一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新生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）</a:t>
            </a:r>
            <a:endParaRPr kumimoji="1" lang="zh-CN" altLang="en-US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41822" y="2847976"/>
            <a:ext cx="3405837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4301165" y="2847977"/>
            <a:ext cx="3589669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144340" y="2847975"/>
            <a:ext cx="3405837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240751" y="2956834"/>
            <a:ext cx="2207978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工程</a:t>
            </a: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学院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92011" y="2956834"/>
            <a:ext cx="2207978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数信</a:t>
            </a: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学院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57235" y="2847975"/>
            <a:ext cx="2980690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人工智能学院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20969" y="3912078"/>
            <a:ext cx="2532297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机械组「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94%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嵌入式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电控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83%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嵌入式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硬件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28%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…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29216" y="3901416"/>
            <a:ext cx="2532297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视觉组「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37%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…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81109" y="3901455"/>
            <a:ext cx="2532297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导航组「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63%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…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750921"/>
            <a:ext cx="11055839" cy="179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如何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找到适合队伍的人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1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）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确定目标人群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大二-研究生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）</a:t>
            </a:r>
            <a:endParaRPr kumimoji="1" lang="zh-CN" altLang="en-US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586230" y="2847975"/>
            <a:ext cx="3406140" cy="1458595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6433820" y="2847975"/>
            <a:ext cx="3589655" cy="1432560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185631" y="2967629"/>
            <a:ext cx="2207978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科技类</a:t>
            </a: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社团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24976" y="2956834"/>
            <a:ext cx="2207978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目标学院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287281"/>
            <a:ext cx="11055839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针对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新生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宣传怎么做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</p:txBody>
      </p:sp>
      <p:pic>
        <p:nvPicPr>
          <p:cNvPr id="11" name="图片 10" descr="/private/var/mobile/Containers/Data/Application/EB8BD57C-F8C9-49FD-A284-1865A2062A64/tmp/insert_image_tmp_dir/2023-09-10 22:07:25.476000.png2023-09-10 22:07:25.476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25165" y="2417445"/>
            <a:ext cx="2381250" cy="3372485"/>
          </a:xfrm>
          <a:prstGeom prst="rect">
            <a:avLst/>
          </a:prstGeom>
        </p:spPr>
      </p:pic>
      <p:pic>
        <p:nvPicPr>
          <p:cNvPr id="14" name="图片 13" descr="/private/var/mobile/Containers/Data/Application/EB8BD57C-F8C9-49FD-A284-1865A2062A64/tmp/insert_image_tmp_dir/2023-09-10 21:49:08.565000.png2023-09-10 21:49:08.565000"/>
          <p:cNvPicPr>
            <a:picLocks noChangeAspect="1"/>
          </p:cNvPicPr>
          <p:nvPr/>
        </p:nvPicPr>
        <p:blipFill>
          <a:blip r:embed="rId2"/>
          <a:srcRect l="400" r="-400" b="36826"/>
          <a:stretch>
            <a:fillRect/>
          </a:stretch>
        </p:blipFill>
        <p:spPr>
          <a:xfrm>
            <a:off x="8250555" y="2416810"/>
            <a:ext cx="2327910" cy="1966595"/>
          </a:xfrm>
          <a:prstGeom prst="rect">
            <a:avLst/>
          </a:prstGeom>
        </p:spPr>
      </p:pic>
      <p:pic>
        <p:nvPicPr>
          <p:cNvPr id="18" name="图片 17" descr="/private/var/mobile/Containers/Data/Application/EB8BD57C-F8C9-49FD-A284-1865A2062A64/tmp/insert_image_tmp_dir/2023-09-10 21:48:25.520000.png2023-09-10 21:48:25.520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0055" y="2416810"/>
            <a:ext cx="2529840" cy="33731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1985" y="1212850"/>
            <a:ext cx="6085840" cy="518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2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）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线上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联合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助班与校媒的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力量</a:t>
            </a:r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248650" y="4550410"/>
            <a:ext cx="3426460" cy="1239520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 descr="2023-09-11 01:27:56.367000"/>
          <p:cNvPicPr>
            <a:picLocks noChangeAspect="1"/>
          </p:cNvPicPr>
          <p:nvPr/>
        </p:nvPicPr>
        <p:blipFill>
          <a:blip r:embed="rId4"/>
          <a:srcRect t="14662" r="27000" b="6579"/>
          <a:stretch>
            <a:fillRect/>
          </a:stretch>
        </p:blipFill>
        <p:spPr>
          <a:xfrm>
            <a:off x="5753100" y="2417445"/>
            <a:ext cx="2338705" cy="3356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51289" y="1731246"/>
            <a:ext cx="8605417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校媒</a:t>
            </a:r>
            <a:r>
              <a:rPr lang="en-US" altLang="zh-CN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平台</a:t>
            </a:r>
            <a:r>
              <a:rPr lang="en-US" altLang="zh-CN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/联系</a:t>
            </a:r>
            <a:r>
              <a:rPr lang="zh-CN" altLang="en-US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总</a:t>
            </a:r>
            <a:r>
              <a:rPr lang="en-US" altLang="zh-CN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助班/线上咨询群/B站线上直播</a:t>
            </a:r>
            <a:r>
              <a:rPr lang="zh-CN" altLang="en-US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等</a:t>
            </a:r>
            <a:r>
              <a:rPr lang="zh-CN" altLang="en-US" sz="2000" b="1" dirty="0">
                <a:solidFill>
                  <a:srgbClr val="FFE0B2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多渠道</a:t>
            </a:r>
            <a:r>
              <a:rPr lang="en-US" altLang="zh-CN" sz="2000" b="1" dirty="0">
                <a:solidFill>
                  <a:srgbClr val="FFE0B2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宣传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21370" y="4575810"/>
            <a:ext cx="3080385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线上宣传的优点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：</a:t>
            </a:r>
            <a:endParaRPr kumimoji="1" lang="zh-CN" altLang="en-US" sz="1600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受众面广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；</a:t>
            </a: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传播速度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快；</a:t>
            </a: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能提升战队影响力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和</a:t>
            </a: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形象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；</a:t>
            </a:r>
            <a:endParaRPr kumimoji="1" lang="zh-CN" altLang="en-US" sz="1600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endParaRPr kumimoji="1" lang="en-US" altLang="zh-CN" sz="1600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56640" y="1972310"/>
            <a:ext cx="147320" cy="147320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287281"/>
            <a:ext cx="11055839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针对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新生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宣传怎么做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5729" y="1618851"/>
            <a:ext cx="8605417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实验室</a:t>
            </a:r>
            <a:r>
              <a:rPr lang="en-US" altLang="zh-CN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参观</a:t>
            </a:r>
            <a:r>
              <a:rPr lang="en-US" altLang="zh-CN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/学院组织宣讲会/食堂巡演</a:t>
            </a:r>
            <a:r>
              <a:rPr lang="en-US" altLang="zh-CN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/百团大战</a:t>
            </a:r>
            <a:r>
              <a:rPr lang="zh-CN" altLang="en-US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等</a:t>
            </a:r>
            <a:r>
              <a:rPr lang="en-US" altLang="zh-CN" sz="2000" b="1" dirty="0">
                <a:solidFill>
                  <a:srgbClr val="FFE0B2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线下</a:t>
            </a:r>
            <a:r>
              <a:rPr lang="en-US" altLang="zh-CN" sz="2000" b="1" dirty="0">
                <a:solidFill>
                  <a:srgbClr val="FFE0B2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宣传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031875" y="2269490"/>
            <a:ext cx="6529705" cy="1020445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195705" y="2367915"/>
            <a:ext cx="667829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线下宣传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的</a:t>
            </a: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优点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：</a:t>
            </a:r>
            <a:endParaRPr kumimoji="1" lang="zh-CN" altLang="en-US" sz="1600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更直观地展示机器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；</a:t>
            </a: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提升战队影响力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；有</a:t>
            </a: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趣味性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，</a:t>
            </a:r>
            <a:r>
              <a:rPr kumimoji="1" lang="en-US" altLang="zh-CN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能吸引更多关注</a:t>
            </a:r>
            <a:r>
              <a:rPr kumimoji="1" lang="zh-CN" altLang="en-US" sz="1600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；</a:t>
            </a:r>
            <a:endParaRPr kumimoji="1" lang="zh-CN" altLang="en-US" sz="1600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985" y="1231900"/>
            <a:ext cx="5374640" cy="518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3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）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合理利用线下宣传渠道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  <a:sym typeface="+mn-ea"/>
            </a:endParaRPr>
          </a:p>
        </p:txBody>
      </p:sp>
      <p:pic>
        <p:nvPicPr>
          <p:cNvPr id="9" name="图片 8" descr="2023-09-11 02:14:08.41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3740150"/>
            <a:ext cx="2785745" cy="1855470"/>
          </a:xfrm>
          <a:prstGeom prst="rect">
            <a:avLst/>
          </a:prstGeom>
        </p:spPr>
      </p:pic>
      <p:pic>
        <p:nvPicPr>
          <p:cNvPr id="10" name="图片 9" descr="2023-09-11 02:18:29.213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80" y="3738880"/>
            <a:ext cx="2470150" cy="1852930"/>
          </a:xfrm>
          <a:prstGeom prst="rect">
            <a:avLst/>
          </a:prstGeom>
        </p:spPr>
      </p:pic>
      <p:pic>
        <p:nvPicPr>
          <p:cNvPr id="12" name="图片 11" descr="2023-09-11 02:18:29.428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255" y="3743325"/>
            <a:ext cx="2776220" cy="1852295"/>
          </a:xfrm>
          <a:prstGeom prst="rect">
            <a:avLst/>
          </a:prstGeom>
        </p:spPr>
      </p:pic>
      <p:pic>
        <p:nvPicPr>
          <p:cNvPr id="13" name="图片 12" descr="2023-09-11 02:20:07.311000"/>
          <p:cNvPicPr>
            <a:picLocks noChangeAspect="1"/>
          </p:cNvPicPr>
          <p:nvPr/>
        </p:nvPicPr>
        <p:blipFill>
          <a:blip r:embed="rId5"/>
          <a:srcRect l="13502" t="17143" r="5485" b="37460"/>
          <a:stretch>
            <a:fillRect/>
          </a:stretch>
        </p:blipFill>
        <p:spPr>
          <a:xfrm>
            <a:off x="8907780" y="3738880"/>
            <a:ext cx="2489200" cy="18542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053465" y="1861820"/>
            <a:ext cx="147320" cy="147320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22910" y="5678170"/>
            <a:ext cx="280670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实验室</a:t>
            </a:r>
            <a:r>
              <a:rPr lang="en-US" altLang="zh-CN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参</a:t>
            </a:r>
            <a:r>
              <a:rPr lang="zh-CN" altLang="en-US" sz="20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观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57880" y="5678170"/>
            <a:ext cx="24663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百团大战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16625" y="5678170"/>
            <a:ext cx="278511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操场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巡演</a:t>
            </a:r>
            <a:endParaRPr lang="en-US" alt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07780" y="5678170"/>
            <a:ext cx="249237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学院组织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宣讲会</a:t>
            </a:r>
            <a:endParaRPr lang="en-US" alt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  <a:sym typeface="+mn-ea"/>
            </a:endParaRPr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750921"/>
            <a:ext cx="11055839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针对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大二以上年级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的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同学如何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宣传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）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除了前期宣传手段外还可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利用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讲座宣传</a:t>
            </a:r>
            <a:endParaRPr kumimoji="1" lang="zh-CN" altLang="en-US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86460" y="2847975"/>
            <a:ext cx="9947275" cy="2696845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484816" y="2945922"/>
            <a:ext cx="2207978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讲座宣传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84630" y="3890645"/>
            <a:ext cx="9006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基本形式：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团队中</a:t>
            </a: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优秀学长同时会在其他科联组织任职</a:t>
            </a: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，并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受邀在组织</a:t>
            </a: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内开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分享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讲座</a:t>
            </a: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注意事项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对于在其他组织宣传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做法可能会有“抢人”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嫌疑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所有我们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宣传的时候要注意“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度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同时我们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宣传的时候要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其他组织负责人沟通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确保不会因为宣传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丧失组织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间的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和谐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94164" y="2352067"/>
            <a:ext cx="7603672" cy="143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87D1F5"/>
                </a:solidFill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招新</a:t>
            </a:r>
            <a:r>
              <a:rPr lang="en-US" altLang="zh-CN" sz="4400" dirty="0">
                <a:solidFill>
                  <a:srgbClr val="87D1F5"/>
                </a:solidFill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面试方案分享</a:t>
            </a: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4041140" y="4751070"/>
            <a:ext cx="1494155" cy="677545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928370" y="3470275"/>
            <a:ext cx="2406650" cy="847090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1822" y="750921"/>
            <a:ext cx="11055839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招新面试方案分享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82967" y="1945778"/>
            <a:ext cx="45719" cy="38779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79664" y="3654979"/>
            <a:ext cx="2104663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</a:t>
            </a:r>
            <a:r>
              <a:rPr lang="en-US" altLang="zh-CN" b="1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面试方案</a:t>
            </a:r>
            <a:endParaRPr lang="en-US" altLang="zh-CN" b="1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84650" y="4782820"/>
            <a:ext cx="114681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最终答辩</a:t>
            </a:r>
            <a:endParaRPr lang="zh-CN" altLang="en-US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54456" y="3236644"/>
            <a:ext cx="50959" cy="1781250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矩形 13"/>
          <p:cNvSpPr/>
          <p:nvPr/>
        </p:nvSpPr>
        <p:spPr>
          <a:xfrm rot="5400000">
            <a:off x="3444908" y="3648304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 rot="5400000">
            <a:off x="3822840" y="3068814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 rot="5400000">
            <a:off x="3822840" y="4854106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圆角矩形 17"/>
          <p:cNvSpPr/>
          <p:nvPr/>
        </p:nvSpPr>
        <p:spPr>
          <a:xfrm>
            <a:off x="4029075" y="2954020"/>
            <a:ext cx="1510030" cy="677545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211955" y="3002280"/>
            <a:ext cx="112268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中期考核</a:t>
            </a:r>
            <a:endParaRPr lang="zh-CN" altLang="en-US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5400000" flipV="1">
            <a:off x="5744845" y="2886710"/>
            <a:ext cx="81915" cy="750570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6014720" y="2663190"/>
            <a:ext cx="5534025" cy="1125220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195060" y="2747645"/>
            <a:ext cx="524446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考核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内容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、了解面试者对战队以及赛事的了解；             2、查验自学情况以及考核任务进度；</a:t>
            </a:r>
            <a:endParaRPr lang="zh-CN" altLang="en-US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 rot="5400000" flipV="1">
            <a:off x="5663565" y="4751705"/>
            <a:ext cx="90170" cy="73850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圆角矩形 24"/>
          <p:cNvSpPr/>
          <p:nvPr/>
        </p:nvSpPr>
        <p:spPr>
          <a:xfrm>
            <a:off x="5977255" y="4456430"/>
            <a:ext cx="5607050" cy="1595755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174115" y="1865630"/>
            <a:ext cx="1062482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Taurus招新面试分为</a:t>
            </a:r>
            <a:r>
              <a:rPr lang="en-US" altLang="zh-CN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中期考核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和</a:t>
            </a:r>
            <a:r>
              <a:rPr lang="en-US" altLang="zh-CN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最终答辩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两个阶段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95060" y="4591050"/>
            <a:ext cx="5244465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考核内容：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全方面检验考核任务完成情况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（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因为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不一定所有同学都能完成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要全面检验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；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全面</a:t>
            </a:r>
            <a:r>
              <a:rPr lang="en-US" altLang="zh-CN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了解面试者的素质</a:t>
            </a:r>
            <a:r>
              <a:rPr lang="zh-CN" altLang="en-US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；</a:t>
            </a:r>
            <a:endParaRPr lang="zh-CN" altLang="en-US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5014595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84ef167d177c3040475b9fb0bff20d"/>
          <p:cNvPicPr>
            <a:picLocks noChangeAspect="1"/>
          </p:cNvPicPr>
          <p:nvPr/>
        </p:nvPicPr>
        <p:blipFill>
          <a:blip r:embed="rId1"/>
          <a:srcRect b="7287"/>
          <a:stretch>
            <a:fillRect/>
          </a:stretch>
        </p:blipFill>
        <p:spPr>
          <a:xfrm>
            <a:off x="5081270" y="320675"/>
            <a:ext cx="7188835" cy="549973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68350" y="5860984"/>
            <a:ext cx="10018839" cy="538195"/>
          </a:xfrm>
          <a:prstGeom prst="rect">
            <a:avLst/>
          </a:prstGeom>
          <a:solidFill>
            <a:srgbClr val="7CA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750921"/>
            <a:ext cx="11055839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面试具体时间线分享</a:t>
            </a:r>
            <a:endParaRPr kumimoji="1" lang="zh-CN" altLang="en-US" sz="24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</a:t>
            </a:r>
            <a:r>
              <a:rPr kumimoji="1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怎么面试？谁来面试？提什么问题</a:t>
            </a:r>
            <a:r>
              <a:rPr kumimoji="1" lang="zh-CN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？</a:t>
            </a:r>
            <a:endParaRPr kumimoji="1" lang="zh-CN" sz="20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8636" y="5961565"/>
            <a:ext cx="9873773" cy="33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* 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队伍情况不同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大家可以根据自己战队需求进行调整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i="1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1985" y="2031365"/>
            <a:ext cx="410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kumimoji="1" lang="zh-CN" altLang="en-US" sz="20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面试方式</a:t>
            </a:r>
            <a:endParaRPr kumimoji="1" lang="zh-CN" altLang="en-US" sz="20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785" y="2811145"/>
            <a:ext cx="76200" cy="92138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83260" y="2656205"/>
            <a:ext cx="45643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统一安排时间供面试者选择</a:t>
            </a:r>
            <a:endParaRPr 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采取每次</a:t>
            </a:r>
            <a:r>
              <a:rPr lang="zh-C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单人</a:t>
            </a: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面试形式</a:t>
            </a:r>
            <a:endParaRPr 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32364" y="2094553"/>
            <a:ext cx="8527272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·················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</a:t>
            </a:r>
            <a:r>
              <a:rPr 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战队整体招新方案分享</a:t>
            </a:r>
            <a:endParaRPr 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·················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</a:t>
            </a:r>
            <a:r>
              <a:rPr 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人才标定与针对性宣传</a:t>
            </a:r>
            <a:endParaRPr 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················· </a:t>
            </a:r>
            <a:r>
              <a:rPr 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招新面试方案分享</a:t>
            </a:r>
            <a:endParaRPr 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·················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  <a:sym typeface="+mn-ea"/>
              </a:rPr>
              <a:t>招新复盘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68350" y="5860984"/>
            <a:ext cx="10018839" cy="538195"/>
          </a:xfrm>
          <a:prstGeom prst="rect">
            <a:avLst/>
          </a:prstGeom>
          <a:solidFill>
            <a:srgbClr val="7CA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750921"/>
            <a:ext cx="11055839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面试具体时间线分享</a:t>
            </a:r>
            <a:endParaRPr kumimoji="1" lang="zh-CN" altLang="en-US" sz="24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</a:t>
            </a:r>
            <a:r>
              <a:rPr kumimoji="1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怎么面试？谁来面试？提什么问题</a:t>
            </a:r>
            <a:r>
              <a:rPr kumimoji="1" lang="zh-CN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？</a:t>
            </a:r>
            <a:endParaRPr kumimoji="1" lang="zh-CN" sz="20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8636" y="5961565"/>
            <a:ext cx="9873773" cy="33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* 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队伍情况不同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大家可以根据自己战队需求进行调整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i="1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1985" y="1891030"/>
            <a:ext cx="410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kumimoji="1" lang="zh-CN" altLang="en-US" sz="20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面试官安排</a:t>
            </a:r>
            <a:endParaRPr kumimoji="1" lang="zh-CN" altLang="en-US" sz="20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6725" y="2702560"/>
            <a:ext cx="76200" cy="229171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41985" y="2515870"/>
            <a:ext cx="106641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面试官团队主要由</a:t>
            </a:r>
            <a:endParaRPr 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管理层（</a:t>
            </a:r>
            <a:r>
              <a:rPr lang="en-US" altLang="zh-C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r>
              <a:rPr lang="zh-CN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</a:t>
            </a:r>
            <a:r>
              <a:rPr lang="en-US" altLang="zh-C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+</a:t>
            </a:r>
            <a:r>
              <a:rPr lang="zh-CN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技术组（</a:t>
            </a:r>
            <a:r>
              <a:rPr lang="en-US" altLang="zh-C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2-3</a:t>
            </a:r>
            <a:r>
              <a:rPr lang="zh-CN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</a:t>
            </a:r>
            <a:r>
              <a:rPr lang="en-US" altLang="zh-C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+</a:t>
            </a:r>
            <a:r>
              <a:rPr lang="zh-CN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运营组（</a:t>
            </a:r>
            <a:r>
              <a:rPr lang="en-US" altLang="zh-C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r>
              <a:rPr lang="zh-CN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三方面组成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管理层（队长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+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技术组组长）：综合评价面试者素质、查验考核题完成情况、给出相应技术方面的建议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技术组（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2-3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名技术组成员）：辅助查验考核题完成情况、给出个人建议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运营组（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名运营组成员）：记录面试过程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68350" y="5860984"/>
            <a:ext cx="10018839" cy="538195"/>
          </a:xfrm>
          <a:prstGeom prst="rect">
            <a:avLst/>
          </a:prstGeom>
          <a:solidFill>
            <a:srgbClr val="7CA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750921"/>
            <a:ext cx="11055839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面试具体时间线分享</a:t>
            </a:r>
            <a:endParaRPr kumimoji="1" lang="zh-CN" altLang="en-US" sz="24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</a:t>
            </a:r>
            <a:r>
              <a:rPr kumimoji="1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怎么面试？谁来面试？提什么问题</a:t>
            </a:r>
            <a:r>
              <a:rPr kumimoji="1" lang="zh-CN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？</a:t>
            </a:r>
            <a:endParaRPr kumimoji="1" lang="zh-CN" sz="20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8636" y="5961565"/>
            <a:ext cx="9873773" cy="33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* 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队伍情况不同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大家可以根据自己战队需求进行调整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i="1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1985" y="1891030"/>
            <a:ext cx="410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kumimoji="1" lang="zh-CN" altLang="en-US" sz="20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面试问题</a:t>
            </a:r>
            <a:endParaRPr kumimoji="1" lang="zh-CN" altLang="en-US" sz="20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0850" y="2908300"/>
            <a:ext cx="92075" cy="1868170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68350" y="2715260"/>
            <a:ext cx="105664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面试问答题目分为两大类型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: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通识问答、技术问答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通识问答主要考核面试者对战队和比赛的认识情况</a:t>
            </a:r>
            <a:endParaRPr 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技术问答主要考核面试者当前对技术的掌握情况</a:t>
            </a:r>
            <a:endParaRPr 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技术性问题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，各队伍情况不同，在此不多赘述）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4" name="图片 3" descr="微信截图_202309121659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785" y="751205"/>
            <a:ext cx="3789680" cy="45656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8254365" y="5273040"/>
            <a:ext cx="2636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sz="14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举例：机械组通识性问答</a:t>
            </a:r>
            <a:endParaRPr lang="zh-CN" sz="14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68350" y="5860984"/>
            <a:ext cx="10018839" cy="538195"/>
          </a:xfrm>
          <a:prstGeom prst="rect">
            <a:avLst/>
          </a:prstGeom>
          <a:solidFill>
            <a:srgbClr val="7CA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750921"/>
            <a:ext cx="11055839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评价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体系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采用半结构化</a:t>
            </a:r>
            <a:r>
              <a:rPr kumimoji="1" lang="zh-CN" altLang="en-US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的</a:t>
            </a:r>
            <a:r>
              <a:rPr kumimoji="1" lang="en-US" altLang="zh-CN" sz="2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评价体系</a:t>
            </a:r>
            <a:r>
              <a:rPr kumimoji="1" lang="zh-CN" altLang="en-US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</a:t>
            </a:r>
            <a:r>
              <a:rPr kumimoji="1" lang="zh-CN" altLang="en-US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专业能力、</a:t>
            </a:r>
            <a:r>
              <a:rPr kumimoji="1" lang="en-US" altLang="zh-CN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组别</a:t>
            </a:r>
            <a:r>
              <a:rPr kumimoji="1" lang="zh-CN" altLang="en-US" sz="20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匹配性、人际交往能力、综合分析能力。</a:t>
            </a:r>
            <a:endParaRPr kumimoji="1" lang="en-US" altLang="zh-CN" sz="20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2155" y="2657475"/>
            <a:ext cx="3645535" cy="301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评估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面试者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能力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面试组别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适配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度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主要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从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组别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认知、进队动机、后期规划、自我介绍等方面评估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主要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从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考核题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专业问答两个方面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审核面试者是否具备胜任工作的专业能力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8636" y="5961565"/>
            <a:ext cx="9873773" cy="33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* 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队伍情况不同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大家可以根据自己战队需求进行调整</a:t>
            </a:r>
            <a:r>
              <a:rPr lang="zh-CN" altLang="en-US" sz="1600" i="1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i="1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34028" y="2657317"/>
            <a:ext cx="6327608" cy="204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评估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面试者性格是否</a:t>
            </a: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战队文化相符</a:t>
            </a:r>
            <a:endParaRPr lang="en-US" altLang="zh-CN" sz="16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战队需要队员建立和维持自己与他人、团队的关系。这些关系是有目的的、与工作相关的，包括与他人沟通，以及合作、协调、监督活动。主要面试者从与人沟通</a:t>
            </a: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方式和表现考察</a:t>
            </a:r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2155" y="1949450"/>
            <a:ext cx="4102100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知识与专业方面评估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4255" y="1949450"/>
            <a:ext cx="4527550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kumimoji="1" lang="zh-CN" altLang="en-US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性格与</a:t>
            </a:r>
            <a:r>
              <a:rPr kumimoji="1" lang="en-US" altLang="zh-CN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综合能力方面评估</a:t>
            </a:r>
            <a:endParaRPr kumimoji="1" lang="en-US" altLang="zh-CN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48505" y="2889885"/>
            <a:ext cx="76200" cy="272351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94164" y="2352067"/>
            <a:ext cx="7603672" cy="143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solidFill>
                  <a:srgbClr val="87D1F5"/>
                </a:solidFill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招新</a:t>
            </a:r>
            <a:r>
              <a:rPr lang="en-US" altLang="zh-CN" sz="4400" dirty="0">
                <a:solidFill>
                  <a:srgbClr val="87D1F5"/>
                </a:solidFill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复盘</a:t>
            </a:r>
            <a:endParaRPr kumimoji="1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570441"/>
            <a:ext cx="11055839" cy="179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为什么要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复盘招新数据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复盘的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目的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1821" y="2440197"/>
            <a:ext cx="10655831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对于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工作而言，数据是检验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成果和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提取经验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的重要组成部分，能对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数据可视化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数据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包含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报录比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 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队员来源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 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各组别录取人数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 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年级分布层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」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22630" y="3511550"/>
            <a:ext cx="8689340" cy="2117725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28700" y="3796030"/>
            <a:ext cx="8077200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项目复盘的通用逻辑（</a:t>
            </a:r>
            <a:r>
              <a:rPr lang="en-US" altLang="zh-CN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组委会</a:t>
            </a:r>
            <a:r>
              <a:rPr lang="en-US" altLang="zh-CN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分享</a:t>
            </a:r>
            <a:r>
              <a:rPr lang="zh-CN" altLang="en-US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</a:t>
            </a:r>
            <a:r>
              <a:rPr lang="zh-CN" altLang="en-US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：执行梳理 </a:t>
            </a:r>
            <a:r>
              <a:rPr lang="en-US" altLang="zh-CN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–</a:t>
            </a:r>
            <a:r>
              <a:rPr lang="zh-CN" altLang="en-US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评估结果 </a:t>
            </a:r>
            <a:r>
              <a:rPr lang="en-US" altLang="zh-CN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–</a:t>
            </a:r>
            <a:r>
              <a:rPr lang="zh-CN" altLang="en-US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分析对比 </a:t>
            </a:r>
            <a:r>
              <a:rPr lang="en-US" altLang="zh-CN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–</a:t>
            </a:r>
            <a:r>
              <a:rPr lang="zh-CN" altLang="en-US" sz="17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总结规划</a:t>
            </a:r>
            <a:endParaRPr lang="en-US" altLang="zh-CN" sz="1700" dirty="0">
              <a:solidFill>
                <a:srgbClr val="28323B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8700" y="4276090"/>
            <a:ext cx="7999730" cy="98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罗列</a:t>
            </a:r>
            <a:r>
              <a:rPr lang="en-US" altLang="zh-CN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所有宣传动作，收集整理数据和成果，以</a:t>
            </a:r>
            <a:r>
              <a:rPr lang="en-US" altLang="zh-CN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策划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案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既定目标为标准，结合实际情况，评估是否实现目标以及完成情况；将不同的具体项目和内容类型与</a:t>
            </a:r>
            <a:r>
              <a:rPr lang="en-US" altLang="zh-CN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上赛季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进行对比，发现存在的问题和优势，并深入分析原因；进而得到结论，</a:t>
            </a:r>
            <a:r>
              <a:rPr lang="en-US" altLang="zh-CN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调整下赛季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招新规划</a:t>
            </a: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endParaRPr lang="zh-CN" altLang="en-US" sz="1300" dirty="0">
              <a:solidFill>
                <a:schemeClr val="bg2">
                  <a:lumMod val="50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822" y="570441"/>
            <a:ext cx="11055839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例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——复盘招新数据分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析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1985" y="1515110"/>
            <a:ext cx="110553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根据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22赛季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23赛季招新数据对比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23赛季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报名人数直线上升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，其原因可能是参加了百团大战，提高了战队的曝光度，吸引更多同学报名；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根据报录比数据可视化展现出报名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参与面试人数相差较大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其原因可能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是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考核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周期长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考核题难度高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有其他组织规划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等</a:t>
            </a: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；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3" name="图片 2" descr="2023-09-11 04:44:04.83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305" y="3270250"/>
            <a:ext cx="2364105" cy="3064510"/>
          </a:xfrm>
          <a:prstGeom prst="rect">
            <a:avLst/>
          </a:prstGeom>
        </p:spPr>
      </p:pic>
      <p:pic>
        <p:nvPicPr>
          <p:cNvPr id="6" name="图片 5" descr="2023-09-11 04:44:04.892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75" y="3269615"/>
            <a:ext cx="1922780" cy="3077210"/>
          </a:xfrm>
          <a:prstGeom prst="rect">
            <a:avLst/>
          </a:prstGeom>
        </p:spPr>
      </p:pic>
      <p:pic>
        <p:nvPicPr>
          <p:cNvPr id="7" name="图片 6" descr="2023-09-11 04:44:04.94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75" y="3274695"/>
            <a:ext cx="1676400" cy="3072130"/>
          </a:xfrm>
          <a:prstGeom prst="rect">
            <a:avLst/>
          </a:prstGeom>
        </p:spPr>
      </p:pic>
      <p:pic>
        <p:nvPicPr>
          <p:cNvPr id="8" name="图片 7" descr="2023-09-11 04:44:04.971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9565" y="3283585"/>
            <a:ext cx="2512695" cy="3051175"/>
          </a:xfrm>
          <a:prstGeom prst="rect">
            <a:avLst/>
          </a:prstGeom>
        </p:spPr>
      </p:pic>
      <p:pic>
        <p:nvPicPr>
          <p:cNvPr id="9" name="图片 8" descr="2023-09-11 04:44:05.009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5" y="3269615"/>
            <a:ext cx="2169160" cy="30778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585"/>
            <a:ext cx="7416165" cy="200660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652" r="4026" b="1639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grpSp>
        <p:nvGrpSpPr>
          <p:cNvPr id="11" name="Group 3"/>
          <p:cNvGrpSpPr/>
          <p:nvPr/>
        </p:nvGrpSpPr>
        <p:grpSpPr>
          <a:xfrm>
            <a:off x="-1184910" y="-968375"/>
            <a:ext cx="14448790" cy="9056370"/>
            <a:chOff x="0" y="0"/>
            <a:chExt cx="4857926" cy="2739926"/>
          </a:xfrm>
        </p:grpSpPr>
        <p:sp>
          <p:nvSpPr>
            <p:cNvPr id="12" name="Freeform 4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4857926" cy="2739926"/>
            </a:xfrm>
            <a:custGeom>
              <a:avLst/>
              <a:gdLst/>
              <a:ahLst/>
              <a:cxnLst/>
              <a:rect l="l" t="t" r="r" b="b"/>
              <a:pathLst>
                <a:path w="4857926" h="2739926">
                  <a:moveTo>
                    <a:pt x="0" y="0"/>
                  </a:moveTo>
                  <a:lnTo>
                    <a:pt x="4857926" y="0"/>
                  </a:lnTo>
                  <a:lnTo>
                    <a:pt x="4857926" y="2739926"/>
                  </a:lnTo>
                  <a:lnTo>
                    <a:pt x="0" y="2739926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</p:sp>
        <p:sp>
          <p:nvSpPr>
            <p:cNvPr id="13" name="TextBox 5"/>
            <p:cNvSpPr txBox="1"/>
            <p:nvPr>
              <p:custDataLst>
                <p:tags r:id="rId5"/>
              </p:custDataLst>
            </p:nvPr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id="14" name="TextBox 6"/>
          <p:cNvSpPr txBox="1"/>
          <p:nvPr>
            <p:custDataLst>
              <p:tags r:id="rId6"/>
            </p:custDataLst>
          </p:nvPr>
        </p:nvSpPr>
        <p:spPr>
          <a:xfrm>
            <a:off x="3164205" y="2340610"/>
            <a:ext cx="2621915" cy="9245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ctr">
              <a:lnSpc>
                <a:spcPts val="9800"/>
              </a:lnSpc>
            </a:pPr>
            <a:r>
              <a:rPr lang="en-US" sz="4400">
                <a:solidFill>
                  <a:srgbClr val="FDA325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一瞥惊鸿</a:t>
            </a:r>
            <a:endParaRPr lang="en-US" sz="4400">
              <a:solidFill>
                <a:srgbClr val="FDA325"/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sp>
        <p:nvSpPr>
          <p:cNvPr id="15" name="TextBox 7"/>
          <p:cNvSpPr txBox="1"/>
          <p:nvPr>
            <p:custDataLst>
              <p:tags r:id="rId7"/>
            </p:custDataLst>
          </p:nvPr>
        </p:nvSpPr>
        <p:spPr>
          <a:xfrm>
            <a:off x="1156970" y="1541145"/>
            <a:ext cx="2621915" cy="9245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ctr">
              <a:lnSpc>
                <a:spcPts val="9800"/>
              </a:lnSpc>
            </a:pPr>
            <a:r>
              <a:rPr lang="en-US" sz="4400">
                <a:solidFill>
                  <a:srgbClr val="FDA325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势如金牛</a:t>
            </a:r>
            <a:endParaRPr lang="en-US" sz="4400">
              <a:solidFill>
                <a:srgbClr val="FDA325"/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sp>
        <p:nvSpPr>
          <p:cNvPr id="16" name="TextBox 8"/>
          <p:cNvSpPr txBox="1"/>
          <p:nvPr>
            <p:custDataLst>
              <p:tags r:id="rId8"/>
            </p:custDataLst>
          </p:nvPr>
        </p:nvSpPr>
        <p:spPr>
          <a:xfrm>
            <a:off x="7670165" y="6255385"/>
            <a:ext cx="4274820" cy="3302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阿里巴巴普惠体 Heavy" panose="00020600040101010101" charset="-122"/>
                <a:ea typeface="阿里巴巴普惠体 Heavy" panose="00020600040101010101" charset="-122"/>
                <a:cs typeface="阿里巴巴普惠体 Heavy" panose="00020600040101010101" charset="-122"/>
              </a:rPr>
              <a:t>END,THANK</a:t>
            </a:r>
            <a:endParaRPr lang="en-US" sz="2500">
              <a:solidFill>
                <a:srgbClr val="FFFFFF"/>
              </a:solidFill>
              <a:latin typeface="阿里巴巴普惠体 Heavy" panose="00020600040101010101" charset="-122"/>
              <a:ea typeface="阿里巴巴普惠体 Heavy" panose="00020600040101010101" charset="-122"/>
              <a:cs typeface="阿里巴巴普惠体 Heavy" panose="00020600040101010101" charset="-122"/>
            </a:endParaRPr>
          </a:p>
        </p:txBody>
      </p:sp>
      <p:pic>
        <p:nvPicPr>
          <p:cNvPr id="17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10571480" y="267970"/>
            <a:ext cx="1373505" cy="12731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314950" y="4295775"/>
            <a:ext cx="1934210" cy="193421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5225415" y="6228715"/>
            <a:ext cx="2113280" cy="32321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微信公众号</a:t>
            </a:r>
            <a:endParaRPr lang="zh-CN" altLang="en-US" sz="2400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2678430" y="6229985"/>
            <a:ext cx="1949450" cy="32194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哔哩哔哩</a:t>
            </a:r>
            <a:endParaRPr lang="zh-CN" altLang="en-US" sz="2400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t="45852" r="31571" b="37223"/>
          <a:stretch>
            <a:fillRect/>
          </a:stretch>
        </p:blipFill>
        <p:spPr>
          <a:xfrm>
            <a:off x="2678430" y="4287520"/>
            <a:ext cx="1951355" cy="1942465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035" y="4202430"/>
            <a:ext cx="2027555" cy="202755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231140" y="6229985"/>
            <a:ext cx="1949450" cy="32194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扫码打卡</a:t>
            </a:r>
            <a:endParaRPr lang="zh-CN" altLang="en-US" sz="2400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94115" y="2363943"/>
            <a:ext cx="640377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sz="44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战队整体招新方案</a:t>
            </a:r>
            <a:endParaRPr kumimoji="1" lang="zh-CN" sz="32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76002" y="2906599"/>
            <a:ext cx="9747332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负责人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任务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负责统筹规划整个招新流程安排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负责对接相关组织部门</a:t>
            </a:r>
            <a:endParaRPr lang="en-US" alt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1822" y="750921"/>
            <a:ext cx="11055839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前期准备  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招新准备三部曲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76002" y="2295282"/>
            <a:ext cx="8605417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前期首先要确定三部份内容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主要负责人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方案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物资</a:t>
            </a:r>
            <a:endParaRPr lang="en-US" alt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832085" y="253913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76002" y="3517916"/>
            <a:ext cx="9877272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方案的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目的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确定关键时间节点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确定招新形式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，提高工作效率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 flipH="1">
            <a:off x="883285" y="3015615"/>
            <a:ext cx="76200" cy="1555115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5715" y="4066540"/>
            <a:ext cx="987742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宣传物料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准备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提前规划宣发内容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及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招新物料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准备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（如：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海报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周边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等）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4" name="图片 3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0683" y="2334473"/>
            <a:ext cx="10750633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「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招新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」对于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战队发展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而言，是非常重要的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部分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招新流程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的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策划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要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全面且完善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6" name="图片 5" descr="横板免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75715" y="2317115"/>
            <a:ext cx="106248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Taurus正式招新时间段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为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九月初开学招新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秋招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）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和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寒假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冬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令营招新</a:t>
            </a:r>
            <a:endParaRPr lang="en-US" alt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秋招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目的在于招收新队员入队培训</a:t>
            </a:r>
            <a:endParaRPr lang="en-US" altLang="zh-CN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1822" y="750921"/>
            <a:ext cx="11055839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招新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时间线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秋招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pic>
        <p:nvPicPr>
          <p:cNvPr id="24" name="图片 23" descr="2023-09-10 16:51:08.303000"/>
          <p:cNvPicPr>
            <a:picLocks noChangeAspect="1"/>
          </p:cNvPicPr>
          <p:nvPr/>
        </p:nvPicPr>
        <p:blipFill>
          <a:blip r:embed="rId1"/>
          <a:srcRect l="-53" t="6298" r="159" b="17939"/>
          <a:stretch>
            <a:fillRect/>
          </a:stretch>
        </p:blipFill>
        <p:spPr>
          <a:xfrm>
            <a:off x="0" y="3525520"/>
            <a:ext cx="12182475" cy="255905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flipH="1">
            <a:off x="854710" y="2439035"/>
            <a:ext cx="76200" cy="866140"/>
          </a:xfrm>
          <a:prstGeom prst="roundRect">
            <a:avLst>
              <a:gd name="adj" fmla="val 0"/>
            </a:avLst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横板免抠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7" name="图片 6" descr="6fa2f25b4582a6f55da28475bfa664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75715" y="2317115"/>
            <a:ext cx="1062482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冬令营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秋招相比增加的部分教学内容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与此同时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冬令营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招新要求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也比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秋招严格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而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冬令营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目的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是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希望能招收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到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能力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更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高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并且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能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快速上手战队工作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队员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降低培养成本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1822" y="750921"/>
            <a:ext cx="11055839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招新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时间线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</a:t>
            </a: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冬令营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 flipH="1">
            <a:off x="854710" y="2439035"/>
            <a:ext cx="76200" cy="866140"/>
          </a:xfrm>
          <a:prstGeom prst="roundRect">
            <a:avLst>
              <a:gd name="adj" fmla="val 0"/>
            </a:avLst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2023-09-10 20:15:07.158000"/>
          <p:cNvPicPr>
            <a:picLocks noChangeAspect="1"/>
          </p:cNvPicPr>
          <p:nvPr/>
        </p:nvPicPr>
        <p:blipFill>
          <a:blip r:embed="rId2"/>
          <a:srcRect l="-71" r="71" b="18367"/>
          <a:stretch>
            <a:fillRect/>
          </a:stretch>
        </p:blipFill>
        <p:spPr>
          <a:xfrm>
            <a:off x="5715" y="3508375"/>
            <a:ext cx="12186285" cy="2750820"/>
          </a:xfrm>
          <a:prstGeom prst="rect">
            <a:avLst/>
          </a:prstGeom>
        </p:spPr>
      </p:pic>
      <p:pic>
        <p:nvPicPr>
          <p:cNvPr id="4" name="图片 3" descr="横板免抠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17600" y="1725930"/>
            <a:ext cx="981837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目的：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秋招进来的新队员在队伍一个学期的学习中，会有一部分的队员因为个人发展等其他原因而选择离队，而冬令营则是填补人员空缺的一个方式。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目标群体：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大一有技术基础者（参加过比赛者为佳）</a:t>
            </a:r>
            <a:endParaRPr lang="zh-CN" altLang="en-US" sz="20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1822" y="658846"/>
            <a:ext cx="1105583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冬令营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 flipH="1">
            <a:off x="754380" y="1793240"/>
            <a:ext cx="76200" cy="1635125"/>
          </a:xfrm>
          <a:prstGeom prst="roundRect">
            <a:avLst>
              <a:gd name="adj" fmla="val 0"/>
            </a:avLst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横板免抠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4"/>
            </p:custDataLst>
          </p:nvPr>
        </p:nvSpPr>
        <p:spPr>
          <a:xfrm>
            <a:off x="2147570" y="4940300"/>
            <a:ext cx="1377950" cy="750570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512445" y="4965700"/>
            <a:ext cx="1261110" cy="676275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14020" y="4998720"/>
            <a:ext cx="141478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内容</a:t>
            </a:r>
            <a:endParaRPr lang="zh-CN" altLang="en-US" b="1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244090" y="4965700"/>
            <a:ext cx="11449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进行冬令营线上培训</a:t>
            </a:r>
            <a:endParaRPr lang="zh-CN" altLang="en-US" sz="1400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4064635" y="4519295"/>
            <a:ext cx="76200" cy="72961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 rot="5400000">
            <a:off x="1920875" y="5097780"/>
            <a:ext cx="76200" cy="37782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7381875" y="4072890"/>
            <a:ext cx="76200" cy="73977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18" name="圆角矩形 17"/>
          <p:cNvSpPr/>
          <p:nvPr>
            <p:custDataLst>
              <p:tags r:id="rId11"/>
            </p:custDataLst>
          </p:nvPr>
        </p:nvSpPr>
        <p:spPr>
          <a:xfrm>
            <a:off x="8925560" y="3307715"/>
            <a:ext cx="2894965" cy="1858010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9048750" y="3383280"/>
            <a:ext cx="264922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主要指我们对新赛季规则而设定的研发方向，除了每个组别的基础知识外，还会考察面试者目前的知识储备</a:t>
            </a:r>
            <a:r>
              <a:rPr lang="zh-CN" altLang="en-US" sz="1400" b="1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与本赛季研发方向的贴合程度。</a:t>
            </a:r>
            <a:endParaRPr lang="zh-CN" altLang="en-US" sz="1400" b="1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" name="矩形 9"/>
          <p:cNvSpPr/>
          <p:nvPr>
            <p:custDataLst>
              <p:tags r:id="rId13"/>
            </p:custDataLst>
          </p:nvPr>
        </p:nvSpPr>
        <p:spPr>
          <a:xfrm rot="5400000" flipV="1">
            <a:off x="8208010" y="3255010"/>
            <a:ext cx="76200" cy="171767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13" name="圆角矩形 12"/>
          <p:cNvSpPr/>
          <p:nvPr>
            <p:custDataLst>
              <p:tags r:id="rId14"/>
            </p:custDataLst>
          </p:nvPr>
        </p:nvSpPr>
        <p:spPr>
          <a:xfrm>
            <a:off x="2850515" y="3712210"/>
            <a:ext cx="2604135" cy="897890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2850515" y="3782060"/>
            <a:ext cx="25539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1400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考虑已经过一学期的学习沉淀</a:t>
            </a:r>
            <a:endParaRPr lang="zh-CN" sz="1400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sz="1400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有一定的专业基础</a:t>
            </a:r>
            <a:endParaRPr lang="zh-CN" sz="1400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 rot="5400000" flipV="1">
            <a:off x="4146550" y="4627880"/>
            <a:ext cx="76200" cy="1282700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25" name="圆角矩形 24"/>
          <p:cNvSpPr/>
          <p:nvPr>
            <p:custDataLst>
              <p:tags r:id="rId17"/>
            </p:custDataLst>
          </p:nvPr>
        </p:nvSpPr>
        <p:spPr>
          <a:xfrm>
            <a:off x="4827270" y="4747895"/>
            <a:ext cx="3829050" cy="942975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33" name="文本框 32"/>
          <p:cNvSpPr txBox="1"/>
          <p:nvPr>
            <p:custDataLst>
              <p:tags r:id="rId18"/>
            </p:custDataLst>
          </p:nvPr>
        </p:nvSpPr>
        <p:spPr>
          <a:xfrm>
            <a:off x="4980305" y="4812665"/>
            <a:ext cx="35267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sz="1400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培训内容在技术上会更贴近</a:t>
            </a:r>
            <a:r>
              <a:rPr lang="en-US" altLang="zh-CN" sz="1600" b="1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RM</a:t>
            </a:r>
            <a:r>
              <a:rPr lang="en-US" altLang="zh-CN" sz="1400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,</a:t>
            </a:r>
            <a:r>
              <a:rPr lang="zh-CN" altLang="en-US" sz="1400" dirty="0">
                <a:solidFill>
                  <a:srgbClr val="28323B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难度和秋招相比也会上升，同时面试要求更高。</a:t>
            </a:r>
            <a:endParaRPr lang="zh-CN" altLang="en-US" sz="1400" dirty="0">
              <a:solidFill>
                <a:srgbClr val="28323B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1822" y="658846"/>
            <a:ext cx="1105583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冬令营报名留存情况对比</a:t>
            </a:r>
            <a:r>
              <a:rPr kumimoji="1" lang="zh-CN" altLang="en-US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</a:t>
            </a:r>
            <a:endParaRPr kumimoji="1" lang="en-US" alt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pic>
        <p:nvPicPr>
          <p:cNvPr id="4" name="图片 3" descr="横板免抠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84130" y="178435"/>
            <a:ext cx="1838325" cy="367030"/>
          </a:xfrm>
          <a:prstGeom prst="rect">
            <a:avLst/>
          </a:prstGeom>
        </p:spPr>
      </p:pic>
      <p:pic>
        <p:nvPicPr>
          <p:cNvPr id="24" name="图片 23" descr="6fa2f25b4582a6f55da28475bfa664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79735" y="5008880"/>
            <a:ext cx="1612265" cy="161226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6"/>
            </p:custDataLst>
          </p:nvPr>
        </p:nvSpPr>
        <p:spPr>
          <a:xfrm>
            <a:off x="1586230" y="2486025"/>
            <a:ext cx="3406140" cy="2616200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6" name="圆角矩形 15"/>
          <p:cNvSpPr/>
          <p:nvPr>
            <p:custDataLst>
              <p:tags r:id="rId7"/>
            </p:custDataLst>
          </p:nvPr>
        </p:nvSpPr>
        <p:spPr>
          <a:xfrm>
            <a:off x="6433820" y="2486025"/>
            <a:ext cx="3589655" cy="2523490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2185631" y="2605679"/>
            <a:ext cx="220797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秋招</a:t>
            </a:r>
            <a:endParaRPr kumimoji="1" lang="zh-CN" altLang="en-US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7124976" y="2594884"/>
            <a:ext cx="220797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rgbClr val="FFE5A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冬令营</a:t>
            </a:r>
            <a:endParaRPr kumimoji="1" lang="zh-CN" altLang="en-US" sz="2800" b="1" dirty="0">
              <a:solidFill>
                <a:srgbClr val="FFE5A6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1985" y="1304925"/>
            <a:ext cx="84226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—— </a:t>
            </a:r>
            <a:r>
              <a:rPr kumimoji="1" lang="zh-CN" sz="28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+mn-ea"/>
              </a:rPr>
              <a:t>冬令营与秋招数据对比</a:t>
            </a:r>
            <a:endParaRPr kumimoji="1" lang="zh-CN" sz="2800" dirty="0">
              <a:solidFill>
                <a:srgbClr val="87D1F5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2023304" y="3547588"/>
            <a:ext cx="253229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提交报名表：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215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提交考核题：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90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最终进队：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32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7030279" y="3499328"/>
            <a:ext cx="253229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提交报名表：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52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提交考核题：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18</a:t>
            </a:r>
            <a:endParaRPr lang="en-US" altLang="zh-CN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最终进队：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endParaRPr lang="zh-CN" altLang="en-US" sz="1600" dirty="0">
              <a:solidFill>
                <a:schemeClr val="bg1"/>
              </a:solidFill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COMMONDATA" val="eyJoZGlkIjoiZjA1MWI4OGI2NmEzYTZjZGYwYjNlOGU3NWY0MDNiYWE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FFFF"/>
      </a:accent1>
      <a:accent2>
        <a:srgbClr val="006DFE"/>
      </a:accent2>
      <a:accent3>
        <a:srgbClr val="02A2FF"/>
      </a:accent3>
      <a:accent4>
        <a:srgbClr val="BFBFBF"/>
      </a:accent4>
      <a:accent5>
        <a:srgbClr val="A5A5A5"/>
      </a:accent5>
      <a:accent6>
        <a:srgbClr val="7E7E7E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dirty="0" smtClean="0">
            <a:solidFill>
              <a:schemeClr val="bg1"/>
            </a:solidFill>
            <a:latin typeface="方正兰亭黑简体" panose="02000000000000000000" pitchFamily="2" charset="-122"/>
            <a:ea typeface="方正兰亭黑简体" panose="02000000000000000000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2723</Words>
  <Application>WPS 演示</Application>
  <PresentationFormat>宽屏</PresentationFormat>
  <Paragraphs>240</Paragraphs>
  <Slides>26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方正兰亭黑简体</vt:lpstr>
      <vt:lpstr>方正兰亭粗黑简体</vt:lpstr>
      <vt:lpstr>等线</vt:lpstr>
      <vt:lpstr>微软雅黑</vt:lpstr>
      <vt:lpstr>Arial Unicode MS</vt:lpstr>
      <vt:lpstr>等线 Light</vt:lpstr>
      <vt:lpstr>Wingdings</vt:lpstr>
      <vt:lpstr>阿里巴巴普惠体 Medium</vt:lpstr>
      <vt:lpstr>阿里巴巴普惠体 Heavy</vt:lpstr>
      <vt:lpstr>Calibri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Pride</cp:lastModifiedBy>
  <cp:revision>13</cp:revision>
  <dcterms:created xsi:type="dcterms:W3CDTF">1900-01-01T00:00:00Z</dcterms:created>
  <dcterms:modified xsi:type="dcterms:W3CDTF">2023-09-12T12:53:06Z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04B62F9A448345469AF0112DD1A325E5_12</vt:lpwstr>
  </property>
  <property fmtid="{D5CDD505-2E9C-101B-9397-08002B2CF9AE}" pid="3" name="KSOProductBuildVer">
    <vt:lpwstr>2052-12.1.0.15374</vt:lpwstr>
  </property>
</Properties>
</file>