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96" d="100"/>
          <a:sy n="96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635" cy="68586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/home/paicdom.local/chenyanling975/Downloads/96e17b3157afc3855580cd01e805ca5f.jpg96e17b3157afc3855580cd01e805ca5f"/>
          <p:cNvPicPr>
            <a:picLocks noChangeAspect="1"/>
          </p:cNvPicPr>
          <p:nvPr userDrawn="1"/>
        </p:nvPicPr>
        <p:blipFill>
          <a:blip r:embed="rId2">
            <a:alphaModFix amt="93000"/>
          </a:blip>
          <a:srcRect/>
          <a:stretch>
            <a:fillRect/>
          </a:stretch>
        </p:blipFill>
        <p:spPr>
          <a:xfrm>
            <a:off x="905828" y="0"/>
            <a:ext cx="1038034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2837795" y="54952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-5080" y="765175"/>
            <a:ext cx="1219263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0021AC-7832-4BEB-89E5-77E52F576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5AAA60-D551-4C78-8287-BE02A30FDA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495" y="765175"/>
            <a:ext cx="9144000" cy="1175385"/>
          </a:xfrm>
        </p:spPr>
        <p:txBody>
          <a:bodyPr anchor="ctr" anchorCtr="0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4800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大学生机器人大赛意外险</a:t>
            </a:r>
            <a:br>
              <a:rPr lang="zh-CN" altLang="en-US" sz="4800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</a:br>
            <a:r>
              <a:rPr lang="zh-CN" altLang="en-US" sz="4800" b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线上出单操作指引</a:t>
            </a:r>
            <a:endParaRPr lang="zh-CN" altLang="en-US" sz="4800" b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55635" y="5517515"/>
            <a:ext cx="29375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/>
            <a:r>
              <a:rPr lang="zh-CN" altLang="en-US" sz="24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平安产险深圳分公司</a:t>
            </a:r>
            <a:br>
              <a:rPr lang="zh-CN" altLang="en-US" sz="24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</a:br>
            <a:r>
              <a:rPr lang="en-US" altLang="zh-CN" sz="24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2024</a:t>
            </a:r>
            <a:r>
              <a:rPr lang="zh-CN" altLang="en-US" sz="24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年</a:t>
            </a:r>
            <a:r>
              <a:rPr lang="en-US" altLang="zh-CN" sz="24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月</a:t>
            </a:r>
            <a:endParaRPr lang="zh-CN" altLang="en-US" sz="24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096000" y="1557020"/>
            <a:ext cx="5974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16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、点击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【申请开具电子发票】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按钮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17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、弹框发票提示后，点击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【确认开票】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pic>
        <p:nvPicPr>
          <p:cNvPr id="2" name="图片 1" descr="来自与“陈雁翎”会话的图片_17-17-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836930"/>
            <a:ext cx="2810510" cy="5901055"/>
          </a:xfrm>
          <a:prstGeom prst="rect">
            <a:avLst/>
          </a:prstGeom>
        </p:spPr>
      </p:pic>
      <p:pic>
        <p:nvPicPr>
          <p:cNvPr id="5" name="图片 4" descr="来自与“陈雁翎”会话的图片_17-17-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855345"/>
            <a:ext cx="2760345" cy="59753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52040" y="4796790"/>
            <a:ext cx="350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⑯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1765" y="3860800"/>
            <a:ext cx="350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⑰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47320"/>
            <a:ext cx="9682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申请开票（</a:t>
            </a:r>
            <a:r>
              <a:rPr lang="zh-CN" altLang="en-US" sz="28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投保人为学生个人参考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）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527800" y="1628775"/>
            <a:ext cx="5317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18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、系统提示</a:t>
            </a:r>
            <a:r>
              <a:rPr lang="zh-CN" altLang="en-US" sz="16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【开票成功】</a:t>
            </a:r>
            <a:endParaRPr lang="zh-CN" altLang="en-US" sz="1600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19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、点击</a:t>
            </a:r>
            <a:r>
              <a:rPr lang="zh-CN" altLang="en-US" sz="16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【查看开票】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，即可根据需要查看、转发、下载发票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pic>
        <p:nvPicPr>
          <p:cNvPr id="3" name="图片 2" descr="来自与“陈雁翎”会话的图片_17-17-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836930"/>
            <a:ext cx="2738755" cy="5927725"/>
          </a:xfrm>
          <a:prstGeom prst="rect">
            <a:avLst/>
          </a:prstGeom>
        </p:spPr>
      </p:pic>
      <p:pic>
        <p:nvPicPr>
          <p:cNvPr id="4" name="图片 3" descr="来自与“陈雁翎”会话的图片_17-17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837565"/>
            <a:ext cx="2738120" cy="5927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91995" y="3932555"/>
            <a:ext cx="3162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⑱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1540" y="3244850"/>
            <a:ext cx="441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⑲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47320"/>
            <a:ext cx="9682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申请开票（</a:t>
            </a:r>
            <a:r>
              <a:rPr lang="zh-CN" altLang="en-US" sz="28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投保人为学生个人参考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）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47320"/>
            <a:ext cx="7538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</a:rPr>
              <a:t>保障计划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pic>
        <p:nvPicPr>
          <p:cNvPr id="3" name="图片 2" descr="/home/paicdom.local/chenyanling975/#我的客户/DJ大疆机甲大师/【操作指引】大疆全国大学生机器人大赛意外险/操作截图/0412操作截图/来自与“陈雁翎”会话的图片_17-09-47.png来自与“陈雁翎”会话的图片_17-09-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08438" y="981075"/>
            <a:ext cx="2675255" cy="5789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7845" y="1052830"/>
            <a:ext cx="48856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1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、参赛高校</a:t>
            </a: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/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个人根据提供的</a:t>
            </a:r>
            <a:r>
              <a:rPr lang="zh-CN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【平安全国大学生机器人大赛意外险】</a:t>
            </a:r>
            <a:r>
              <a:rPr 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专属产品小程序码进行扫码投保；</a:t>
            </a:r>
            <a:endParaRPr lang="zh-CN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或</a:t>
            </a: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PC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端使用专属产品链接投保，</a:t>
            </a: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PC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端展示方式同手机浏览页面一致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专属产品链接：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https://emcs.pa18.com/ust?key=12403260000001087036&amp;appType=01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2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、根据需求，选择所需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保障计划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，保费会根据保障计划联动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965" y="3140710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②</a:t>
            </a:r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6" name="图片 5" descr="20240412大疆机器人大赛意外险投保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" y="1196975"/>
            <a:ext cx="3276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367530" y="981075"/>
            <a:ext cx="7188835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3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参赛高校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根据比赛时间选择保险期限，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选择保险起期、保险止期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后自动带出保险期限天数</a:t>
            </a:r>
            <a:endParaRPr lang="zh-CN" altLang="en-US" sz="1600" b="1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endParaRPr lang="zh-CN" altLang="en-US" sz="1600" b="1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4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、参赛高校投保，需点击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【为多人购买】【同一投保人】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，并输入实际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【被保险人总数】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b="1" i="1">
                <a:solidFill>
                  <a:schemeClr val="accent2"/>
                </a:solidFill>
                <a:effectLst/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！！！</a:t>
            </a:r>
            <a:r>
              <a:rPr lang="zh-CN" altLang="en-US" sz="1600" i="1">
                <a:solidFill>
                  <a:schemeClr val="tx1"/>
                </a:solidFill>
                <a:effectLst/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被保险人多人时，使用</a:t>
            </a:r>
            <a:r>
              <a:rPr lang="en-US" altLang="zh-CN" sz="1600" i="1">
                <a:solidFill>
                  <a:schemeClr val="tx1"/>
                </a:solidFill>
                <a:effectLst/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PC</a:t>
            </a:r>
            <a:r>
              <a:rPr lang="zh-CN" altLang="en-US" sz="1600" i="1">
                <a:solidFill>
                  <a:schemeClr val="tx1"/>
                </a:solidFill>
                <a:effectLst/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端打开专属产品链接操作投保，更便捷哦</a:t>
            </a:r>
            <a:r>
              <a:rPr lang="zh-CN" altLang="en-US" sz="1600" b="1" i="1">
                <a:solidFill>
                  <a:schemeClr val="accent2"/>
                </a:solidFill>
                <a:effectLst/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！！！</a:t>
            </a:r>
            <a:endParaRPr lang="zh-CN" altLang="en-US" sz="1600">
              <a:solidFill>
                <a:schemeClr val="tx1"/>
              </a:solidFill>
              <a:effectLst/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5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投保人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（购买保险的一方）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：投保人为参赛高校时，需录入学校相关信息，包括以下信息：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姓名（参赛高校全称）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证件类型及证件号码（选择组织机构代码证）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手机号码（用于接收保单承保短信）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邮箱（用于接收电子保单）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6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被保险人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（保险保障并接收赔款的一方）：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为高校参赛学生，录入的被保险人人数需与上方选择的被保人总数一致，包括以下信息：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姓名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证件类型及证件号码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手机号码（用于接收保单承保短信）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 marL="285750" indent="-285750">
              <a:lnSpc>
                <a:spcPct val="10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7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、点击页面右下角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立即投保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】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pic>
        <p:nvPicPr>
          <p:cNvPr id="7" name="图片 6" descr="/home/paicdom.local/chenyanling975/#我的客户/DJ大疆机甲大师/【操作指引】大疆全国大学生机器人大赛意外险/操作截图/0412操作截图/来自与“陈雁翎”会话的图片_17-10-02.png来自与“陈雁翎”会话的图片_17-10-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07160" y="836930"/>
            <a:ext cx="2744470" cy="593788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0" y="147320"/>
            <a:ext cx="10262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</a:rPr>
              <a:t>投保信息录入</a:t>
            </a:r>
            <a:r>
              <a:rPr lang="zh-CN" altLang="en-US" sz="28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（参赛高校投保参考）</a:t>
            </a:r>
            <a:endParaRPr lang="zh-CN" altLang="en-US" sz="2800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56005" y="1628775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③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27760" y="2708910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④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15365" y="3933190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⑤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35730" y="5948680"/>
            <a:ext cx="2647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⑦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7805" y="2853055"/>
            <a:ext cx="2592070" cy="100774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12085" y="4652645"/>
            <a:ext cx="503555" cy="144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27300" y="5012690"/>
            <a:ext cx="503555" cy="144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32380" y="5300980"/>
            <a:ext cx="503555" cy="144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15365" y="5876925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⑥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439920" y="908685"/>
            <a:ext cx="69589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3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参赛学生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根据比赛时间选择保险期限，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选择保险起期、保险止期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后自动带出保险期限天数</a:t>
            </a:r>
            <a:endParaRPr lang="zh-CN" altLang="en-US" sz="1600" b="1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 b="1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4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投保人（购买保险的一方）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：务必录入投保人完整信息，包括以下信息：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姓名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证件类型及证件号码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手机号码</a:t>
            </a: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（用于接收保单承保短信）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 marL="285750" indent="-285750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zh-CN" altLang="en-US" sz="14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邮箱（用于接收电子保单）</a:t>
            </a:r>
            <a:endParaRPr lang="zh-CN" altLang="en-US" sz="14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5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被保险人（保险保障并接收赔款的一方）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：默认为投保人本人；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有无社保，根据实际情况选择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0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6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、点击页面右下角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立即投保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】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43660" y="836930"/>
            <a:ext cx="2842260" cy="5937250"/>
            <a:chOff x="773" y="1291"/>
            <a:chExt cx="4320" cy="9350"/>
          </a:xfrm>
        </p:grpSpPr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3" y="1291"/>
              <a:ext cx="4321" cy="9351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434" y="5094"/>
              <a:ext cx="468" cy="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34" y="5591"/>
              <a:ext cx="1129" cy="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434" y="6078"/>
              <a:ext cx="1129" cy="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34" y="6606"/>
              <a:ext cx="1130" cy="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0" y="147320"/>
            <a:ext cx="10763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</a:rPr>
              <a:t>投保信息录入</a:t>
            </a:r>
            <a:r>
              <a:rPr lang="zh-CN" altLang="en-US" sz="28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（参赛学生个人投保参考）</a:t>
            </a:r>
            <a:endParaRPr lang="zh-CN" altLang="en-US" sz="2800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56005" y="1628775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③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47900" y="2780665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④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56005" y="4725035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⑤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35730" y="5876925"/>
            <a:ext cx="39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⑥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07563" y="836930"/>
            <a:ext cx="2727659" cy="5901690"/>
            <a:chOff x="5884" y="1348"/>
            <a:chExt cx="3611" cy="9294"/>
          </a:xfrm>
        </p:grpSpPr>
        <p:pic>
          <p:nvPicPr>
            <p:cNvPr id="17" name="图片 16" descr="/home/paicdom.local/chenyanling975/#我的客户/DJ大疆机甲大师/【操作指引】大疆全国大学生机器人大赛意外险/操作截图/0412操作截图/来自与“陈雁翎”会话的图片_17-09-53.png来自与“陈雁翎”会话的图片_17-09-53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5884" y="1348"/>
              <a:ext cx="3611" cy="9294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703" y="4274"/>
              <a:ext cx="337" cy="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733540" y="1196975"/>
            <a:ext cx="48882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8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、按照指引点击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【我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已阅读同意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】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9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、投保单审核，根据录入的投保信息再次核对，向上滑动完成月度，并点击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【已阅读同意】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147320"/>
            <a:ext cx="7538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</a:rPr>
              <a:t>投保单审核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5876925"/>
            <a:ext cx="370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⑧</a:t>
            </a:r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90570" y="972185"/>
            <a:ext cx="3168650" cy="5766435"/>
            <a:chOff x="5542" y="1348"/>
            <a:chExt cx="4294" cy="9294"/>
          </a:xfrm>
        </p:grpSpPr>
        <p:pic>
          <p:nvPicPr>
            <p:cNvPr id="4" name="图片 3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2" y="1348"/>
              <a:ext cx="4295" cy="929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9029" y="3683"/>
              <a:ext cx="432" cy="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9029" y="4120"/>
              <a:ext cx="432" cy="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456" y="3687"/>
              <a:ext cx="337" cy="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703" y="4274"/>
              <a:ext cx="337" cy="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899025" y="6145530"/>
            <a:ext cx="361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⑨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47320"/>
            <a:ext cx="7538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投保单确认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  <a:sym typeface="+mn-ea"/>
            </a:endParaRPr>
          </a:p>
        </p:txBody>
      </p:sp>
      <p:pic>
        <p:nvPicPr>
          <p:cNvPr id="7" name="图片 6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9515" y="836930"/>
            <a:ext cx="3222625" cy="59194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03520" y="1412875"/>
            <a:ext cx="5974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10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、确认投保，点击下方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我已确认并同意签署协议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】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11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、完成确认后跳转至支付页面进行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线上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保费支付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8075" y="4508500"/>
            <a:ext cx="370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2"/>
                </a:solidFill>
              </a:rPr>
              <a:t>⑩</a:t>
            </a:r>
            <a:endParaRPr lang="en-US" altLang="zh-CN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47320"/>
            <a:ext cx="7538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投保成功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  <a:sym typeface="+mn-ea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5" y="837565"/>
            <a:ext cx="3035300" cy="5918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53050" y="1344295"/>
            <a:ext cx="5974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12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、完成投保及保费支付后，页面提示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支付成功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，并显示保单号、投保单号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投保预留的手机号同步收到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保单已承保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的短信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0" y="3572510"/>
            <a:ext cx="301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</a:rPr>
              <a:t>⑫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来自与“陈雁翎”会话的图片_11-06-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1990" y="982345"/>
            <a:ext cx="2669540" cy="5777230"/>
          </a:xfrm>
          <a:prstGeom prst="rect">
            <a:avLst/>
          </a:prstGeom>
        </p:spPr>
      </p:pic>
      <p:pic>
        <p:nvPicPr>
          <p:cNvPr id="4" name="图片 3" descr="来自与“陈雁翎”会话的图片_11-06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65" y="908685"/>
            <a:ext cx="2689225" cy="5819140"/>
          </a:xfrm>
          <a:prstGeom prst="rect">
            <a:avLst/>
          </a:prstGeom>
        </p:spPr>
      </p:pic>
      <p:pic>
        <p:nvPicPr>
          <p:cNvPr id="5" name="图片 4" descr="企业宝开票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905510"/>
            <a:ext cx="2764790" cy="5562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147320"/>
            <a:ext cx="9682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申请开票（</a:t>
            </a:r>
            <a:r>
              <a:rPr lang="zh-CN" altLang="en-US" sz="28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投保人为参赛高校参考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）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01660" y="2133600"/>
            <a:ext cx="39401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13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完成投保后，经办人可扫描</a:t>
            </a:r>
            <a:r>
              <a:rPr lang="zh-CN" altLang="en-US" sz="16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【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企业宝开票二维码</a:t>
            </a:r>
            <a:r>
              <a:rPr lang="zh-CN" altLang="en-US" sz="16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】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进入小程序申请开票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或下载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【平安企业宝】</a:t>
            </a:r>
            <a:r>
              <a:rPr lang="en-US" altLang="zh-CN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APP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进行企业认证后申请开票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14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点击</a:t>
            </a:r>
            <a:r>
              <a:rPr lang="zh-CN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【绑定保单】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15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、按照提示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输入保单号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及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验真码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，绑定保单申请开票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提示：验真码可在电子保单上</a:t>
            </a:r>
            <a:r>
              <a:rPr lang="zh-CN" altLang="en-US" sz="16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查看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1815" y="1917065"/>
            <a:ext cx="311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  <a:latin typeface="方正楷体_GBK" panose="02000000000000000000" charset="-122"/>
                <a:ea typeface="方正楷体_GBK" panose="02000000000000000000" charset="-122"/>
              </a:rPr>
              <a:t>⑬</a:t>
            </a:r>
            <a:endParaRPr lang="zh-CN" altLang="en-US">
              <a:solidFill>
                <a:schemeClr val="bg1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48710" y="4149090"/>
            <a:ext cx="297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⑭</a:t>
            </a:r>
            <a:endParaRPr lang="zh-CN" altLang="en-US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000" y="1628775"/>
            <a:ext cx="297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⑮</a:t>
            </a:r>
            <a:endParaRPr lang="zh-CN" altLang="en-US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3290" y="905510"/>
            <a:ext cx="3399155" cy="583565"/>
          </a:xfrm>
          <a:prstGeom prst="rect">
            <a:avLst/>
          </a:prstGeom>
          <a:ln w="9525">
            <a:solidFill>
              <a:schemeClr val="accent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注意注意！！！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发票只能开给投保人哦！！！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47320"/>
            <a:ext cx="9682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专属产品码</a:t>
            </a:r>
            <a:r>
              <a:rPr lang="zh-CN" altLang="en-US" sz="32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出单</a:t>
            </a:r>
            <a:r>
              <a:rPr lang="en-US" altLang="zh-CN" sz="3200" b="1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-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申请开票（</a:t>
            </a:r>
            <a:r>
              <a:rPr lang="zh-CN" altLang="en-US" sz="2800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sym typeface="+mn-ea"/>
              </a:rPr>
              <a:t>投保人为学生个人参考</a:t>
            </a:r>
            <a:r>
              <a:rPr lang="zh-CN" altLang="en-US" sz="2800"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）</a:t>
            </a:r>
            <a:endParaRPr lang="zh-CN" altLang="en-US" sz="2800"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7755" y="2348865"/>
            <a:ext cx="59740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13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、完成投保后，投保人下载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【平安好生活】</a:t>
            </a:r>
            <a:r>
              <a:rPr lang="en-US" altLang="zh-CN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APP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，完成实名认证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14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APP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下方菜单栏</a:t>
            </a: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-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我的</a:t>
            </a:r>
            <a:r>
              <a:rPr lang="en-US" altLang="zh-CN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-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我的保单</a:t>
            </a: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15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、找到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  <a:sym typeface="+mn-ea"/>
              </a:rPr>
              <a:t>平安机器人大赛意外险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】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保单，点击</a:t>
            </a: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【电子发票】</a:t>
            </a:r>
            <a:r>
              <a:rPr lang="zh-CN" altLang="en-US" sz="1600">
                <a:solidFill>
                  <a:schemeClr val="tx1"/>
                </a:solidFill>
                <a:latin typeface="方正楷体_GBK" panose="02000000000000000000" charset="-122"/>
                <a:ea typeface="方正楷体_GBK" panose="02000000000000000000" charset="-122"/>
                <a:cs typeface="方正楷体_GBK" panose="02000000000000000000" charset="-122"/>
              </a:rPr>
              <a:t>按钮</a:t>
            </a:r>
            <a:endParaRPr lang="en-US" altLang="zh-CN" sz="1600">
              <a:solidFill>
                <a:schemeClr val="tx1"/>
              </a:solidFill>
              <a:latin typeface="方正楷体_GBK" panose="02000000000000000000" charset="-122"/>
              <a:ea typeface="方正楷体_GBK" panose="02000000000000000000" charset="-122"/>
              <a:cs typeface="方正楷体_GBK" panose="020000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1770" y="836930"/>
            <a:ext cx="2907030" cy="5822950"/>
            <a:chOff x="1549" y="1318"/>
            <a:chExt cx="4578" cy="9170"/>
          </a:xfrm>
        </p:grpSpPr>
        <p:pic>
          <p:nvPicPr>
            <p:cNvPr id="3" name="图片 2" descr="来自与“陈雁翎”会话的图片_17-16-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49" y="1318"/>
              <a:ext cx="4579" cy="917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663" y="4493"/>
              <a:ext cx="949" cy="84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方正楷体_GBK" panose="02000000000000000000" charset="-122"/>
                <a:ea typeface="方正楷体_GBK" panose="02000000000000000000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78" y="9368"/>
              <a:ext cx="949" cy="84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方正楷体_GBK" panose="02000000000000000000" charset="-122"/>
                <a:ea typeface="方正楷体_GBK" panose="02000000000000000000" charset="-122"/>
              </a:endParaRPr>
            </a:p>
          </p:txBody>
        </p:sp>
      </p:grpSp>
      <p:pic>
        <p:nvPicPr>
          <p:cNvPr id="11" name="图片 10" descr="来自与“陈雁翎”会话的图片_17-17-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836930"/>
            <a:ext cx="2804795" cy="59582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5960" y="1124585"/>
            <a:ext cx="311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⑬</a:t>
            </a:r>
            <a:endParaRPr lang="zh-CN" altLang="en-US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6775" y="3244850"/>
            <a:ext cx="297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⑭</a:t>
            </a:r>
            <a:endParaRPr lang="zh-CN" altLang="en-US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67940" y="5580380"/>
            <a:ext cx="297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⑮</a:t>
            </a:r>
            <a:endParaRPr lang="zh-CN" altLang="en-US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46495" y="905510"/>
            <a:ext cx="5695950" cy="583565"/>
          </a:xfrm>
          <a:prstGeom prst="rect">
            <a:avLst/>
          </a:prstGeom>
          <a:ln w="9525">
            <a:solidFill>
              <a:schemeClr val="accent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0" algn="ctr">
              <a:buFont typeface="Wingdings" panose="05000000000000000000" charset="0"/>
              <a:buNone/>
            </a:pP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注意注意！！！</a:t>
            </a:r>
            <a:endParaRPr lang="zh-CN" altLang="en-US" sz="1600" b="1">
              <a:solidFill>
                <a:schemeClr val="accent2"/>
              </a:solidFill>
              <a:latin typeface="方正楷体_GBK" panose="02000000000000000000" charset="-122"/>
              <a:ea typeface="方正楷体_GBK" panose="02000000000000000000" charset="-122"/>
            </a:endParaRPr>
          </a:p>
          <a:p>
            <a:pPr indent="0" algn="ctr">
              <a:buFont typeface="Wingdings" panose="05000000000000000000" charset="0"/>
              <a:buNone/>
            </a:pPr>
            <a:r>
              <a:rPr lang="zh-CN" altLang="en-US" sz="1600" b="1">
                <a:solidFill>
                  <a:schemeClr val="accent2"/>
                </a:solidFill>
                <a:latin typeface="方正楷体_GBK" panose="02000000000000000000" charset="-122"/>
                <a:ea typeface="方正楷体_GBK" panose="02000000000000000000" charset="-122"/>
              </a:rPr>
              <a:t>发票只能开给投保人哦！！！</a:t>
            </a:r>
            <a:endParaRPr lang="zh-CN" altLang="en-US" sz="1600">
              <a:latin typeface="方正楷体_GBK" panose="02000000000000000000" charset="-122"/>
              <a:ea typeface="方正楷体_GBK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9785" y="3379470"/>
            <a:ext cx="1727835" cy="19367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27575" y="3933190"/>
            <a:ext cx="720090" cy="28829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WPS 演示</Application>
  <PresentationFormat>宽屏</PresentationFormat>
  <Paragraphs>149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Nimbus Roman No9 L</vt:lpstr>
      <vt:lpstr>方正楷体_GBK</vt:lpstr>
      <vt:lpstr>Wingdings</vt:lpstr>
      <vt:lpstr>等线</vt:lpstr>
      <vt:lpstr>微软雅黑</vt:lpstr>
      <vt:lpstr>Arial Unicode MS</vt:lpstr>
      <vt:lpstr>等线 Light</vt:lpstr>
      <vt:lpstr>Calibri</vt:lpstr>
      <vt:lpstr>AR PL UKai CN</vt:lpstr>
      <vt:lpstr>Office 主题​​</vt:lpstr>
      <vt:lpstr>大学生机器人大赛意外险 线上出单操作指引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Xingyu Pan</dc:creator>
  <cp:lastModifiedBy>chenyanling975</cp:lastModifiedBy>
  <cp:revision>151</cp:revision>
  <dcterms:created xsi:type="dcterms:W3CDTF">2024-05-06T06:57:07Z</dcterms:created>
  <dcterms:modified xsi:type="dcterms:W3CDTF">2024-05-06T06:57:07Z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6CDBC1B09E72CD6C736EDD65CFBA4A1C</vt:lpwstr>
  </property>
  <property fmtid="{D5CDD505-2E9C-101B-9397-08002B2CF9AE}" pid="3" name="KSOProductBuildVer">
    <vt:lpwstr>2052-11.8.2.12177</vt:lpwstr>
  </property>
</Properties>
</file>