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8" r:id="rId2"/>
    <p:sldId id="273" r:id="rId3"/>
    <p:sldId id="326" r:id="rId4"/>
    <p:sldId id="528" r:id="rId5"/>
    <p:sldId id="527" r:id="rId6"/>
    <p:sldId id="262" r:id="rId7"/>
    <p:sldId id="534" r:id="rId8"/>
    <p:sldId id="518" r:id="rId9"/>
    <p:sldId id="510" r:id="rId10"/>
    <p:sldId id="520" r:id="rId11"/>
    <p:sldId id="521" r:id="rId12"/>
    <p:sldId id="512" r:id="rId13"/>
    <p:sldId id="522" r:id="rId14"/>
    <p:sldId id="523" r:id="rId15"/>
    <p:sldId id="529" r:id="rId16"/>
    <p:sldId id="514" r:id="rId17"/>
    <p:sldId id="524" r:id="rId18"/>
    <p:sldId id="535" r:id="rId19"/>
    <p:sldId id="532" r:id="rId20"/>
    <p:sldId id="536" r:id="rId21"/>
    <p:sldId id="34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596"/>
  </p:normalViewPr>
  <p:slideViewPr>
    <p:cSldViewPr snapToGrid="0" snapToObjects="1">
      <p:cViewPr>
        <p:scale>
          <a:sx n="100" d="100"/>
          <a:sy n="100" d="100"/>
        </p:scale>
        <p:origin x="95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511D5-B219-304E-A30A-4574C85721B4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C948C-98C6-2A43-AD76-18FD8FE9CC6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948C-98C6-2A43-AD76-18FD8FE9CC6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948C-98C6-2A43-AD76-18FD8FE9CC6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948C-98C6-2A43-AD76-18FD8FE9CC6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7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948C-98C6-2A43-AD76-18FD8FE9CC64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924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C948C-98C6-2A43-AD76-18FD8FE9CC64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111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07C8-79F9-45C4-B6B2-6C3782DA4A4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1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花瓶里插着花&#10;&#10;描述已自动生成">
            <a:extLst>
              <a:ext uri="{FF2B5EF4-FFF2-40B4-BE49-F238E27FC236}">
                <a16:creationId xmlns:a16="http://schemas.microsoft.com/office/drawing/2014/main" id="{B06B7D35-863E-40F5-924A-406ED1AA0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2" r="34201"/>
          <a:stretch/>
        </p:blipFill>
        <p:spPr>
          <a:xfrm rot="16200000">
            <a:off x="2657145" y="-2657145"/>
            <a:ext cx="6877710" cy="12192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BBD016D9-0D70-4576-8703-AA9BFD5851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824622 w 12192000"/>
              <a:gd name="connsiteY0" fmla="*/ 0 h 6858000"/>
              <a:gd name="connsiteX1" fmla="*/ 11367378 w 12192000"/>
              <a:gd name="connsiteY1" fmla="*/ 0 h 6858000"/>
              <a:gd name="connsiteX2" fmla="*/ 11474889 w 12192000"/>
              <a:gd name="connsiteY2" fmla="*/ 167701 h 6858000"/>
              <a:gd name="connsiteX3" fmla="*/ 12187423 w 12192000"/>
              <a:gd name="connsiteY3" fmla="*/ 1857173 h 6858000"/>
              <a:gd name="connsiteX4" fmla="*/ 12192000 w 12192000"/>
              <a:gd name="connsiteY4" fmla="*/ 1877004 h 6858000"/>
              <a:gd name="connsiteX5" fmla="*/ 12192000 w 12192000"/>
              <a:gd name="connsiteY5" fmla="*/ 4980996 h 6858000"/>
              <a:gd name="connsiteX6" fmla="*/ 12187423 w 12192000"/>
              <a:gd name="connsiteY6" fmla="*/ 5000827 h 6858000"/>
              <a:gd name="connsiteX7" fmla="*/ 11474889 w 12192000"/>
              <a:gd name="connsiteY7" fmla="*/ 6690299 h 6858000"/>
              <a:gd name="connsiteX8" fmla="*/ 11367378 w 12192000"/>
              <a:gd name="connsiteY8" fmla="*/ 6858000 h 6858000"/>
              <a:gd name="connsiteX9" fmla="*/ 824622 w 12192000"/>
              <a:gd name="connsiteY9" fmla="*/ 6858000 h 6858000"/>
              <a:gd name="connsiteX10" fmla="*/ 717111 w 12192000"/>
              <a:gd name="connsiteY10" fmla="*/ 6690299 h 6858000"/>
              <a:gd name="connsiteX11" fmla="*/ 4577 w 12192000"/>
              <a:gd name="connsiteY11" fmla="*/ 5000827 h 6858000"/>
              <a:gd name="connsiteX12" fmla="*/ 0 w 12192000"/>
              <a:gd name="connsiteY12" fmla="*/ 4980996 h 6858000"/>
              <a:gd name="connsiteX13" fmla="*/ 0 w 12192000"/>
              <a:gd name="connsiteY13" fmla="*/ 1877004 h 6858000"/>
              <a:gd name="connsiteX14" fmla="*/ 4577 w 12192000"/>
              <a:gd name="connsiteY14" fmla="*/ 1857173 h 6858000"/>
              <a:gd name="connsiteX15" fmla="*/ 717111 w 12192000"/>
              <a:gd name="connsiteY15" fmla="*/ 1677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824622" y="0"/>
                </a:moveTo>
                <a:lnTo>
                  <a:pt x="11367378" y="0"/>
                </a:lnTo>
                <a:lnTo>
                  <a:pt x="11474889" y="167701"/>
                </a:lnTo>
                <a:cubicBezTo>
                  <a:pt x="11790056" y="686397"/>
                  <a:pt x="12032310" y="1254297"/>
                  <a:pt x="12187423" y="1857173"/>
                </a:cubicBezTo>
                <a:lnTo>
                  <a:pt x="12192000" y="1877004"/>
                </a:lnTo>
                <a:lnTo>
                  <a:pt x="12192000" y="4980996"/>
                </a:lnTo>
                <a:lnTo>
                  <a:pt x="12187423" y="5000827"/>
                </a:lnTo>
                <a:cubicBezTo>
                  <a:pt x="12032310" y="5603703"/>
                  <a:pt x="11790056" y="6171603"/>
                  <a:pt x="11474889" y="6690299"/>
                </a:cubicBezTo>
                <a:lnTo>
                  <a:pt x="11367378" y="6858000"/>
                </a:lnTo>
                <a:lnTo>
                  <a:pt x="824622" y="6858000"/>
                </a:lnTo>
                <a:lnTo>
                  <a:pt x="717111" y="6690299"/>
                </a:lnTo>
                <a:cubicBezTo>
                  <a:pt x="401944" y="6171603"/>
                  <a:pt x="159690" y="5603703"/>
                  <a:pt x="4577" y="5000827"/>
                </a:cubicBezTo>
                <a:lnTo>
                  <a:pt x="0" y="4980996"/>
                </a:lnTo>
                <a:lnTo>
                  <a:pt x="0" y="1877004"/>
                </a:lnTo>
                <a:lnTo>
                  <a:pt x="4577" y="1857173"/>
                </a:lnTo>
                <a:cubicBezTo>
                  <a:pt x="159690" y="1254297"/>
                  <a:pt x="401944" y="686397"/>
                  <a:pt x="717111" y="167701"/>
                </a:cubicBezTo>
                <a:close/>
              </a:path>
            </a:pathLst>
          </a:custGeom>
          <a:solidFill>
            <a:srgbClr val="FAFAFD"/>
          </a:solidFill>
          <a:ln>
            <a:noFill/>
          </a:ln>
          <a:effectLst>
            <a:outerShdw blurRad="762000" dist="381000" dir="5400000" algn="t" rotWithShape="0">
              <a:srgbClr val="001540">
                <a:alpha val="470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380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花瓶里插着花&#10;&#10;描述已自动生成">
            <a:extLst>
              <a:ext uri="{FF2B5EF4-FFF2-40B4-BE49-F238E27FC236}">
                <a16:creationId xmlns:a16="http://schemas.microsoft.com/office/drawing/2014/main" id="{53609528-832B-45DD-A525-0AFB32DC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2" r="34201"/>
          <a:stretch/>
        </p:blipFill>
        <p:spPr>
          <a:xfrm rot="16200000">
            <a:off x="2657145" y="-2657145"/>
            <a:ext cx="6877710" cy="1219200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B6D4239-5834-40E8-8828-E306A9775F9E}"/>
              </a:ext>
            </a:extLst>
          </p:cNvPr>
          <p:cNvSpPr/>
          <p:nvPr userDrawn="1"/>
        </p:nvSpPr>
        <p:spPr>
          <a:xfrm>
            <a:off x="1203960" y="0"/>
            <a:ext cx="9784080" cy="6858000"/>
          </a:xfrm>
          <a:custGeom>
            <a:avLst/>
            <a:gdLst>
              <a:gd name="connsiteX0" fmla="*/ 1404058 w 9784080"/>
              <a:gd name="connsiteY0" fmla="*/ 0 h 6858000"/>
              <a:gd name="connsiteX1" fmla="*/ 8380022 w 9784080"/>
              <a:gd name="connsiteY1" fmla="*/ 0 h 6858000"/>
              <a:gd name="connsiteX2" fmla="*/ 8513217 w 9784080"/>
              <a:gd name="connsiteY2" fmla="*/ 139703 h 6858000"/>
              <a:gd name="connsiteX3" fmla="*/ 9784080 w 9784080"/>
              <a:gd name="connsiteY3" fmla="*/ 3429000 h 6858000"/>
              <a:gd name="connsiteX4" fmla="*/ 8513217 w 9784080"/>
              <a:gd name="connsiteY4" fmla="*/ 6718297 h 6858000"/>
              <a:gd name="connsiteX5" fmla="*/ 8380023 w 9784080"/>
              <a:gd name="connsiteY5" fmla="*/ 6858000 h 6858000"/>
              <a:gd name="connsiteX6" fmla="*/ 1404058 w 9784080"/>
              <a:gd name="connsiteY6" fmla="*/ 6858000 h 6858000"/>
              <a:gd name="connsiteX7" fmla="*/ 1270864 w 9784080"/>
              <a:gd name="connsiteY7" fmla="*/ 6718297 h 6858000"/>
              <a:gd name="connsiteX8" fmla="*/ 0 w 9784080"/>
              <a:gd name="connsiteY8" fmla="*/ 3429000 h 6858000"/>
              <a:gd name="connsiteX9" fmla="*/ 1270864 w 9784080"/>
              <a:gd name="connsiteY9" fmla="*/ 1397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84080" h="6858000">
                <a:moveTo>
                  <a:pt x="1404058" y="0"/>
                </a:moveTo>
                <a:lnTo>
                  <a:pt x="8380022" y="0"/>
                </a:lnTo>
                <a:lnTo>
                  <a:pt x="8513217" y="139703"/>
                </a:lnTo>
                <a:cubicBezTo>
                  <a:pt x="9302826" y="1008466"/>
                  <a:pt x="9784080" y="2162532"/>
                  <a:pt x="9784080" y="3429000"/>
                </a:cubicBezTo>
                <a:cubicBezTo>
                  <a:pt x="9784080" y="4695469"/>
                  <a:pt x="9302826" y="5849534"/>
                  <a:pt x="8513217" y="6718297"/>
                </a:cubicBezTo>
                <a:lnTo>
                  <a:pt x="8380023" y="6858000"/>
                </a:lnTo>
                <a:lnTo>
                  <a:pt x="1404058" y="6858000"/>
                </a:lnTo>
                <a:lnTo>
                  <a:pt x="1270864" y="6718297"/>
                </a:lnTo>
                <a:cubicBezTo>
                  <a:pt x="481254" y="5849534"/>
                  <a:pt x="0" y="4695469"/>
                  <a:pt x="0" y="3429000"/>
                </a:cubicBezTo>
                <a:cubicBezTo>
                  <a:pt x="0" y="2162532"/>
                  <a:pt x="481254" y="1008466"/>
                  <a:pt x="1270864" y="139703"/>
                </a:cubicBezTo>
                <a:close/>
              </a:path>
            </a:pathLst>
          </a:custGeom>
          <a:solidFill>
            <a:srgbClr val="FAFAFD"/>
          </a:solidFill>
          <a:ln>
            <a:noFill/>
          </a:ln>
          <a:effectLst>
            <a:outerShdw blurRad="762000" dist="381000" dir="5400000" algn="t" rotWithShape="0">
              <a:srgbClr val="001540">
                <a:alpha val="470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A0E3F19-12C8-4473-9BBF-F880B686446D}"/>
              </a:ext>
            </a:extLst>
          </p:cNvPr>
          <p:cNvSpPr/>
          <p:nvPr userDrawn="1"/>
        </p:nvSpPr>
        <p:spPr>
          <a:xfrm>
            <a:off x="2896568" y="229568"/>
            <a:ext cx="6398864" cy="6398864"/>
          </a:xfrm>
          <a:prstGeom prst="ellipse">
            <a:avLst/>
          </a:prstGeom>
          <a:solidFill>
            <a:srgbClr val="FAFAFD"/>
          </a:solidFill>
          <a:ln>
            <a:noFill/>
          </a:ln>
          <a:effectLst>
            <a:outerShdw blurRad="762000" dist="381000" dir="5400000" algn="t" rotWithShape="0">
              <a:srgbClr val="00154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17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8027-B829-CB4C-8A97-A209C3AAD703}" type="datetimeFigureOut">
              <a:rPr kumimoji="1" lang="zh-CN" altLang="en-US" smtClean="0"/>
              <a:t>2023/12/25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A4AE-D209-AC4D-B229-3CFA44C75C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75752" y="2401943"/>
            <a:ext cx="4745355" cy="3871595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n w="0">
                  <a:solidFill>
                    <a:srgbClr val="314865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HERO</a:t>
            </a:r>
            <a:r>
              <a:rPr lang="zh-CN" altLang="en-US" sz="4000" b="1" dirty="0">
                <a:ln w="0">
                  <a:solidFill>
                    <a:srgbClr val="314865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竞技机器人队</a:t>
            </a:r>
            <a:br>
              <a:rPr lang="en-US" altLang="zh-CN" sz="4000" b="1" dirty="0">
                <a:ln w="0">
                  <a:solidFill>
                    <a:srgbClr val="314865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en-US" altLang="zh-CN" sz="2000" b="1" dirty="0">
                <a:ln w="0">
                  <a:solidFill>
                    <a:srgbClr val="314865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000" b="1" dirty="0">
                <a:ln w="0">
                  <a:solidFill>
                    <a:srgbClr val="314865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赛季规划分享</a:t>
            </a:r>
            <a:br>
              <a:rPr lang="en-US" altLang="zh-CN" sz="4000" b="1" dirty="0">
                <a:ln w="0">
                  <a:solidFill>
                    <a:srgbClr val="314865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en-US" altLang="zh-CN" sz="4000" b="1" dirty="0">
                <a:ln w="0">
                  <a:solidFill>
                    <a:srgbClr val="314865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000" b="1" dirty="0">
                <a:ln w="0">
                  <a:solidFill>
                    <a:srgbClr val="314865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分享人：李陈熠</a:t>
            </a:r>
            <a:br>
              <a:rPr lang="zh-CN" altLang="en-US" sz="2800" b="1" dirty="0">
                <a:ln w="0">
                  <a:solidFill>
                    <a:srgbClr val="314865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endParaRPr kumimoji="1" lang="zh-CN" altLang="en-US" sz="2800" dirty="0"/>
          </a:p>
        </p:txBody>
      </p:sp>
      <p:pic>
        <p:nvPicPr>
          <p:cNvPr id="10" name="内容占位符 9" descr="夜晚亮着灯的圣诞树&#10;&#10;低可信度描述已自动生成"/>
          <p:cNvPicPr>
            <a:picLocks noChangeAspect="1"/>
          </p:cNvPicPr>
          <p:nvPr/>
        </p:nvPicPr>
        <p:blipFill rotWithShape="1">
          <a:blip r:embed="rId2"/>
          <a:srcRect l="23608" r="10899" b="-1"/>
          <a:stretch>
            <a:fillRect/>
          </a:stretch>
        </p:blipFill>
        <p:spPr>
          <a:xfrm>
            <a:off x="0" y="10"/>
            <a:ext cx="7509241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pic>
        <p:nvPicPr>
          <p:cNvPr id="5" name="图片 4" descr="文本&#10;&#10;低可信度描述已自动生成"/>
          <p:cNvPicPr>
            <a:picLocks noChangeAspect="1"/>
          </p:cNvPicPr>
          <p:nvPr/>
        </p:nvPicPr>
        <p:blipFill rotWithShape="1">
          <a:blip r:embed="rId3"/>
          <a:srcRect t="28889" b="54747"/>
          <a:stretch>
            <a:fillRect/>
          </a:stretch>
        </p:blipFill>
        <p:spPr>
          <a:xfrm>
            <a:off x="9157855" y="0"/>
            <a:ext cx="2842222" cy="6572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02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5064968" y="2585392"/>
              <a:ext cx="206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项目分析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2EB358B-4C22-4DD7-83BD-3DE4B09F8D40}"/>
              </a:ext>
            </a:extLst>
          </p:cNvPr>
          <p:cNvCxnSpPr/>
          <p:nvPr/>
        </p:nvCxnSpPr>
        <p:spPr>
          <a:xfrm>
            <a:off x="694805" y="2103526"/>
            <a:ext cx="7025612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F01E3D8-910A-4E67-B240-23AAAFC0AE77}"/>
              </a:ext>
            </a:extLst>
          </p:cNvPr>
          <p:cNvSpPr txBox="1"/>
          <p:nvPr/>
        </p:nvSpPr>
        <p:spPr>
          <a:xfrm>
            <a:off x="954781" y="1641862"/>
            <a:ext cx="462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项目分析的作用</a:t>
            </a:r>
          </a:p>
        </p:txBody>
      </p: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129DB30-544C-2FB4-2660-A0E7BAD85AB6}"/>
              </a:ext>
            </a:extLst>
          </p:cNvPr>
          <p:cNvSpPr txBox="1"/>
          <p:nvPr/>
        </p:nvSpPr>
        <p:spPr>
          <a:xfrm>
            <a:off x="981685" y="3118253"/>
            <a:ext cx="315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分析已有的经验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AD7B7D7-9C4A-29A5-E54E-867DB4421264}"/>
              </a:ext>
            </a:extLst>
          </p:cNvPr>
          <p:cNvSpPr txBox="1"/>
          <p:nvPr/>
        </p:nvSpPr>
        <p:spPr>
          <a:xfrm>
            <a:off x="3360102" y="3115916"/>
            <a:ext cx="315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分析赛季规则的变动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2F04AC-8F2B-7230-1D2D-009BFD8DD2CB}"/>
              </a:ext>
            </a:extLst>
          </p:cNvPr>
          <p:cNvSpPr txBox="1"/>
          <p:nvPr/>
        </p:nvSpPr>
        <p:spPr>
          <a:xfrm>
            <a:off x="9143174" y="3112843"/>
            <a:ext cx="272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分析长远的技术储备</a:t>
            </a:r>
            <a:endParaRPr lang="zh-CN" altLang="en-US" sz="2000" dirty="0"/>
          </a:p>
        </p:txBody>
      </p:sp>
      <p:pic>
        <p:nvPicPr>
          <p:cNvPr id="11" name="图形 10" descr="沙漏">
            <a:extLst>
              <a:ext uri="{FF2B5EF4-FFF2-40B4-BE49-F238E27FC236}">
                <a16:creationId xmlns:a16="http://schemas.microsoft.com/office/drawing/2014/main" id="{54D5185A-FDAA-631E-159F-71BBC4964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7374" y="2191860"/>
            <a:ext cx="914400" cy="914400"/>
          </a:xfrm>
          <a:prstGeom prst="rect">
            <a:avLst/>
          </a:prstGeom>
        </p:spPr>
      </p:pic>
      <p:pic>
        <p:nvPicPr>
          <p:cNvPr id="12" name="图形 11" descr="沙漏">
            <a:extLst>
              <a:ext uri="{FF2B5EF4-FFF2-40B4-BE49-F238E27FC236}">
                <a16:creationId xmlns:a16="http://schemas.microsoft.com/office/drawing/2014/main" id="{6D9A0EB2-B49E-7CB0-13A6-A0E4A1A17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397" y="2201516"/>
            <a:ext cx="914400" cy="914400"/>
          </a:xfrm>
          <a:prstGeom prst="rect">
            <a:avLst/>
          </a:prstGeom>
        </p:spPr>
      </p:pic>
      <p:pic>
        <p:nvPicPr>
          <p:cNvPr id="13" name="图形 12" descr="沙漏">
            <a:extLst>
              <a:ext uri="{FF2B5EF4-FFF2-40B4-BE49-F238E27FC236}">
                <a16:creationId xmlns:a16="http://schemas.microsoft.com/office/drawing/2014/main" id="{B7A94E59-9A3A-5398-51FF-E3481AF3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0226" y="2205666"/>
            <a:ext cx="914400" cy="9144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1D21843-66C6-5EBA-F59F-224CEE43F773}"/>
              </a:ext>
            </a:extLst>
          </p:cNvPr>
          <p:cNvSpPr txBox="1"/>
          <p:nvPr/>
        </p:nvSpPr>
        <p:spPr>
          <a:xfrm>
            <a:off x="5899613" y="3108693"/>
            <a:ext cx="324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分析各兵种本赛季的规划</a:t>
            </a:r>
            <a:endParaRPr lang="zh-CN" altLang="en-US" sz="2000" dirty="0"/>
          </a:p>
        </p:txBody>
      </p:sp>
      <p:pic>
        <p:nvPicPr>
          <p:cNvPr id="15" name="图形 14" descr="沙漏">
            <a:extLst>
              <a:ext uri="{FF2B5EF4-FFF2-40B4-BE49-F238E27FC236}">
                <a16:creationId xmlns:a16="http://schemas.microsoft.com/office/drawing/2014/main" id="{5694CE15-D735-ED19-9040-02E38F743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7941" y="2201516"/>
            <a:ext cx="914400" cy="9144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2BE88E0-D30C-F456-3673-B8806E4070B9}"/>
              </a:ext>
            </a:extLst>
          </p:cNvPr>
          <p:cNvSpPr txBox="1"/>
          <p:nvPr/>
        </p:nvSpPr>
        <p:spPr>
          <a:xfrm>
            <a:off x="477599" y="3642860"/>
            <a:ext cx="9596679" cy="190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是对团队目标的延伸。大方向上的规划</a:t>
            </a:r>
            <a:r>
              <a:rPr lang="en-US" altLang="zh-CN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		</a:t>
            </a: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具体细节和执行方案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区分规划问题和执行问题。比如我们上赛季的资金管理非常糟糕，问题在于没能好好执行，而不在于方案制定的不好。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在解读规则时要注意规则的变动究竟会在战术上带来怎样的影响，会在技术要求上带来怎样的变化。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90E1CC7-9F7D-8815-AAD8-1F9E7947767A}"/>
              </a:ext>
            </a:extLst>
          </p:cNvPr>
          <p:cNvCxnSpPr>
            <a:cxnSpLocks/>
          </p:cNvCxnSpPr>
          <p:nvPr/>
        </p:nvCxnSpPr>
        <p:spPr>
          <a:xfrm>
            <a:off x="5443516" y="3836894"/>
            <a:ext cx="13049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65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02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5064968" y="2585392"/>
              <a:ext cx="206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项目分析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6" name="文本框 195">
            <a:extLst>
              <a:ext uri="{FF2B5EF4-FFF2-40B4-BE49-F238E27FC236}">
                <a16:creationId xmlns:a16="http://schemas.microsoft.com/office/drawing/2014/main" id="{5B09E13F-FC50-49FF-8B05-2D220204DD7E}"/>
              </a:ext>
            </a:extLst>
          </p:cNvPr>
          <p:cNvSpPr txBox="1"/>
          <p:nvPr/>
        </p:nvSpPr>
        <p:spPr>
          <a:xfrm>
            <a:off x="694803" y="2360800"/>
            <a:ext cx="4585409" cy="301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供弹结构：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基于实体弹丸兑换数量的限制的考量，基于技术难点和验证测试时间的考量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发射机构：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基于放开弹速限制的考量，基于迭代时间的考量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优化底盘：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云台改动大，技术难度不高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2EB358B-4C22-4DD7-83BD-3DE4B09F8D40}"/>
              </a:ext>
            </a:extLst>
          </p:cNvPr>
          <p:cNvCxnSpPr/>
          <p:nvPr/>
        </p:nvCxnSpPr>
        <p:spPr>
          <a:xfrm>
            <a:off x="694805" y="2103526"/>
            <a:ext cx="7025612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F01E3D8-910A-4E67-B240-23AAAFC0AE77}"/>
              </a:ext>
            </a:extLst>
          </p:cNvPr>
          <p:cNvSpPr txBox="1"/>
          <p:nvPr/>
        </p:nvSpPr>
        <p:spPr>
          <a:xfrm>
            <a:off x="954781" y="1641862"/>
            <a:ext cx="462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项目研发规划（以步兵为例）</a:t>
            </a:r>
          </a:p>
        </p:txBody>
      </p: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64DAFDB-7487-97F9-2D07-7E5CF3CBE8A8}"/>
              </a:ext>
            </a:extLst>
          </p:cNvPr>
          <p:cNvSpPr txBox="1"/>
          <p:nvPr/>
        </p:nvSpPr>
        <p:spPr>
          <a:xfrm>
            <a:off x="6750422" y="2831002"/>
            <a:ext cx="2993942" cy="43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优先考虑，主要目标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D41F24E-124D-65F2-E704-9C167C2EB6D6}"/>
              </a:ext>
            </a:extLst>
          </p:cNvPr>
          <p:cNvCxnSpPr>
            <a:cxnSpLocks/>
          </p:cNvCxnSpPr>
          <p:nvPr/>
        </p:nvCxnSpPr>
        <p:spPr>
          <a:xfrm>
            <a:off x="5362833" y="3047183"/>
            <a:ext cx="13049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41970853-3BBD-CD08-5493-48D572876719}"/>
              </a:ext>
            </a:extLst>
          </p:cNvPr>
          <p:cNvSpPr txBox="1"/>
          <p:nvPr/>
        </p:nvSpPr>
        <p:spPr>
          <a:xfrm>
            <a:off x="6750422" y="3852969"/>
            <a:ext cx="2993942" cy="43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同步进行，定期跟进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367EF8A-16F9-4D9F-ACDF-9376E77DF58C}"/>
              </a:ext>
            </a:extLst>
          </p:cNvPr>
          <p:cNvCxnSpPr>
            <a:cxnSpLocks/>
          </p:cNvCxnSpPr>
          <p:nvPr/>
        </p:nvCxnSpPr>
        <p:spPr>
          <a:xfrm>
            <a:off x="5362833" y="4069150"/>
            <a:ext cx="13049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83133FC1-BBE0-19EA-CF98-685DB3AB4614}"/>
              </a:ext>
            </a:extLst>
          </p:cNvPr>
          <p:cNvSpPr txBox="1"/>
          <p:nvPr/>
        </p:nvSpPr>
        <p:spPr>
          <a:xfrm>
            <a:off x="6750422" y="4991064"/>
            <a:ext cx="2993942" cy="43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暂时后放，最后考虑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BE07360-6829-6ABE-6048-0D6C35C9613D}"/>
              </a:ext>
            </a:extLst>
          </p:cNvPr>
          <p:cNvCxnSpPr>
            <a:cxnSpLocks/>
          </p:cNvCxnSpPr>
          <p:nvPr/>
        </p:nvCxnSpPr>
        <p:spPr>
          <a:xfrm>
            <a:off x="5362833" y="5207245"/>
            <a:ext cx="13049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4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内容占位符 6" descr="图片包含 照片, 游戏机, 双, 巴士&#10;&#10;描述已自动生成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875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5" name="图片 4" descr="文本&#10;&#10;低可信度描述已自动生成"/>
          <p:cNvPicPr>
            <a:picLocks noChangeAspect="1"/>
          </p:cNvPicPr>
          <p:nvPr/>
        </p:nvPicPr>
        <p:blipFill rotWithShape="1">
          <a:blip r:embed="rId4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39" y="304427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>
                    <a:lumMod val="95000"/>
                  </a:schemeClr>
                </a:solidFill>
              </a:rPr>
              <a:t>团队架构</a:t>
            </a:r>
          </a:p>
        </p:txBody>
      </p:sp>
    </p:spTree>
    <p:extLst>
      <p:ext uri="{BB962C8B-B14F-4D97-AF65-F5344CB8AC3E}">
        <p14:creationId xmlns:p14="http://schemas.microsoft.com/office/powerpoint/2010/main" val="152645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03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5064968" y="2585392"/>
              <a:ext cx="206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团队架构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512B87-B8B1-2C8E-7672-39736CDA3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091" y="910209"/>
            <a:ext cx="8321818" cy="53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0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03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5064968" y="2585392"/>
              <a:ext cx="206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团队架构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7CD59C-610E-E950-F433-8A960FA0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8062"/>
            <a:ext cx="12192000" cy="42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40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03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5064968" y="2585392"/>
              <a:ext cx="206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团队架构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2EB358B-4C22-4DD7-83BD-3DE4B09F8D40}"/>
              </a:ext>
            </a:extLst>
          </p:cNvPr>
          <p:cNvCxnSpPr/>
          <p:nvPr/>
        </p:nvCxnSpPr>
        <p:spPr>
          <a:xfrm>
            <a:off x="694805" y="2103526"/>
            <a:ext cx="7025612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F01E3D8-910A-4E67-B240-23AAAFC0AE77}"/>
              </a:ext>
            </a:extLst>
          </p:cNvPr>
          <p:cNvSpPr txBox="1"/>
          <p:nvPr/>
        </p:nvSpPr>
        <p:spPr>
          <a:xfrm>
            <a:off x="954781" y="1641862"/>
            <a:ext cx="462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团队架构理念</a:t>
            </a:r>
          </a:p>
        </p:txBody>
      </p: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pic>
        <p:nvPicPr>
          <p:cNvPr id="3" name="图形 2" descr="清单">
            <a:extLst>
              <a:ext uri="{FF2B5EF4-FFF2-40B4-BE49-F238E27FC236}">
                <a16:creationId xmlns:a16="http://schemas.microsoft.com/office/drawing/2014/main" id="{897E3696-22D4-7EFC-733C-0F71CD87A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581" y="2669471"/>
            <a:ext cx="914400" cy="9144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7A6870F-50BD-031C-7E57-453C2F6FD5FD}"/>
              </a:ext>
            </a:extLst>
          </p:cNvPr>
          <p:cNvSpPr txBox="1"/>
          <p:nvPr/>
        </p:nvSpPr>
        <p:spPr>
          <a:xfrm>
            <a:off x="1659332" y="2726680"/>
            <a:ext cx="6328221" cy="80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以技术方向为依据进行分组，便于研究各组的技术内容，攻克对应的技术问题，制定对应的整体技术方案规划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B0708E4-2252-B84C-5964-799E1C61F55B}"/>
              </a:ext>
            </a:extLst>
          </p:cNvPr>
          <p:cNvSpPr txBox="1"/>
          <p:nvPr/>
        </p:nvSpPr>
        <p:spPr>
          <a:xfrm>
            <a:off x="403869" y="2269361"/>
            <a:ext cx="239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横向架构</a:t>
            </a:r>
            <a:endParaRPr lang="zh-CN" altLang="en-US" sz="2000" dirty="0"/>
          </a:p>
        </p:txBody>
      </p:sp>
      <p:pic>
        <p:nvPicPr>
          <p:cNvPr id="6" name="图形 5" descr="清单">
            <a:extLst>
              <a:ext uri="{FF2B5EF4-FFF2-40B4-BE49-F238E27FC236}">
                <a16:creationId xmlns:a16="http://schemas.microsoft.com/office/drawing/2014/main" id="{A1F26E68-CF47-1844-0F15-F1CD9814B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581" y="4094318"/>
            <a:ext cx="914400" cy="914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5EBACB7-23B7-8917-C716-6667DF511313}"/>
              </a:ext>
            </a:extLst>
          </p:cNvPr>
          <p:cNvSpPr txBox="1"/>
          <p:nvPr/>
        </p:nvSpPr>
        <p:spPr>
          <a:xfrm>
            <a:off x="1659332" y="4151527"/>
            <a:ext cx="6328221" cy="80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以职能划分组别，更贴近于比赛，兵种负责人及时发现问题，解决问题，跟进问题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5A3A35-2088-F2D5-2AA6-CF9B362AAF40}"/>
              </a:ext>
            </a:extLst>
          </p:cNvPr>
          <p:cNvSpPr txBox="1"/>
          <p:nvPr/>
        </p:nvSpPr>
        <p:spPr>
          <a:xfrm>
            <a:off x="403869" y="3694208"/>
            <a:ext cx="239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纵向架构</a:t>
            </a:r>
            <a:endParaRPr lang="zh-CN" altLang="en-US" sz="2000" dirty="0"/>
          </a:p>
        </p:txBody>
      </p:sp>
      <p:pic>
        <p:nvPicPr>
          <p:cNvPr id="9" name="图形 8" descr="问题">
            <a:extLst>
              <a:ext uri="{FF2B5EF4-FFF2-40B4-BE49-F238E27FC236}">
                <a16:creationId xmlns:a16="http://schemas.microsoft.com/office/drawing/2014/main" id="{5721CC91-CC2B-8F9A-D137-D42F947D0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869" y="5594193"/>
            <a:ext cx="914400" cy="9144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9176CBD-6A19-686C-22CD-56009AE3C9A4}"/>
              </a:ext>
            </a:extLst>
          </p:cNvPr>
          <p:cNvSpPr txBox="1"/>
          <p:nvPr/>
        </p:nvSpPr>
        <p:spPr>
          <a:xfrm>
            <a:off x="1735936" y="5650546"/>
            <a:ext cx="2912667" cy="80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职责的归属问题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双重领导的问题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65E289-2126-21AB-F4C4-18F9C0A919CF}"/>
              </a:ext>
            </a:extLst>
          </p:cNvPr>
          <p:cNvSpPr txBox="1"/>
          <p:nvPr/>
        </p:nvSpPr>
        <p:spPr>
          <a:xfrm>
            <a:off x="314221" y="5209873"/>
            <a:ext cx="239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遇到的问题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872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内容占位符 6" descr="图片包含 照片, 游戏机, 双, 巴士&#10;&#10;描述已自动生成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875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5" name="图片 4" descr="文本&#10;&#10;低可信度描述已自动生成"/>
          <p:cNvPicPr>
            <a:picLocks noChangeAspect="1"/>
          </p:cNvPicPr>
          <p:nvPr/>
        </p:nvPicPr>
        <p:blipFill rotWithShape="1">
          <a:blip r:embed="rId4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27253" y="3044279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>
                    <a:lumMod val="95000"/>
                  </a:schemeClr>
                </a:solidFill>
              </a:rPr>
              <a:t>资源可行性分析</a:t>
            </a:r>
          </a:p>
        </p:txBody>
      </p:sp>
    </p:spTree>
    <p:extLst>
      <p:ext uri="{BB962C8B-B14F-4D97-AF65-F5344CB8AC3E}">
        <p14:creationId xmlns:p14="http://schemas.microsoft.com/office/powerpoint/2010/main" val="408886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04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4981628" y="2585392"/>
              <a:ext cx="2259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资源可行性分析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6" name="文本框 195">
            <a:extLst>
              <a:ext uri="{FF2B5EF4-FFF2-40B4-BE49-F238E27FC236}">
                <a16:creationId xmlns:a16="http://schemas.microsoft.com/office/drawing/2014/main" id="{5B09E13F-FC50-49FF-8B05-2D220204DD7E}"/>
              </a:ext>
            </a:extLst>
          </p:cNvPr>
          <p:cNvSpPr txBox="1"/>
          <p:nvPr/>
        </p:nvSpPr>
        <p:spPr>
          <a:xfrm>
            <a:off x="694804" y="2360800"/>
            <a:ext cx="4773183" cy="338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项目规划不合理：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没有考虑长远发展，方案上限较低。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项目前期验证不充分：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没有进行充分测试，因更换加工件或购买不符合要求的设备模块，造成资金浪费。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资金审批不严格：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对于需求不强等异常情况没有及时发现处理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2EB358B-4C22-4DD7-83BD-3DE4B09F8D40}"/>
              </a:ext>
            </a:extLst>
          </p:cNvPr>
          <p:cNvCxnSpPr/>
          <p:nvPr/>
        </p:nvCxnSpPr>
        <p:spPr>
          <a:xfrm>
            <a:off x="694805" y="2103526"/>
            <a:ext cx="7025612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F01E3D8-910A-4E67-B240-23AAAFC0AE77}"/>
              </a:ext>
            </a:extLst>
          </p:cNvPr>
          <p:cNvSpPr txBox="1"/>
          <p:nvPr/>
        </p:nvSpPr>
        <p:spPr>
          <a:xfrm>
            <a:off x="954781" y="1641862"/>
            <a:ext cx="462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异常情况分析</a:t>
            </a:r>
          </a:p>
        </p:txBody>
      </p: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5A575539-0E30-211F-22F9-BFE0329773E3}"/>
              </a:ext>
            </a:extLst>
          </p:cNvPr>
          <p:cNvCxnSpPr>
            <a:cxnSpLocks/>
          </p:cNvCxnSpPr>
          <p:nvPr/>
        </p:nvCxnSpPr>
        <p:spPr>
          <a:xfrm>
            <a:off x="5467987" y="2834137"/>
            <a:ext cx="13049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33FD99A7-CFB9-F895-880B-BE8429B4FB72}"/>
              </a:ext>
            </a:extLst>
          </p:cNvPr>
          <p:cNvSpPr txBox="1"/>
          <p:nvPr/>
        </p:nvSpPr>
        <p:spPr>
          <a:xfrm>
            <a:off x="7064189" y="2480194"/>
            <a:ext cx="333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哨兵机器人，从舵轮到麦轮</a:t>
            </a:r>
            <a:endParaRPr lang="zh-CN" altLang="en-US" sz="2000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4CCCC67D-F6B9-ED20-AE74-569B485A79B8}"/>
              </a:ext>
            </a:extLst>
          </p:cNvPr>
          <p:cNvCxnSpPr>
            <a:cxnSpLocks/>
          </p:cNvCxnSpPr>
          <p:nvPr/>
        </p:nvCxnSpPr>
        <p:spPr>
          <a:xfrm>
            <a:off x="5467987" y="3919980"/>
            <a:ext cx="13049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E62169AA-0370-2FE1-52AA-5BBE7783140C}"/>
              </a:ext>
            </a:extLst>
          </p:cNvPr>
          <p:cNvSpPr txBox="1"/>
          <p:nvPr/>
        </p:nvSpPr>
        <p:spPr>
          <a:xfrm>
            <a:off x="7064188" y="3412281"/>
            <a:ext cx="3334871" cy="43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平步的关节电机性能不合格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01A30D-DE04-CC53-4452-C7557D1F4A53}"/>
              </a:ext>
            </a:extLst>
          </p:cNvPr>
          <p:cNvSpPr txBox="1"/>
          <p:nvPr/>
        </p:nvSpPr>
        <p:spPr>
          <a:xfrm>
            <a:off x="7064187" y="4068844"/>
            <a:ext cx="3962399" cy="43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工程采用天价一体式铝加工件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C8C3E58E-708F-14FA-C5C0-3B54E92A0986}"/>
              </a:ext>
            </a:extLst>
          </p:cNvPr>
          <p:cNvCxnSpPr>
            <a:cxnSpLocks/>
          </p:cNvCxnSpPr>
          <p:nvPr/>
        </p:nvCxnSpPr>
        <p:spPr>
          <a:xfrm>
            <a:off x="5467987" y="5148145"/>
            <a:ext cx="13049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A66869D-18CC-DCD4-0C52-0E7790C6C860}"/>
              </a:ext>
            </a:extLst>
          </p:cNvPr>
          <p:cNvSpPr txBox="1"/>
          <p:nvPr/>
        </p:nvSpPr>
        <p:spPr>
          <a:xfrm>
            <a:off x="7109925" y="4882847"/>
            <a:ext cx="346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可以自行加工的板材随意发加工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21339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04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4981628" y="2585392"/>
              <a:ext cx="2259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资源可行性分析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6" name="文本框 195">
            <a:extLst>
              <a:ext uri="{FF2B5EF4-FFF2-40B4-BE49-F238E27FC236}">
                <a16:creationId xmlns:a16="http://schemas.microsoft.com/office/drawing/2014/main" id="{5B09E13F-FC50-49FF-8B05-2D220204DD7E}"/>
              </a:ext>
            </a:extLst>
          </p:cNvPr>
          <p:cNvSpPr txBox="1"/>
          <p:nvPr/>
        </p:nvSpPr>
        <p:spPr>
          <a:xfrm>
            <a:off x="694803" y="2360800"/>
            <a:ext cx="4881243" cy="375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预算控制：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赛季初制定并确认整个赛季资金使用方案的框架，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将物资采购细化到组别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加强资源采购管理与现有物资整理制度，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落实到人，以免出现物资重复而造成资源浪费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实行定期预算提醒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具体实施可行性分析：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加强团队成员的成本意识培训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2EB358B-4C22-4DD7-83BD-3DE4B09F8D40}"/>
              </a:ext>
            </a:extLst>
          </p:cNvPr>
          <p:cNvCxnSpPr/>
          <p:nvPr/>
        </p:nvCxnSpPr>
        <p:spPr>
          <a:xfrm>
            <a:off x="694805" y="2103526"/>
            <a:ext cx="7025612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F01E3D8-910A-4E67-B240-23AAAFC0AE77}"/>
              </a:ext>
            </a:extLst>
          </p:cNvPr>
          <p:cNvSpPr txBox="1"/>
          <p:nvPr/>
        </p:nvSpPr>
        <p:spPr>
          <a:xfrm>
            <a:off x="954781" y="1641862"/>
            <a:ext cx="462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优化行动概述</a:t>
            </a:r>
          </a:p>
        </p:txBody>
      </p: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EA75564-984D-38F1-1C9F-66D2B6586DD5}"/>
              </a:ext>
            </a:extLst>
          </p:cNvPr>
          <p:cNvSpPr txBox="1"/>
          <p:nvPr/>
        </p:nvSpPr>
        <p:spPr>
          <a:xfrm>
            <a:off x="5862826" y="2360800"/>
            <a:ext cx="5634371" cy="338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成本控制：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严格加强钉钉审批审核规范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落实责任到组别乃至个人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监督与评估机制：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对赛季过程中的资源使用和成本控制情况进行实时监控和评估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充分考虑技术方案的长期可行性和备选方案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沟通与协作：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确保资源共享、信息畅通</a:t>
            </a:r>
          </a:p>
        </p:txBody>
      </p:sp>
    </p:spTree>
    <p:extLst>
      <p:ext uri="{BB962C8B-B14F-4D97-AF65-F5344CB8AC3E}">
        <p14:creationId xmlns:p14="http://schemas.microsoft.com/office/powerpoint/2010/main" val="1592458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04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4981628" y="2585392"/>
              <a:ext cx="2259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资源可行性分析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840BA5-05E9-BC4E-9653-DF3DC2AD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15" y="1203789"/>
            <a:ext cx="8484812" cy="465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C1D1EF3-8D5B-CF60-A19A-087FB0A101F1}"/>
              </a:ext>
            </a:extLst>
          </p:cNvPr>
          <p:cNvSpPr txBox="1"/>
          <p:nvPr/>
        </p:nvSpPr>
        <p:spPr>
          <a:xfrm>
            <a:off x="824248" y="1784568"/>
            <a:ext cx="2053928" cy="6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借助立创</a:t>
            </a:r>
            <a:r>
              <a:rPr lang="en-US" altLang="zh-CN" sz="16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ERP</a:t>
            </a:r>
            <a:r>
              <a:rPr lang="zh-CN" altLang="en-US" sz="16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的物资管理系统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441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内容占位符 4" descr="雪地上的摩托车&#10;&#10;低可信度描述已自动生成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13" r="14796"/>
          <a:stretch>
            <a:fillRect/>
          </a:stretch>
        </p:blipFill>
        <p:spPr>
          <a:xfrm rot="16200000">
            <a:off x="2666116" y="-2666359"/>
            <a:ext cx="6856718" cy="12192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49357" y="686995"/>
            <a:ext cx="569023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团队目标</a:t>
            </a:r>
            <a:endParaRPr lang="en-US" altLang="zh-CN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项目分析</a:t>
            </a:r>
            <a:endParaRPr lang="en-US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团队架构</a:t>
            </a:r>
            <a:endParaRPr lang="en-US" altLang="zh-CN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资源可行性分析</a:t>
            </a:r>
            <a:endParaRPr lang="en-US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文本&#10;&#10;低可信度描述已自动生成"/>
          <p:cNvPicPr>
            <a:picLocks noChangeAspect="1"/>
          </p:cNvPicPr>
          <p:nvPr/>
        </p:nvPicPr>
        <p:blipFill rotWithShape="1">
          <a:blip r:embed="rId4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04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4981628" y="2585392"/>
              <a:ext cx="2259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资源可行性分析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C1D1EF3-8D5B-CF60-A19A-087FB0A101F1}"/>
              </a:ext>
            </a:extLst>
          </p:cNvPr>
          <p:cNvSpPr txBox="1"/>
          <p:nvPr/>
        </p:nvSpPr>
        <p:spPr>
          <a:xfrm>
            <a:off x="824248" y="1784568"/>
            <a:ext cx="2053928" cy="36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钉钉购买审批完善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B7EF66-5CCA-413B-1A01-1EB96FCF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054" y="1505166"/>
            <a:ext cx="8171413" cy="39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 hidden="1">
            <a:extLst>
              <a:ext uri="{FF2B5EF4-FFF2-40B4-BE49-F238E27FC236}">
                <a16:creationId xmlns:a16="http://schemas.microsoft.com/office/drawing/2014/main" id="{8BA0CF9D-D91B-4C6F-8F2B-704508375137}"/>
              </a:ext>
            </a:extLst>
          </p:cNvPr>
          <p:cNvSpPr/>
          <p:nvPr/>
        </p:nvSpPr>
        <p:spPr>
          <a:xfrm>
            <a:off x="3977640" y="0"/>
            <a:ext cx="8214360" cy="6858000"/>
          </a:xfrm>
          <a:prstGeom prst="rect">
            <a:avLst/>
          </a:prstGeom>
          <a:gradFill>
            <a:gsLst>
              <a:gs pos="25000">
                <a:srgbClr val="FFEBCE"/>
              </a:gs>
              <a:gs pos="68000">
                <a:srgbClr val="FFCEB3"/>
              </a:gs>
              <a:gs pos="0">
                <a:srgbClr val="FFEBCE">
                  <a:alpha val="0"/>
                </a:srgbClr>
              </a:gs>
              <a:gs pos="100000">
                <a:srgbClr val="FFCEB3"/>
              </a:gs>
            </a:gsLst>
            <a:lin ang="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6D3BDDF-369C-4553-8ED0-F9BCF0C14BAB}"/>
              </a:ext>
            </a:extLst>
          </p:cNvPr>
          <p:cNvSpPr/>
          <p:nvPr/>
        </p:nvSpPr>
        <p:spPr>
          <a:xfrm>
            <a:off x="4982308" y="4519356"/>
            <a:ext cx="2227384" cy="39990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214529C-E56C-48C2-A59C-1963549B2C94}"/>
              </a:ext>
            </a:extLst>
          </p:cNvPr>
          <p:cNvSpPr txBox="1"/>
          <p:nvPr/>
        </p:nvSpPr>
        <p:spPr>
          <a:xfrm>
            <a:off x="5375290" y="4571066"/>
            <a:ext cx="1441420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汇报人：李陈熠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B716D34-79C1-461F-B7CD-8DC2BEF34F94}"/>
              </a:ext>
            </a:extLst>
          </p:cNvPr>
          <p:cNvGrpSpPr/>
          <p:nvPr/>
        </p:nvGrpSpPr>
        <p:grpSpPr>
          <a:xfrm>
            <a:off x="4015425" y="5517265"/>
            <a:ext cx="3654934" cy="246221"/>
            <a:chOff x="272761" y="5392023"/>
            <a:chExt cx="3654934" cy="24622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553D8A4-DD0F-4293-96CF-EB38C48FCDF0}"/>
                </a:ext>
              </a:extLst>
            </p:cNvPr>
            <p:cNvSpPr txBox="1"/>
            <p:nvPr/>
          </p:nvSpPr>
          <p:spPr>
            <a:xfrm>
              <a:off x="272761" y="5392023"/>
              <a:ext cx="175047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dirty="0">
                  <a:latin typeface="+mn-ea"/>
                </a:rPr>
                <a:t>HERO</a:t>
              </a:r>
              <a:r>
                <a:rPr lang="zh-CN" altLang="en-US" sz="1600" dirty="0">
                  <a:latin typeface="+mn-ea"/>
                </a:rPr>
                <a:t>竞技机器人队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05F7528-C24D-454E-A49A-3B9BB4109CAB}"/>
                </a:ext>
              </a:extLst>
            </p:cNvPr>
            <p:cNvSpPr txBox="1"/>
            <p:nvPr/>
          </p:nvSpPr>
          <p:spPr>
            <a:xfrm>
              <a:off x="2363164" y="5392023"/>
              <a:ext cx="156453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dirty="0">
                  <a:latin typeface="+mn-ea"/>
                </a:rPr>
                <a:t>时间：</a:t>
              </a:r>
              <a:r>
                <a:rPr lang="en-US" altLang="zh-CN" sz="1600" dirty="0">
                  <a:latin typeface="+mn-ea"/>
                </a:rPr>
                <a:t>2023.12.26</a:t>
              </a:r>
              <a:endParaRPr lang="zh-CN" altLang="en-US" sz="1600" dirty="0">
                <a:latin typeface="+mn-ea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4F2788-B875-472E-A018-07F0C5881DD8}"/>
                </a:ext>
              </a:extLst>
            </p:cNvPr>
            <p:cNvCxnSpPr>
              <a:cxnSpLocks/>
            </p:cNvCxnSpPr>
            <p:nvPr/>
          </p:nvCxnSpPr>
          <p:spPr>
            <a:xfrm>
              <a:off x="2175562" y="5418574"/>
              <a:ext cx="0" cy="19311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22D5DD9-FA43-466C-803C-2CC4C4AFC8A5}"/>
              </a:ext>
            </a:extLst>
          </p:cNvPr>
          <p:cNvSpPr txBox="1"/>
          <p:nvPr/>
        </p:nvSpPr>
        <p:spPr>
          <a:xfrm>
            <a:off x="1798320" y="2246449"/>
            <a:ext cx="8595360" cy="1127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latin typeface="+mj-ea"/>
                <a:ea typeface="+mj-ea"/>
              </a:rPr>
              <a:t>感谢观看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6CBAB27-DA89-43F5-B56E-CD55E5EF58CC}"/>
              </a:ext>
            </a:extLst>
          </p:cNvPr>
          <p:cNvSpPr txBox="1"/>
          <p:nvPr/>
        </p:nvSpPr>
        <p:spPr>
          <a:xfrm>
            <a:off x="4099560" y="3436343"/>
            <a:ext cx="3992880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/>
              <a:t>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215774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内容占位符 6" descr="图片包含 照片, 游戏机, 双, 巴士&#10;&#10;描述已自动生成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875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5" name="图片 4" descr="文本&#10;&#10;低可信度描述已自动生成"/>
          <p:cNvPicPr>
            <a:picLocks noChangeAspect="1"/>
          </p:cNvPicPr>
          <p:nvPr/>
        </p:nvPicPr>
        <p:blipFill rotWithShape="1">
          <a:blip r:embed="rId4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39" y="304427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团队目标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01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5064968" y="2585392"/>
              <a:ext cx="206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团队目标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6" name="文本框 195">
            <a:extLst>
              <a:ext uri="{FF2B5EF4-FFF2-40B4-BE49-F238E27FC236}">
                <a16:creationId xmlns:a16="http://schemas.microsoft.com/office/drawing/2014/main" id="{5B09E13F-FC50-49FF-8B05-2D220204DD7E}"/>
              </a:ext>
            </a:extLst>
          </p:cNvPr>
          <p:cNvSpPr txBox="1"/>
          <p:nvPr/>
        </p:nvSpPr>
        <p:spPr>
          <a:xfrm>
            <a:off x="694804" y="2360800"/>
            <a:ext cx="7025613" cy="80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团队目标是对新赛季团队整体发展的最直接的规划，作为目标他从多个领域为团队服务</a:t>
            </a:r>
            <a:r>
              <a:rPr lang="zh-CN" altLang="en-US" sz="16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endParaRPr lang="en-US" altLang="zh-CN" sz="16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2EB358B-4C22-4DD7-83BD-3DE4B09F8D40}"/>
              </a:ext>
            </a:extLst>
          </p:cNvPr>
          <p:cNvCxnSpPr/>
          <p:nvPr/>
        </p:nvCxnSpPr>
        <p:spPr>
          <a:xfrm>
            <a:off x="694805" y="2103526"/>
            <a:ext cx="7025612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F01E3D8-910A-4E67-B240-23AAAFC0AE77}"/>
              </a:ext>
            </a:extLst>
          </p:cNvPr>
          <p:cNvSpPr txBox="1"/>
          <p:nvPr/>
        </p:nvSpPr>
        <p:spPr>
          <a:xfrm>
            <a:off x="954780" y="1641862"/>
            <a:ext cx="339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我们对团队目标的理解</a:t>
            </a:r>
          </a:p>
        </p:txBody>
      </p: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pic>
        <p:nvPicPr>
          <p:cNvPr id="3" name="图形 2" descr="维恩图">
            <a:extLst>
              <a:ext uri="{FF2B5EF4-FFF2-40B4-BE49-F238E27FC236}">
                <a16:creationId xmlns:a16="http://schemas.microsoft.com/office/drawing/2014/main" id="{6BE6850D-9D6C-AEB8-4514-6B86F86DE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7374" y="3403372"/>
            <a:ext cx="914400" cy="914400"/>
          </a:xfrm>
          <a:prstGeom prst="rect">
            <a:avLst/>
          </a:prstGeom>
        </p:spPr>
      </p:pic>
      <p:pic>
        <p:nvPicPr>
          <p:cNvPr id="4" name="图形 3" descr="维恩图">
            <a:extLst>
              <a:ext uri="{FF2B5EF4-FFF2-40B4-BE49-F238E27FC236}">
                <a16:creationId xmlns:a16="http://schemas.microsoft.com/office/drawing/2014/main" id="{0F65D769-80F4-57B8-BA49-F9B504375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799" y="3429000"/>
            <a:ext cx="914400" cy="914400"/>
          </a:xfrm>
          <a:prstGeom prst="rect">
            <a:avLst/>
          </a:prstGeom>
        </p:spPr>
      </p:pic>
      <p:pic>
        <p:nvPicPr>
          <p:cNvPr id="5" name="图形 4" descr="维恩图">
            <a:extLst>
              <a:ext uri="{FF2B5EF4-FFF2-40B4-BE49-F238E27FC236}">
                <a16:creationId xmlns:a16="http://schemas.microsoft.com/office/drawing/2014/main" id="{4AD78EA2-52BD-BA70-EE7F-DE8864658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0226" y="3403372"/>
            <a:ext cx="914400" cy="914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84490BB-2861-F39E-5384-380F9F7E8E5E}"/>
              </a:ext>
            </a:extLst>
          </p:cNvPr>
          <p:cNvSpPr txBox="1"/>
          <p:nvPr/>
        </p:nvSpPr>
        <p:spPr>
          <a:xfrm>
            <a:off x="666246" y="4454669"/>
            <a:ext cx="315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作为纲领规划发展路径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0CBA3B-462D-6A7B-D25B-AED4BD080447}"/>
              </a:ext>
            </a:extLst>
          </p:cNvPr>
          <p:cNvSpPr txBox="1"/>
          <p:nvPr/>
        </p:nvSpPr>
        <p:spPr>
          <a:xfrm>
            <a:off x="4808505" y="4454669"/>
            <a:ext cx="315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作为宣言督促团队成员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B74200-0AE0-BFCC-FDBB-E73A425CA8DF}"/>
              </a:ext>
            </a:extLst>
          </p:cNvPr>
          <p:cNvSpPr txBox="1"/>
          <p:nvPr/>
        </p:nvSpPr>
        <p:spPr>
          <a:xfrm>
            <a:off x="8831898" y="4349983"/>
            <a:ext cx="324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作为契机仔细审视团队将要面临的问题和长远的规划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7161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01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5064968" y="2585392"/>
              <a:ext cx="206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团队目标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6" name="文本框 195">
            <a:extLst>
              <a:ext uri="{FF2B5EF4-FFF2-40B4-BE49-F238E27FC236}">
                <a16:creationId xmlns:a16="http://schemas.microsoft.com/office/drawing/2014/main" id="{5B09E13F-FC50-49FF-8B05-2D220204DD7E}"/>
              </a:ext>
            </a:extLst>
          </p:cNvPr>
          <p:cNvSpPr txBox="1"/>
          <p:nvPr/>
        </p:nvSpPr>
        <p:spPr>
          <a:xfrm>
            <a:off x="694805" y="2360800"/>
            <a:ext cx="7104490" cy="301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第一点：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作为纲领必备的基础功能，并与实际的规划相结合，这也是规划中目标与后续具体内容所能联系的关键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第二点：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针对队内成员的延伸。摆正团队成员的心态和站位，明确的大家的要求和职责，“正人心而靖浮言”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第三点：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主要针对管理层，思考技术实力如何转换为成绩。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2EB358B-4C22-4DD7-83BD-3DE4B09F8D40}"/>
              </a:ext>
            </a:extLst>
          </p:cNvPr>
          <p:cNvCxnSpPr/>
          <p:nvPr/>
        </p:nvCxnSpPr>
        <p:spPr>
          <a:xfrm>
            <a:off x="694805" y="2103526"/>
            <a:ext cx="7025612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F01E3D8-910A-4E67-B240-23AAAFC0AE77}"/>
              </a:ext>
            </a:extLst>
          </p:cNvPr>
          <p:cNvSpPr txBox="1"/>
          <p:nvPr/>
        </p:nvSpPr>
        <p:spPr>
          <a:xfrm>
            <a:off x="954780" y="1641862"/>
            <a:ext cx="339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我们对团队目标的理解</a:t>
            </a:r>
          </a:p>
        </p:txBody>
      </p: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4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01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5064968" y="2585392"/>
              <a:ext cx="206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团队目标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6" name="文本框 195">
            <a:extLst>
              <a:ext uri="{FF2B5EF4-FFF2-40B4-BE49-F238E27FC236}">
                <a16:creationId xmlns:a16="http://schemas.microsoft.com/office/drawing/2014/main" id="{5B09E13F-FC50-49FF-8B05-2D220204DD7E}"/>
              </a:ext>
            </a:extLst>
          </p:cNvPr>
          <p:cNvSpPr txBox="1"/>
          <p:nvPr/>
        </p:nvSpPr>
        <p:spPr>
          <a:xfrm>
            <a:off x="694804" y="2360800"/>
            <a:ext cx="4881243" cy="190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成绩目标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团队建设目标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技术突破目标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过程跟踪目标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2EB358B-4C22-4DD7-83BD-3DE4B09F8D40}"/>
              </a:ext>
            </a:extLst>
          </p:cNvPr>
          <p:cNvCxnSpPr/>
          <p:nvPr/>
        </p:nvCxnSpPr>
        <p:spPr>
          <a:xfrm>
            <a:off x="694805" y="2103526"/>
            <a:ext cx="7025612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F01E3D8-910A-4E67-B240-23AAAFC0AE77}"/>
              </a:ext>
            </a:extLst>
          </p:cNvPr>
          <p:cNvSpPr txBox="1"/>
          <p:nvPr/>
        </p:nvSpPr>
        <p:spPr>
          <a:xfrm>
            <a:off x="954780" y="1641862"/>
            <a:ext cx="339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团队目标整体概览</a:t>
            </a:r>
          </a:p>
        </p:txBody>
      </p: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6B5E5394-57CB-CC1C-F94F-D304CE66AB1B}"/>
              </a:ext>
            </a:extLst>
          </p:cNvPr>
          <p:cNvCxnSpPr>
            <a:cxnSpLocks/>
          </p:cNvCxnSpPr>
          <p:nvPr/>
        </p:nvCxnSpPr>
        <p:spPr>
          <a:xfrm>
            <a:off x="3294195" y="2586182"/>
            <a:ext cx="120996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533FE866-4C59-0E45-62D1-83000C3BB652}"/>
              </a:ext>
            </a:extLst>
          </p:cNvPr>
          <p:cNvSpPr txBox="1"/>
          <p:nvPr/>
        </p:nvSpPr>
        <p:spPr>
          <a:xfrm>
            <a:off x="4504158" y="2360800"/>
            <a:ext cx="7493878" cy="43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我们将要向哪些队伍看齐，我们对团队成员的期望和要求的层级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CA16D8B-75FD-9044-38F2-3B7E4D508488}"/>
              </a:ext>
            </a:extLst>
          </p:cNvPr>
          <p:cNvCxnSpPr>
            <a:cxnSpLocks/>
          </p:cNvCxnSpPr>
          <p:nvPr/>
        </p:nvCxnSpPr>
        <p:spPr>
          <a:xfrm>
            <a:off x="3294195" y="2958841"/>
            <a:ext cx="120996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89236C05-0392-1A0D-5487-3ACB16276C25}"/>
              </a:ext>
            </a:extLst>
          </p:cNvPr>
          <p:cNvSpPr txBox="1"/>
          <p:nvPr/>
        </p:nvSpPr>
        <p:spPr>
          <a:xfrm>
            <a:off x="4504158" y="2733459"/>
            <a:ext cx="7493878" cy="80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新成员培训相关事宜，团队成员参赛名额和奖项的分配原则，财务和宣传制度等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1ABBBAB-4960-BC46-A2D0-138AABC7033B}"/>
              </a:ext>
            </a:extLst>
          </p:cNvPr>
          <p:cNvCxnSpPr>
            <a:cxnSpLocks/>
          </p:cNvCxnSpPr>
          <p:nvPr/>
        </p:nvCxnSpPr>
        <p:spPr>
          <a:xfrm>
            <a:off x="3274641" y="3723694"/>
            <a:ext cx="120996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59B93A6-22B9-18A7-23FC-3ECB1211E1A0}"/>
              </a:ext>
            </a:extLst>
          </p:cNvPr>
          <p:cNvSpPr txBox="1"/>
          <p:nvPr/>
        </p:nvSpPr>
        <p:spPr>
          <a:xfrm>
            <a:off x="4484604" y="3498312"/>
            <a:ext cx="7493878" cy="43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平步，哨兵，视觉识别，反陀螺和超级电容电调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7AC4444-F9EA-FC4C-181E-45961F8BE842}"/>
              </a:ext>
            </a:extLst>
          </p:cNvPr>
          <p:cNvCxnSpPr>
            <a:cxnSpLocks/>
          </p:cNvCxnSpPr>
          <p:nvPr/>
        </p:nvCxnSpPr>
        <p:spPr>
          <a:xfrm>
            <a:off x="3284418" y="4156056"/>
            <a:ext cx="120996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C5D853E-CFE8-6232-41DA-2023AF6C44A0}"/>
              </a:ext>
            </a:extLst>
          </p:cNvPr>
          <p:cNvSpPr txBox="1"/>
          <p:nvPr/>
        </p:nvSpPr>
        <p:spPr>
          <a:xfrm>
            <a:off x="4494381" y="3930674"/>
            <a:ext cx="7493878" cy="43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项目推进办法，规范工作流程</a:t>
            </a:r>
            <a:endParaRPr lang="en-US" altLang="zh-CN" sz="2000" dirty="0">
              <a:solidFill>
                <a:srgbClr val="0E301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742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01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5064968" y="2585392"/>
              <a:ext cx="206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团队目标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6" name="文本框 195">
            <a:extLst>
              <a:ext uri="{FF2B5EF4-FFF2-40B4-BE49-F238E27FC236}">
                <a16:creationId xmlns:a16="http://schemas.microsoft.com/office/drawing/2014/main" id="{5B09E13F-FC50-49FF-8B05-2D220204DD7E}"/>
              </a:ext>
            </a:extLst>
          </p:cNvPr>
          <p:cNvSpPr txBox="1"/>
          <p:nvPr/>
        </p:nvSpPr>
        <p:spPr>
          <a:xfrm>
            <a:off x="196214" y="2322155"/>
            <a:ext cx="2053928" cy="9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钉钉购买审批流程：规范大家的日常购买要求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82C2F72-2967-0390-DD5E-E95EB54F2B6C}"/>
              </a:ext>
            </a:extLst>
          </p:cNvPr>
          <p:cNvSpPr txBox="1"/>
          <p:nvPr/>
        </p:nvSpPr>
        <p:spPr>
          <a:xfrm>
            <a:off x="279936" y="1494537"/>
            <a:ext cx="212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团队建设目标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AE83EF-5E78-F1EA-E573-FFE1F69F1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303" y="1097836"/>
            <a:ext cx="8068217" cy="45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3B721F-FF74-4000-AE5A-2C7D955C5620}"/>
              </a:ext>
            </a:extLst>
          </p:cNvPr>
          <p:cNvGrpSpPr/>
          <p:nvPr/>
        </p:nvGrpSpPr>
        <p:grpSpPr>
          <a:xfrm>
            <a:off x="1600200" y="280461"/>
            <a:ext cx="8974493" cy="630941"/>
            <a:chOff x="1600200" y="2354561"/>
            <a:chExt cx="8974493" cy="63094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AC12186-FD24-4E45-A370-7CDBCADE68DD}"/>
                </a:ext>
              </a:extLst>
            </p:cNvPr>
            <p:cNvSpPr txBox="1"/>
            <p:nvPr/>
          </p:nvSpPr>
          <p:spPr>
            <a:xfrm>
              <a:off x="4929673" y="2354561"/>
              <a:ext cx="2332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gradFill flip="none" rotWithShape="1">
                    <a:gsLst>
                      <a:gs pos="17000">
                        <a:schemeClr val="bg2">
                          <a:lumMod val="75000"/>
                          <a:alpha val="0"/>
                        </a:schemeClr>
                      </a:gs>
                      <a:gs pos="100000">
                        <a:schemeClr val="bg2">
                          <a:lumMod val="75000"/>
                          <a:alpha val="80000"/>
                        </a:schemeClr>
                      </a:gs>
                    </a:gsLst>
                    <a:lin ang="16200000" scaled="1"/>
                    <a:tileRect/>
                  </a:gradFill>
                  <a:latin typeface="等线 Light" panose="02010600030101010101" pitchFamily="2" charset="-122"/>
                  <a:ea typeface="等线 Light" panose="02010600030101010101" pitchFamily="2" charset="-122"/>
                  <a:cs typeface="阿里巴巴普惠体 H" panose="00020600040101010101" pitchFamily="18" charset="-122"/>
                </a:rPr>
                <a:t>01</a:t>
              </a:r>
              <a:endParaRPr lang="zh-CN" altLang="en-US" sz="3200" spc="300" dirty="0">
                <a:gradFill flip="none" rotWithShape="1">
                  <a:gsLst>
                    <a:gs pos="17000">
                      <a:schemeClr val="bg2">
                        <a:lumMod val="75000"/>
                        <a:alpha val="0"/>
                      </a:schemeClr>
                    </a:gs>
                    <a:gs pos="100000">
                      <a:schemeClr val="bg2">
                        <a:lumMod val="75000"/>
                        <a:alpha val="80000"/>
                      </a:schemeClr>
                    </a:gs>
                  </a:gsLst>
                  <a:lin ang="16200000" scaled="1"/>
                  <a:tileRect/>
                </a:gradFill>
                <a:latin typeface="等线 Light" panose="02010600030101010101" pitchFamily="2" charset="-122"/>
                <a:ea typeface="等线 Light" panose="02010600030101010101" pitchFamily="2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7718437-7107-4119-A6FE-44B4F76D876F}"/>
                </a:ext>
              </a:extLst>
            </p:cNvPr>
            <p:cNvSpPr txBox="1"/>
            <p:nvPr/>
          </p:nvSpPr>
          <p:spPr>
            <a:xfrm>
              <a:off x="5064968" y="2585392"/>
              <a:ext cx="206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阿里巴巴普惠体 H" panose="00020600040101010101" pitchFamily="18" charset="-122"/>
                </a:rPr>
                <a:t>团队目标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75FC9-0DDB-452C-B880-0846766D550D}"/>
                </a:ext>
              </a:extLst>
            </p:cNvPr>
            <p:cNvGrpSpPr/>
            <p:nvPr/>
          </p:nvGrpSpPr>
          <p:grpSpPr>
            <a:xfrm>
              <a:off x="1600200" y="2816225"/>
              <a:ext cx="3464767" cy="0"/>
              <a:chOff x="1600200" y="3048873"/>
              <a:chExt cx="3464767" cy="0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31B0F540-5304-4E51-A31D-C3100C96A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FF304AC3-D3C7-4330-9931-61E959FFA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17C40B6-DB63-4381-BFFD-7320C21EC5CE}"/>
                </a:ext>
              </a:extLst>
            </p:cNvPr>
            <p:cNvGrpSpPr/>
            <p:nvPr/>
          </p:nvGrpSpPr>
          <p:grpSpPr>
            <a:xfrm flipH="1">
              <a:off x="7109926" y="2816225"/>
              <a:ext cx="3464767" cy="0"/>
              <a:chOff x="1600200" y="3048873"/>
              <a:chExt cx="3464767" cy="0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0F2F1CA6-CF44-4F6D-A37B-942DA2783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" y="3048873"/>
                <a:ext cx="3464767" cy="0"/>
              </a:xfrm>
              <a:prstGeom prst="line">
                <a:avLst/>
              </a:prstGeom>
              <a:ln cap="rnd">
                <a:solidFill>
                  <a:schemeClr val="tx2">
                    <a:lumMod val="10000"/>
                    <a:lumOff val="9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86BD607-89A9-4EDF-9FB3-A900618D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3048873"/>
                <a:ext cx="1121617" cy="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tx2">
                        <a:lumMod val="10000"/>
                        <a:lumOff val="90000"/>
                      </a:schemeClr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round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6" name="文本框 195">
            <a:extLst>
              <a:ext uri="{FF2B5EF4-FFF2-40B4-BE49-F238E27FC236}">
                <a16:creationId xmlns:a16="http://schemas.microsoft.com/office/drawing/2014/main" id="{5B09E13F-FC50-49FF-8B05-2D220204DD7E}"/>
              </a:ext>
            </a:extLst>
          </p:cNvPr>
          <p:cNvSpPr txBox="1"/>
          <p:nvPr/>
        </p:nvSpPr>
        <p:spPr>
          <a:xfrm>
            <a:off x="196214" y="2322155"/>
            <a:ext cx="2053928" cy="184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E301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项目推进流：通过及时跟进，分阶段对项目进行评定和考核实现对团队整体进度的把握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 descr="文本&#10;&#10;低可信度描述已自动生成">
            <a:extLst>
              <a:ext uri="{FF2B5EF4-FFF2-40B4-BE49-F238E27FC236}">
                <a16:creationId xmlns:a16="http://schemas.microsoft.com/office/drawing/2014/main" id="{6937675D-1F4B-0E6A-937A-15681E72A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F4DCF93-4E5C-F789-AD6A-CF643E61A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300" y="0"/>
            <a:ext cx="8979118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82C2F72-2967-0390-DD5E-E95EB54F2B6C}"/>
              </a:ext>
            </a:extLst>
          </p:cNvPr>
          <p:cNvSpPr txBox="1"/>
          <p:nvPr/>
        </p:nvSpPr>
        <p:spPr>
          <a:xfrm>
            <a:off x="279936" y="1494537"/>
            <a:ext cx="212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过程跟踪目标</a:t>
            </a:r>
          </a:p>
        </p:txBody>
      </p:sp>
    </p:spTree>
    <p:extLst>
      <p:ext uri="{BB962C8B-B14F-4D97-AF65-F5344CB8AC3E}">
        <p14:creationId xmlns:p14="http://schemas.microsoft.com/office/powerpoint/2010/main" val="320863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内容占位符 6" descr="图片包含 照片, 游戏机, 双, 巴士&#10;&#10;描述已自动生成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875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pic>
        <p:nvPicPr>
          <p:cNvPr id="5" name="图片 4" descr="文本&#10;&#10;低可信度描述已自动生成"/>
          <p:cNvPicPr>
            <a:picLocks noChangeAspect="1"/>
          </p:cNvPicPr>
          <p:nvPr/>
        </p:nvPicPr>
        <p:blipFill rotWithShape="1">
          <a:blip r:embed="rId4"/>
          <a:srcRect t="28889" b="54747"/>
          <a:stretch>
            <a:fillRect/>
          </a:stretch>
        </p:blipFill>
        <p:spPr>
          <a:xfrm>
            <a:off x="5066270" y="6247296"/>
            <a:ext cx="2635527" cy="60942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39" y="304055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项目分析</a:t>
            </a:r>
          </a:p>
        </p:txBody>
      </p:sp>
    </p:spTree>
    <p:extLst>
      <p:ext uri="{BB962C8B-B14F-4D97-AF65-F5344CB8AC3E}">
        <p14:creationId xmlns:p14="http://schemas.microsoft.com/office/powerpoint/2010/main" val="81017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818</Words>
  <Application>Microsoft Office PowerPoint</Application>
  <PresentationFormat>宽屏</PresentationFormat>
  <Paragraphs>130</Paragraphs>
  <Slides>21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微软雅黑</vt:lpstr>
      <vt:lpstr>微软雅黑 Light</vt:lpstr>
      <vt:lpstr>Arial</vt:lpstr>
      <vt:lpstr>Office 主题​​</vt:lpstr>
      <vt:lpstr>HERO竞技机器人队  赛季规划分享  分享人：李陈熠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HERO-RoboMaster2021赛季 xxxx.xx.xx 例会</dc:title>
  <dc:creator>m</dc:creator>
  <cp:lastModifiedBy>陈熠 李</cp:lastModifiedBy>
  <cp:revision>164</cp:revision>
  <dcterms:created xsi:type="dcterms:W3CDTF">2021-02-15T09:11:00Z</dcterms:created>
  <dcterms:modified xsi:type="dcterms:W3CDTF">2023-12-25T14:32:48Z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