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3"/>
    <p:sldMasterId id="2147483667" r:id="rId4"/>
  </p:sldMasterIdLst>
  <p:notesMasterIdLst>
    <p:notesMasterId r:id="rId6"/>
  </p:notesMasterIdLst>
  <p:sldIdLst>
    <p:sldId id="256" r:id="rId5"/>
    <p:sldId id="381" r:id="rId7"/>
    <p:sldId id="257" r:id="rId8"/>
    <p:sldId id="328" r:id="rId9"/>
    <p:sldId id="358" r:id="rId10"/>
    <p:sldId id="359" r:id="rId11"/>
    <p:sldId id="360" r:id="rId12"/>
    <p:sldId id="361" r:id="rId13"/>
    <p:sldId id="362" r:id="rId14"/>
    <p:sldId id="363" r:id="rId15"/>
    <p:sldId id="367" r:id="rId16"/>
    <p:sldId id="364" r:id="rId17"/>
    <p:sldId id="365" r:id="rId18"/>
    <p:sldId id="366" r:id="rId19"/>
    <p:sldId id="369" r:id="rId20"/>
    <p:sldId id="370" r:id="rId21"/>
    <p:sldId id="371" r:id="rId22"/>
    <p:sldId id="372" r:id="rId23"/>
    <p:sldId id="373" r:id="rId24"/>
    <p:sldId id="374" r:id="rId25"/>
    <p:sldId id="368" r:id="rId26"/>
    <p:sldId id="375" r:id="rId27"/>
    <p:sldId id="376" r:id="rId28"/>
    <p:sldId id="327" r:id="rId29"/>
    <p:sldId id="382" r:id="rId30"/>
    <p:sldId id="383" r:id="rId31"/>
    <p:sldId id="384" r:id="rId32"/>
    <p:sldId id="385" r:id="rId33"/>
    <p:sldId id="387" r:id="rId34"/>
    <p:sldId id="388" r:id="rId35"/>
    <p:sldId id="410" r:id="rId36"/>
  </p:sldIdLst>
  <p:sldSz cx="12192000" cy="6858000"/>
  <p:notesSz cx="6858000" cy="9144000"/>
  <p:embeddedFontLst>
    <p:embeddedFont>
      <p:font typeface="微软雅黑" panose="020B0703020204020201" charset="-122"/>
      <p:regular r:id="rId41"/>
    </p:embeddedFont>
    <p:embeddedFont>
      <p:font typeface="Source Han Sans CN Bold" panose="020B0A00000000000000" charset="-122"/>
      <p:regular r:id="rId42"/>
    </p:embeddedFont>
    <p:embeddedFont>
      <p:font typeface="思源黑体" panose="020B0600000000000000" charset="-122"/>
      <p:regular r:id="rId43"/>
    </p:embeddedFont>
  </p:embeddedFontLst>
  <p:defaultTextStyle>
    <a:lvl1pPr marL="0" lvl="0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1pPr>
    <a:lvl2pPr marL="457200" lvl="1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2pPr>
    <a:lvl3pPr marL="914400" lvl="2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3pPr>
    <a:lvl4pPr marL="1371600" lvl="3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4pPr>
    <a:lvl5pPr marL="1828800" lvl="4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5pPr>
    <a:lvl6pPr marL="2286000" lvl="5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6pPr>
    <a:lvl7pPr marL="2743200" lvl="6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7pPr>
    <a:lvl8pPr marL="3200400" lvl="7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8pPr>
    <a:lvl9pPr marL="3657600" lvl="8" algn="l" defTabSz="913765">
      <a:defRPr sz="1800" kern="1200">
        <a:solidFill>
          <a:schemeClr val="tx1"/>
        </a:solidFill>
        <a:latin typeface="Arial" panose="020B0604020202090204"/>
        <a:ea typeface="微软雅黑" panose="020B0703020204020201" charset="-122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邓 亦晨" initials="邓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08" autoAdjust="0"/>
    <p:restoredTop sz="94660"/>
  </p:normalViewPr>
  <p:slideViewPr>
    <p:cSldViewPr snapToGrid="0">
      <p:cViewPr>
        <p:scale>
          <a:sx n="125" d="100"/>
          <a:sy n="125" d="100"/>
        </p:scale>
        <p:origin x="1536" y="9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13B20-8BB8-B74B-ADB5-DA5707988F1E}" type="datetimeFigureOut">
              <a:rPr lang="zh-CN" altLang="en-US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674F-E567-AA4B-8C16-788D7CE21C4F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/>
          <a:lstStyle>
            <a:lvl1pPr lvl="0" algn="ctr">
              <a:defRPr sz="5400" b="0" spc="600">
                <a:latin typeface="微软雅黑" panose="020B0703020204020201" charset="-122"/>
                <a:ea typeface="微软雅黑" panose="020B0703020204020201" charset="-122"/>
              </a:defRPr>
            </a:lvl1pPr>
          </a:lstStyle>
          <a:p>
            <a:r>
              <a:rPr lang="zh-CN"/>
              <a:t>单击此处编辑标题</a:t>
            </a:r>
            <a:endParaRPr 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/>
          <a:lstStyle>
            <a:lvl1pPr marL="0" lvl="0" indent="0" algn="ctr">
              <a:lnSpc>
                <a:spcPct val="100000"/>
              </a:lnSpc>
              <a:buNone/>
              <a:defRPr sz="2400" u="none" strike="noStrike" kern="1200" spc="200" baseline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defRPr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/>
              <a:t>单击此处编辑副标题</a:t>
            </a:r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框架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759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tx1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0"/>
          </p:nvPr>
        </p:nvSpPr>
        <p:spPr>
          <a:xfrm>
            <a:off x="317022" y="1044916"/>
            <a:ext cx="11597765" cy="97831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lv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6" name="文本占位符 15"/>
          <p:cNvSpPr>
            <a:spLocks noGrp="1"/>
          </p:cNvSpPr>
          <p:nvPr>
            <p:ph type="body" idx="11"/>
          </p:nvPr>
        </p:nvSpPr>
        <p:spPr>
          <a:xfrm>
            <a:off x="317021" y="2320119"/>
            <a:ext cx="3440322" cy="3207224"/>
          </a:xfrm>
          <a:custGeom>
            <a:avLst/>
            <a:gdLst/>
            <a:ahLst/>
            <a:cxnLst/>
            <a:rect l="l" t="t" r="r" b="b"/>
            <a:pathLst>
              <a:path w="3440322" h="3207224">
                <a:moveTo>
                  <a:pt x="2" y="0"/>
                </a:moveTo>
                <a:lnTo>
                  <a:pt x="2866924" y="0"/>
                </a:lnTo>
                <a:lnTo>
                  <a:pt x="3440322" y="377075"/>
                </a:lnTo>
                <a:lnTo>
                  <a:pt x="3440322" y="1108880"/>
                </a:lnTo>
                <a:lnTo>
                  <a:pt x="3440322" y="1654055"/>
                </a:lnTo>
                <a:lnTo>
                  <a:pt x="3440322" y="3207224"/>
                </a:lnTo>
                <a:lnTo>
                  <a:pt x="573400" y="3207224"/>
                </a:lnTo>
                <a:lnTo>
                  <a:pt x="2" y="2830149"/>
                </a:lnTo>
                <a:lnTo>
                  <a:pt x="2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2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7" name="文本占位符 16"/>
          <p:cNvSpPr>
            <a:spLocks noGrp="1"/>
          </p:cNvSpPr>
          <p:nvPr>
            <p:ph type="body" idx="12"/>
          </p:nvPr>
        </p:nvSpPr>
        <p:spPr>
          <a:xfrm>
            <a:off x="4395743" y="2320119"/>
            <a:ext cx="3440322" cy="3207224"/>
          </a:xfrm>
          <a:custGeom>
            <a:avLst/>
            <a:gdLst/>
            <a:ahLst/>
            <a:cxnLst/>
            <a:rect l="l" t="t" r="r" b="b"/>
            <a:pathLst>
              <a:path w="3440322" h="3207224">
                <a:moveTo>
                  <a:pt x="2" y="0"/>
                </a:moveTo>
                <a:lnTo>
                  <a:pt x="2866924" y="0"/>
                </a:lnTo>
                <a:lnTo>
                  <a:pt x="3440322" y="377075"/>
                </a:lnTo>
                <a:lnTo>
                  <a:pt x="3440322" y="1108880"/>
                </a:lnTo>
                <a:lnTo>
                  <a:pt x="3440322" y="1654055"/>
                </a:lnTo>
                <a:lnTo>
                  <a:pt x="3440322" y="3207224"/>
                </a:lnTo>
                <a:lnTo>
                  <a:pt x="573400" y="3207224"/>
                </a:lnTo>
                <a:lnTo>
                  <a:pt x="2" y="2830149"/>
                </a:lnTo>
                <a:lnTo>
                  <a:pt x="2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2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8" name="文本占位符 17"/>
          <p:cNvSpPr>
            <a:spLocks noGrp="1"/>
          </p:cNvSpPr>
          <p:nvPr>
            <p:ph type="body" idx="13"/>
          </p:nvPr>
        </p:nvSpPr>
        <p:spPr>
          <a:xfrm>
            <a:off x="8474465" y="2320119"/>
            <a:ext cx="3440322" cy="3207224"/>
          </a:xfrm>
          <a:custGeom>
            <a:avLst/>
            <a:gdLst/>
            <a:ahLst/>
            <a:cxnLst/>
            <a:rect l="l" t="t" r="r" b="b"/>
            <a:pathLst>
              <a:path w="3440322" h="3207224">
                <a:moveTo>
                  <a:pt x="2" y="0"/>
                </a:moveTo>
                <a:lnTo>
                  <a:pt x="2866924" y="0"/>
                </a:lnTo>
                <a:lnTo>
                  <a:pt x="3440322" y="377075"/>
                </a:lnTo>
                <a:lnTo>
                  <a:pt x="3440322" y="1108880"/>
                </a:lnTo>
                <a:lnTo>
                  <a:pt x="3440322" y="1654055"/>
                </a:lnTo>
                <a:lnTo>
                  <a:pt x="3440322" y="3207224"/>
                </a:lnTo>
                <a:lnTo>
                  <a:pt x="573400" y="3207224"/>
                </a:lnTo>
                <a:lnTo>
                  <a:pt x="2" y="2830149"/>
                </a:lnTo>
                <a:lnTo>
                  <a:pt x="2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2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框架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759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tx1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0"/>
          </p:nvPr>
        </p:nvSpPr>
        <p:spPr>
          <a:xfrm>
            <a:off x="317022" y="1044916"/>
            <a:ext cx="11597765" cy="97831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lv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6" name="文本占位符 15"/>
          <p:cNvSpPr>
            <a:spLocks noGrp="1"/>
          </p:cNvSpPr>
          <p:nvPr>
            <p:ph type="body" idx="11"/>
          </p:nvPr>
        </p:nvSpPr>
        <p:spPr>
          <a:xfrm>
            <a:off x="317022" y="2320119"/>
            <a:ext cx="2739858" cy="3207224"/>
          </a:xfrm>
          <a:custGeom>
            <a:avLst/>
            <a:gdLst/>
            <a:ahLst/>
            <a:cxnLst/>
            <a:rect l="l" t="t" r="r" b="b"/>
            <a:pathLst>
              <a:path w="2739858" h="3207224">
                <a:moveTo>
                  <a:pt x="1" y="0"/>
                </a:moveTo>
                <a:lnTo>
                  <a:pt x="2283206" y="0"/>
                </a:lnTo>
                <a:lnTo>
                  <a:pt x="2739858" y="377075"/>
                </a:lnTo>
                <a:lnTo>
                  <a:pt x="2739858" y="1108880"/>
                </a:lnTo>
                <a:lnTo>
                  <a:pt x="2739858" y="1654055"/>
                </a:lnTo>
                <a:lnTo>
                  <a:pt x="2739858" y="3207224"/>
                </a:lnTo>
                <a:lnTo>
                  <a:pt x="456653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7" name="文本占位符 16"/>
          <p:cNvSpPr>
            <a:spLocks noGrp="1"/>
          </p:cNvSpPr>
          <p:nvPr>
            <p:ph type="body" idx="12"/>
          </p:nvPr>
        </p:nvSpPr>
        <p:spPr>
          <a:xfrm>
            <a:off x="3269658" y="2320119"/>
            <a:ext cx="2739858" cy="3207224"/>
          </a:xfrm>
          <a:custGeom>
            <a:avLst/>
            <a:gdLst/>
            <a:ahLst/>
            <a:cxnLst/>
            <a:rect l="l" t="t" r="r" b="b"/>
            <a:pathLst>
              <a:path w="2739858" h="3207224">
                <a:moveTo>
                  <a:pt x="1" y="0"/>
                </a:moveTo>
                <a:lnTo>
                  <a:pt x="2283206" y="0"/>
                </a:lnTo>
                <a:lnTo>
                  <a:pt x="2739858" y="377075"/>
                </a:lnTo>
                <a:lnTo>
                  <a:pt x="2739858" y="1108880"/>
                </a:lnTo>
                <a:lnTo>
                  <a:pt x="2739858" y="1654055"/>
                </a:lnTo>
                <a:lnTo>
                  <a:pt x="2739858" y="3207224"/>
                </a:lnTo>
                <a:lnTo>
                  <a:pt x="456653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8" name="文本占位符 17"/>
          <p:cNvSpPr>
            <a:spLocks noGrp="1"/>
          </p:cNvSpPr>
          <p:nvPr>
            <p:ph type="body" idx="13"/>
          </p:nvPr>
        </p:nvSpPr>
        <p:spPr>
          <a:xfrm>
            <a:off x="6222294" y="2320119"/>
            <a:ext cx="2739858" cy="3207224"/>
          </a:xfrm>
          <a:custGeom>
            <a:avLst/>
            <a:gdLst/>
            <a:ahLst/>
            <a:cxnLst/>
            <a:rect l="l" t="t" r="r" b="b"/>
            <a:pathLst>
              <a:path w="2739858" h="3207224">
                <a:moveTo>
                  <a:pt x="1" y="0"/>
                </a:moveTo>
                <a:lnTo>
                  <a:pt x="2283206" y="0"/>
                </a:lnTo>
                <a:lnTo>
                  <a:pt x="2739858" y="377075"/>
                </a:lnTo>
                <a:lnTo>
                  <a:pt x="2739858" y="1108880"/>
                </a:lnTo>
                <a:lnTo>
                  <a:pt x="2739858" y="1654055"/>
                </a:lnTo>
                <a:lnTo>
                  <a:pt x="2739858" y="3207224"/>
                </a:lnTo>
                <a:lnTo>
                  <a:pt x="456653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9" name="文本占位符 18"/>
          <p:cNvSpPr>
            <a:spLocks noGrp="1"/>
          </p:cNvSpPr>
          <p:nvPr>
            <p:ph type="body" idx="14"/>
          </p:nvPr>
        </p:nvSpPr>
        <p:spPr>
          <a:xfrm>
            <a:off x="9174929" y="2320119"/>
            <a:ext cx="2739858" cy="3207224"/>
          </a:xfrm>
          <a:custGeom>
            <a:avLst/>
            <a:gdLst/>
            <a:ahLst/>
            <a:cxnLst/>
            <a:rect l="l" t="t" r="r" b="b"/>
            <a:pathLst>
              <a:path w="2739858" h="3207224">
                <a:moveTo>
                  <a:pt x="1" y="0"/>
                </a:moveTo>
                <a:lnTo>
                  <a:pt x="2283206" y="0"/>
                </a:lnTo>
                <a:lnTo>
                  <a:pt x="2739858" y="377075"/>
                </a:lnTo>
                <a:lnTo>
                  <a:pt x="2739858" y="1108880"/>
                </a:lnTo>
                <a:lnTo>
                  <a:pt x="2739858" y="1654055"/>
                </a:lnTo>
                <a:lnTo>
                  <a:pt x="2739858" y="3207224"/>
                </a:lnTo>
                <a:lnTo>
                  <a:pt x="456653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框架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759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tx1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0"/>
          </p:nvPr>
        </p:nvSpPr>
        <p:spPr>
          <a:xfrm>
            <a:off x="317022" y="1044916"/>
            <a:ext cx="11597765" cy="97831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lv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6" name="文本占位符 15"/>
          <p:cNvSpPr>
            <a:spLocks noGrp="1"/>
          </p:cNvSpPr>
          <p:nvPr>
            <p:ph type="body" idx="11"/>
          </p:nvPr>
        </p:nvSpPr>
        <p:spPr>
          <a:xfrm>
            <a:off x="317022" y="2320119"/>
            <a:ext cx="2262405" cy="3207224"/>
          </a:xfrm>
          <a:custGeom>
            <a:avLst/>
            <a:gdLst/>
            <a:ahLst/>
            <a:cxnLst/>
            <a:rect l="l" t="t" r="r" b="b"/>
            <a:pathLst>
              <a:path w="2262405" h="3207224">
                <a:moveTo>
                  <a:pt x="1" y="0"/>
                </a:moveTo>
                <a:lnTo>
                  <a:pt x="1885330" y="0"/>
                </a:lnTo>
                <a:lnTo>
                  <a:pt x="2262405" y="377075"/>
                </a:lnTo>
                <a:lnTo>
                  <a:pt x="2262405" y="1108880"/>
                </a:lnTo>
                <a:lnTo>
                  <a:pt x="2262405" y="1654055"/>
                </a:lnTo>
                <a:lnTo>
                  <a:pt x="2262405" y="3207224"/>
                </a:lnTo>
                <a:lnTo>
                  <a:pt x="377076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7" name="文本占位符 16"/>
          <p:cNvSpPr>
            <a:spLocks noGrp="1"/>
          </p:cNvSpPr>
          <p:nvPr>
            <p:ph type="body" idx="12"/>
          </p:nvPr>
        </p:nvSpPr>
        <p:spPr>
          <a:xfrm>
            <a:off x="2650862" y="2320119"/>
            <a:ext cx="2262405" cy="3207224"/>
          </a:xfrm>
          <a:custGeom>
            <a:avLst/>
            <a:gdLst/>
            <a:ahLst/>
            <a:cxnLst/>
            <a:rect l="l" t="t" r="r" b="b"/>
            <a:pathLst>
              <a:path w="2262405" h="3207224">
                <a:moveTo>
                  <a:pt x="1" y="0"/>
                </a:moveTo>
                <a:lnTo>
                  <a:pt x="1885330" y="0"/>
                </a:lnTo>
                <a:lnTo>
                  <a:pt x="2262405" y="377075"/>
                </a:lnTo>
                <a:lnTo>
                  <a:pt x="2262405" y="1108880"/>
                </a:lnTo>
                <a:lnTo>
                  <a:pt x="2262405" y="1654055"/>
                </a:lnTo>
                <a:lnTo>
                  <a:pt x="2262405" y="3207224"/>
                </a:lnTo>
                <a:lnTo>
                  <a:pt x="377076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8" name="文本占位符 17"/>
          <p:cNvSpPr>
            <a:spLocks noGrp="1"/>
          </p:cNvSpPr>
          <p:nvPr>
            <p:ph type="body" idx="13"/>
          </p:nvPr>
        </p:nvSpPr>
        <p:spPr>
          <a:xfrm>
            <a:off x="4984702" y="2320119"/>
            <a:ext cx="2262405" cy="3207224"/>
          </a:xfrm>
          <a:custGeom>
            <a:avLst/>
            <a:gdLst/>
            <a:ahLst/>
            <a:cxnLst/>
            <a:rect l="l" t="t" r="r" b="b"/>
            <a:pathLst>
              <a:path w="2262405" h="3207224">
                <a:moveTo>
                  <a:pt x="1" y="0"/>
                </a:moveTo>
                <a:lnTo>
                  <a:pt x="1885330" y="0"/>
                </a:lnTo>
                <a:lnTo>
                  <a:pt x="2262405" y="377075"/>
                </a:lnTo>
                <a:lnTo>
                  <a:pt x="2262405" y="1108880"/>
                </a:lnTo>
                <a:lnTo>
                  <a:pt x="2262405" y="1654055"/>
                </a:lnTo>
                <a:lnTo>
                  <a:pt x="2262405" y="3207224"/>
                </a:lnTo>
                <a:lnTo>
                  <a:pt x="377076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9" name="文本占位符 18"/>
          <p:cNvSpPr>
            <a:spLocks noGrp="1"/>
          </p:cNvSpPr>
          <p:nvPr>
            <p:ph type="body" idx="14"/>
          </p:nvPr>
        </p:nvSpPr>
        <p:spPr>
          <a:xfrm>
            <a:off x="7318542" y="2320119"/>
            <a:ext cx="2262405" cy="3207224"/>
          </a:xfrm>
          <a:custGeom>
            <a:avLst/>
            <a:gdLst/>
            <a:ahLst/>
            <a:cxnLst/>
            <a:rect l="l" t="t" r="r" b="b"/>
            <a:pathLst>
              <a:path w="2262405" h="3207224">
                <a:moveTo>
                  <a:pt x="1" y="0"/>
                </a:moveTo>
                <a:lnTo>
                  <a:pt x="1885330" y="0"/>
                </a:lnTo>
                <a:lnTo>
                  <a:pt x="2262405" y="377075"/>
                </a:lnTo>
                <a:lnTo>
                  <a:pt x="2262405" y="1108880"/>
                </a:lnTo>
                <a:lnTo>
                  <a:pt x="2262405" y="1654055"/>
                </a:lnTo>
                <a:lnTo>
                  <a:pt x="2262405" y="3207224"/>
                </a:lnTo>
                <a:lnTo>
                  <a:pt x="377076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20" name="文本占位符 19"/>
          <p:cNvSpPr>
            <a:spLocks noGrp="1"/>
          </p:cNvSpPr>
          <p:nvPr>
            <p:ph type="body" idx="15"/>
          </p:nvPr>
        </p:nvSpPr>
        <p:spPr>
          <a:xfrm>
            <a:off x="9652382" y="2320119"/>
            <a:ext cx="2262405" cy="3207224"/>
          </a:xfrm>
          <a:custGeom>
            <a:avLst/>
            <a:gdLst/>
            <a:ahLst/>
            <a:cxnLst/>
            <a:rect l="l" t="t" r="r" b="b"/>
            <a:pathLst>
              <a:path w="2262405" h="3207224">
                <a:moveTo>
                  <a:pt x="1" y="0"/>
                </a:moveTo>
                <a:lnTo>
                  <a:pt x="1885330" y="0"/>
                </a:lnTo>
                <a:lnTo>
                  <a:pt x="2262405" y="377075"/>
                </a:lnTo>
                <a:lnTo>
                  <a:pt x="2262405" y="1108880"/>
                </a:lnTo>
                <a:lnTo>
                  <a:pt x="2262405" y="1654055"/>
                </a:lnTo>
                <a:lnTo>
                  <a:pt x="2262405" y="3207224"/>
                </a:lnTo>
                <a:lnTo>
                  <a:pt x="377076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框架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759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tx1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0"/>
          </p:nvPr>
        </p:nvSpPr>
        <p:spPr>
          <a:xfrm>
            <a:off x="317022" y="1044916"/>
            <a:ext cx="11597765" cy="97831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lv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6" name="文本占位符 15"/>
          <p:cNvSpPr>
            <a:spLocks noGrp="1"/>
          </p:cNvSpPr>
          <p:nvPr>
            <p:ph type="body" idx="11"/>
          </p:nvPr>
        </p:nvSpPr>
        <p:spPr>
          <a:xfrm>
            <a:off x="317023" y="2320119"/>
            <a:ext cx="1880268" cy="3207224"/>
          </a:xfrm>
          <a:custGeom>
            <a:avLst/>
            <a:gdLst/>
            <a:ahLst/>
            <a:cxnLst/>
            <a:rect l="l" t="t" r="r" b="b"/>
            <a:pathLst>
              <a:path w="1880268" h="3207224">
                <a:moveTo>
                  <a:pt x="1" y="0"/>
                </a:moveTo>
                <a:lnTo>
                  <a:pt x="1566884" y="0"/>
                </a:lnTo>
                <a:lnTo>
                  <a:pt x="1880268" y="377075"/>
                </a:lnTo>
                <a:lnTo>
                  <a:pt x="1880268" y="1108880"/>
                </a:lnTo>
                <a:lnTo>
                  <a:pt x="1880268" y="1654055"/>
                </a:lnTo>
                <a:lnTo>
                  <a:pt x="1880268" y="3207224"/>
                </a:lnTo>
                <a:lnTo>
                  <a:pt x="313385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1" name="文本占位符 10"/>
          <p:cNvSpPr>
            <a:spLocks noGrp="1"/>
          </p:cNvSpPr>
          <p:nvPr>
            <p:ph type="body" idx="12"/>
          </p:nvPr>
        </p:nvSpPr>
        <p:spPr>
          <a:xfrm>
            <a:off x="2260522" y="2320119"/>
            <a:ext cx="1880268" cy="3207224"/>
          </a:xfrm>
          <a:custGeom>
            <a:avLst/>
            <a:gdLst/>
            <a:ahLst/>
            <a:cxnLst/>
            <a:rect l="l" t="t" r="r" b="b"/>
            <a:pathLst>
              <a:path w="1880268" h="3207224">
                <a:moveTo>
                  <a:pt x="1" y="0"/>
                </a:moveTo>
                <a:lnTo>
                  <a:pt x="1566884" y="0"/>
                </a:lnTo>
                <a:lnTo>
                  <a:pt x="1880268" y="377075"/>
                </a:lnTo>
                <a:lnTo>
                  <a:pt x="1880268" y="1108880"/>
                </a:lnTo>
                <a:lnTo>
                  <a:pt x="1880268" y="1654055"/>
                </a:lnTo>
                <a:lnTo>
                  <a:pt x="1880268" y="3207224"/>
                </a:lnTo>
                <a:lnTo>
                  <a:pt x="313385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2" name="文本占位符 11"/>
          <p:cNvSpPr>
            <a:spLocks noGrp="1"/>
          </p:cNvSpPr>
          <p:nvPr>
            <p:ph type="body" idx="13"/>
          </p:nvPr>
        </p:nvSpPr>
        <p:spPr>
          <a:xfrm>
            <a:off x="4204021" y="2320119"/>
            <a:ext cx="1880268" cy="3207224"/>
          </a:xfrm>
          <a:custGeom>
            <a:avLst/>
            <a:gdLst/>
            <a:ahLst/>
            <a:cxnLst/>
            <a:rect l="l" t="t" r="r" b="b"/>
            <a:pathLst>
              <a:path w="1880268" h="3207224">
                <a:moveTo>
                  <a:pt x="1" y="0"/>
                </a:moveTo>
                <a:lnTo>
                  <a:pt x="1566884" y="0"/>
                </a:lnTo>
                <a:lnTo>
                  <a:pt x="1880268" y="377075"/>
                </a:lnTo>
                <a:lnTo>
                  <a:pt x="1880268" y="1108880"/>
                </a:lnTo>
                <a:lnTo>
                  <a:pt x="1880268" y="1654055"/>
                </a:lnTo>
                <a:lnTo>
                  <a:pt x="1880268" y="3207224"/>
                </a:lnTo>
                <a:lnTo>
                  <a:pt x="313385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4" name="文本占位符 13"/>
          <p:cNvSpPr>
            <a:spLocks noGrp="1"/>
          </p:cNvSpPr>
          <p:nvPr>
            <p:ph type="body" idx="14"/>
          </p:nvPr>
        </p:nvSpPr>
        <p:spPr>
          <a:xfrm>
            <a:off x="6147520" y="2320119"/>
            <a:ext cx="1880268" cy="3207224"/>
          </a:xfrm>
          <a:custGeom>
            <a:avLst/>
            <a:gdLst/>
            <a:ahLst/>
            <a:cxnLst/>
            <a:rect l="l" t="t" r="r" b="b"/>
            <a:pathLst>
              <a:path w="1880268" h="3207224">
                <a:moveTo>
                  <a:pt x="1" y="0"/>
                </a:moveTo>
                <a:lnTo>
                  <a:pt x="1566884" y="0"/>
                </a:lnTo>
                <a:lnTo>
                  <a:pt x="1880268" y="377075"/>
                </a:lnTo>
                <a:lnTo>
                  <a:pt x="1880268" y="1108880"/>
                </a:lnTo>
                <a:lnTo>
                  <a:pt x="1880268" y="1654055"/>
                </a:lnTo>
                <a:lnTo>
                  <a:pt x="1880268" y="3207224"/>
                </a:lnTo>
                <a:lnTo>
                  <a:pt x="313385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15" name="文本占位符 14"/>
          <p:cNvSpPr>
            <a:spLocks noGrp="1"/>
          </p:cNvSpPr>
          <p:nvPr>
            <p:ph type="body" idx="15"/>
          </p:nvPr>
        </p:nvSpPr>
        <p:spPr>
          <a:xfrm>
            <a:off x="8091019" y="2320119"/>
            <a:ext cx="1880268" cy="3207224"/>
          </a:xfrm>
          <a:custGeom>
            <a:avLst/>
            <a:gdLst/>
            <a:ahLst/>
            <a:cxnLst/>
            <a:rect l="l" t="t" r="r" b="b"/>
            <a:pathLst>
              <a:path w="1880268" h="3207224">
                <a:moveTo>
                  <a:pt x="1" y="0"/>
                </a:moveTo>
                <a:lnTo>
                  <a:pt x="1566884" y="0"/>
                </a:lnTo>
                <a:lnTo>
                  <a:pt x="1880268" y="377075"/>
                </a:lnTo>
                <a:lnTo>
                  <a:pt x="1880268" y="1108880"/>
                </a:lnTo>
                <a:lnTo>
                  <a:pt x="1880268" y="1654055"/>
                </a:lnTo>
                <a:lnTo>
                  <a:pt x="1880268" y="3207224"/>
                </a:lnTo>
                <a:lnTo>
                  <a:pt x="313385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21" name="文本占位符 20"/>
          <p:cNvSpPr>
            <a:spLocks noGrp="1"/>
          </p:cNvSpPr>
          <p:nvPr>
            <p:ph type="body" idx="16"/>
          </p:nvPr>
        </p:nvSpPr>
        <p:spPr>
          <a:xfrm>
            <a:off x="10034519" y="2320119"/>
            <a:ext cx="1880268" cy="3207224"/>
          </a:xfrm>
          <a:custGeom>
            <a:avLst/>
            <a:gdLst/>
            <a:ahLst/>
            <a:cxnLst/>
            <a:rect l="l" t="t" r="r" b="b"/>
            <a:pathLst>
              <a:path w="1880268" h="3207224">
                <a:moveTo>
                  <a:pt x="1" y="0"/>
                </a:moveTo>
                <a:lnTo>
                  <a:pt x="1566884" y="0"/>
                </a:lnTo>
                <a:lnTo>
                  <a:pt x="1880268" y="377075"/>
                </a:lnTo>
                <a:lnTo>
                  <a:pt x="1880268" y="1108880"/>
                </a:lnTo>
                <a:lnTo>
                  <a:pt x="1880268" y="1654055"/>
                </a:lnTo>
                <a:lnTo>
                  <a:pt x="1880268" y="3207224"/>
                </a:lnTo>
                <a:lnTo>
                  <a:pt x="313385" y="3207224"/>
                </a:lnTo>
                <a:lnTo>
                  <a:pt x="1" y="2830149"/>
                </a:lnTo>
                <a:lnTo>
                  <a:pt x="1" y="1654055"/>
                </a:lnTo>
                <a:lnTo>
                  <a:pt x="0" y="1654055"/>
                </a:lnTo>
                <a:lnTo>
                  <a:pt x="0" y="1108880"/>
                </a:lnTo>
                <a:lnTo>
                  <a:pt x="1" y="110888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/>
          <a:lstStyle>
            <a:lvl1pPr marL="0" lv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副标题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66448" y="2975212"/>
            <a:ext cx="5459105" cy="150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spcCol="0" anchor="ctr" anchorCtr="0"/>
          <a:lstStyle/>
          <a:p>
            <a:pPr algn="ctr"/>
            <a:endParaRPr lang="zh-CN">
              <a:solidFill>
                <a:schemeClr val="tx1"/>
              </a:solidFill>
            </a:endParaRPr>
          </a:p>
        </p:txBody>
      </p:sp>
      <p:sp>
        <p:nvSpPr>
          <p:cNvPr id="3" name="文本占位符 3"/>
          <p:cNvSpPr>
            <a:spLocks noGrp="1"/>
          </p:cNvSpPr>
          <p:nvPr>
            <p:ph type="body" idx="10"/>
          </p:nvPr>
        </p:nvSpPr>
        <p:spPr>
          <a:xfrm>
            <a:off x="3366448" y="2169995"/>
            <a:ext cx="5459104" cy="805217"/>
          </a:xfrm>
          <a:prstGeom prst="rect">
            <a:avLst/>
          </a:prstGeom>
        </p:spPr>
        <p:txBody>
          <a:bodyPr/>
          <a:lstStyle>
            <a:lvl1pPr marL="0" lv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idx="11"/>
          </p:nvPr>
        </p:nvSpPr>
        <p:spPr>
          <a:xfrm>
            <a:off x="3366448" y="3220872"/>
            <a:ext cx="5459104" cy="914400"/>
          </a:xfrm>
          <a:prstGeom prst="rect">
            <a:avLst/>
          </a:prstGeom>
        </p:spPr>
        <p:txBody>
          <a:bodyPr anchor="t"/>
          <a:lstStyle>
            <a:lvl1pPr marL="0" lvl="0" indent="0" algn="ctr">
              <a:lnSpc>
                <a:spcPct val="100000"/>
              </a:lnSpc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938" y="269689"/>
            <a:ext cx="1675129" cy="10214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662" y="158050"/>
            <a:ext cx="500205" cy="32541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框架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759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673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6" name="等腰三角形 4"/>
          <p:cNvSpPr/>
          <p:nvPr/>
        </p:nvSpPr>
        <p:spPr>
          <a:xfrm rot="5400000">
            <a:off x="303777" y="137255"/>
            <a:ext cx="452199" cy="38982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7" name="文本占位符 3"/>
          <p:cNvSpPr>
            <a:spLocks noGrp="1"/>
          </p:cNvSpPr>
          <p:nvPr>
            <p:ph type="body" idx="10"/>
          </p:nvPr>
        </p:nvSpPr>
        <p:spPr>
          <a:xfrm>
            <a:off x="833972" y="1"/>
            <a:ext cx="10957694" cy="673768"/>
          </a:xfrm>
          <a:prstGeom prst="rect">
            <a:avLst/>
          </a:prstGeom>
        </p:spPr>
        <p:txBody>
          <a:bodyPr anchor="ctr"/>
          <a:lstStyle>
            <a:lvl1pPr marL="0" lvl="0" indent="0" algn="l">
              <a:lnSpc>
                <a:spcPct val="100000"/>
              </a:lnSpc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938" y="269689"/>
            <a:ext cx="1675129" cy="10214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662" y="158050"/>
            <a:ext cx="500205" cy="32541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703020204020201" charset="-122"/>
              </a:rPr>
              <a:t>模板使用技巧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703020204020201" charset="-122"/>
              </a:rPr>
              <a:t> 1</a:t>
            </a:r>
            <a:endParaRPr lang="zh-CN" sz="180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7030202040202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703020204020201" charset="-122"/>
              </a:rPr>
              <a:t>OfficePLUS</a:t>
            </a:r>
            <a:endParaRPr lang="zh-CN" sz="100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7030202040202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pc="150">
                <a:latin typeface="微软雅黑" panose="020B0703020204020201" charset="-122"/>
                <a:ea typeface="微软雅黑" panose="020B0703020204020201" charset="-122"/>
              </a:rPr>
              <a:t>1.</a:t>
            </a:r>
            <a:r>
              <a:rPr lang="zh-CN" sz="1200" spc="150">
                <a:latin typeface="微软雅黑" panose="020B0703020204020201" charset="-122"/>
                <a:ea typeface="微软雅黑" panose="020B0703020204020201" charset="-122"/>
              </a:rPr>
              <a:t> 选择“设计”</a:t>
            </a:r>
            <a:r>
              <a:rPr lang="en-US" sz="1200" spc="150">
                <a:latin typeface="微软雅黑" panose="020B0703020204020201" charset="-122"/>
                <a:ea typeface="微软雅黑" panose="020B0703020204020201" charset="-122"/>
              </a:rPr>
              <a:t>-</a:t>
            </a:r>
            <a:r>
              <a:rPr lang="zh-CN" sz="1200" spc="150">
                <a:latin typeface="微软雅黑" panose="020B0703020204020201" charset="-122"/>
                <a:ea typeface="微软雅黑" panose="020B0703020204020201" charset="-122"/>
              </a:rPr>
              <a:t>“变体”</a:t>
            </a:r>
            <a:r>
              <a:rPr lang="en-US" sz="1200" spc="150">
                <a:latin typeface="微软雅黑" panose="020B0703020204020201" charset="-122"/>
                <a:ea typeface="微软雅黑" panose="020B0703020204020201" charset="-122"/>
              </a:rPr>
              <a:t>-</a:t>
            </a:r>
            <a:r>
              <a:rPr lang="zh-CN" sz="1200" spc="150">
                <a:latin typeface="微软雅黑" panose="020B0703020204020201" charset="-122"/>
                <a:ea typeface="微软雅黑" panose="020B0703020204020201" charset="-122"/>
              </a:rPr>
              <a:t>“颜色”；</a:t>
            </a:r>
            <a:endParaRPr lang="en-US" sz="1200" spc="15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pc="150">
                <a:latin typeface="微软雅黑" panose="020B0703020204020201" charset="-122"/>
                <a:ea typeface="微软雅黑" panose="020B0703020204020201" charset="-122"/>
              </a:rPr>
              <a:t>2.</a:t>
            </a:r>
            <a:r>
              <a:rPr lang="zh-CN" sz="1200" spc="150">
                <a:latin typeface="微软雅黑" panose="020B0703020204020201" charset="-122"/>
                <a:ea typeface="微软雅黑" panose="020B0703020204020201" charset="-122"/>
              </a:rPr>
              <a:t> 选择你喜欢的颜色搭配，模板一秒调整为你选颜色。</a:t>
            </a:r>
            <a:endParaRPr lang="en-US" sz="1200" spc="150"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703020204020201" charset="-122"/>
              </a:rPr>
              <a:t>模板使用技巧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703020204020201" charset="-122"/>
              </a:rPr>
              <a:t> 2</a:t>
            </a:r>
            <a:endParaRPr lang="zh-CN" sz="180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7030202040202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703020204020201" charset="-122"/>
              </a:rPr>
              <a:t>OfficePLUS</a:t>
            </a:r>
            <a:endParaRPr lang="zh-CN" sz="100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7030202040202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pc="150">
                <a:latin typeface="微软雅黑" panose="020B0703020204020201" charset="-122"/>
                <a:ea typeface="微软雅黑" panose="020B0703020204020201" charset="-122"/>
              </a:rPr>
              <a:t>1.</a:t>
            </a:r>
            <a:r>
              <a:rPr lang="zh-CN" sz="1200" spc="150">
                <a:latin typeface="微软雅黑" panose="020B0703020204020201" charset="-122"/>
                <a:ea typeface="微软雅黑" panose="020B0703020204020201" charset="-122"/>
              </a:rPr>
              <a:t> 选择“开始”</a:t>
            </a:r>
            <a:r>
              <a:rPr lang="en-US" sz="1200" spc="150">
                <a:latin typeface="微软雅黑" panose="020B0703020204020201" charset="-122"/>
                <a:ea typeface="微软雅黑" panose="020B0703020204020201" charset="-122"/>
              </a:rPr>
              <a:t>-</a:t>
            </a:r>
            <a:r>
              <a:rPr lang="zh-CN" sz="1200" spc="150">
                <a:latin typeface="微软雅黑" panose="020B0703020204020201" charset="-122"/>
                <a:ea typeface="微软雅黑" panose="020B0703020204020201" charset="-122"/>
              </a:rPr>
              <a:t>“新建幻灯片”；</a:t>
            </a:r>
            <a:endParaRPr lang="en-US" sz="1200" spc="150"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spc="150">
                <a:latin typeface="微软雅黑" panose="020B0703020204020201" charset="-122"/>
                <a:ea typeface="微软雅黑" panose="020B0703020204020201" charset="-122"/>
              </a:rPr>
              <a:t>2.</a:t>
            </a:r>
            <a:r>
              <a:rPr lang="zh-CN" sz="1200" spc="150">
                <a:latin typeface="微软雅黑" panose="020B0703020204020201" charset="-122"/>
                <a:ea typeface="微软雅黑" panose="020B0703020204020201" charset="-122"/>
              </a:rPr>
              <a:t> 选择你需要的页面，如封面页，目录页，副标题页，内容页等</a:t>
            </a:r>
            <a:r>
              <a:rPr lang="en-US" sz="1200" spc="150">
                <a:latin typeface="微软雅黑" panose="020B0703020204020201" charset="-122"/>
                <a:ea typeface="微软雅黑" panose="020B0703020204020201" charset="-122"/>
              </a:rPr>
              <a:t>…</a:t>
            </a:r>
            <a:endParaRPr lang="en-US" sz="1200" spc="150"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anchor="ctr" anchorCtr="0"/>
          <a:lstStyle>
            <a:lvl1pPr marL="0" lvl="0" algn="l" defTabSz="914400">
              <a:lnSpc>
                <a:spcPct val="100000"/>
              </a:lnSpc>
              <a:buNone/>
              <a:defRPr lang="zh-CN" sz="3200" b="1" i="0" u="none" strike="noStrike" kern="1200" spc="200" baseline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defRPr>
            </a:lvl1pPr>
          </a:lstStyle>
          <a:p>
            <a:pPr lvl="0"/>
            <a: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>
            <a:normAutofit/>
          </a:bodyPr>
          <a:lstStyle>
            <a:lvl1pPr lvl="0">
              <a:defRPr sz="2400"/>
            </a:lvl1pPr>
            <a:lvl2pPr lvl="1">
              <a:defRPr sz="2400"/>
            </a:lvl2pPr>
            <a:lvl3pPr lvl="2">
              <a:defRPr sz="2400"/>
            </a:lvl3pPr>
            <a:lvl4pPr lvl="3">
              <a:defRPr sz="2400"/>
            </a:lvl4pPr>
            <a:lvl5pPr lvl="4">
              <a:defRPr sz="2400"/>
            </a:lvl5pPr>
          </a:lstStyle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lang="en-US" sz="1400">
              <a:solidFill>
                <a:schemeClr val="lt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lang="en-US" sz="1400">
              <a:solidFill>
                <a:schemeClr val="lt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600" b="1" kern="0">
                <a:latin typeface="微软雅黑" panose="020B0703020204020201" charset="-122"/>
                <a:ea typeface="微软雅黑" panose="020B0703020204020201" charset="-122"/>
              </a:rPr>
              <a:t>办公模板更新</a:t>
            </a:r>
            <a:endParaRPr lang="en-US" sz="3600" b="1" kern="0">
              <a:latin typeface="微软雅黑" panose="020B0703020204020201" charset="-122"/>
              <a:ea typeface="微软雅黑" panose="020B0703020204020201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600" b="1" kern="0">
                <a:latin typeface="微软雅黑" panose="020B0703020204020201" charset="-122"/>
                <a:ea typeface="微软雅黑" panose="020B0703020204020201" charset="-122"/>
              </a:rPr>
              <a:t>微软</a:t>
            </a:r>
            <a:endParaRPr lang="en-US" sz="3600" b="1" kern="0">
              <a:latin typeface="微软雅黑" panose="020B0703020204020201" charset="-122"/>
              <a:ea typeface="微软雅黑" panose="020B0703020204020201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6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微信扫码关注</a:t>
            </a:r>
            <a:endParaRPr lang="en-US" sz="3600" b="1" kern="0">
              <a:solidFill>
                <a:schemeClr val="bg1"/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6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「 微软</a:t>
            </a:r>
            <a:r>
              <a:rPr lang="en-US" sz="36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Office</a:t>
            </a:r>
            <a:r>
              <a:rPr lang="zh-CN" sz="36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文档 」服务号</a:t>
            </a:r>
            <a:endParaRPr lang="en-US" sz="3600" b="1" kern="0">
              <a:solidFill>
                <a:schemeClr val="bg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657288"/>
            <a:ext cx="12192000" cy="0"/>
          </a:xfrm>
          <a:prstGeom prst="line">
            <a:avLst/>
          </a:prstGeom>
          <a:ln w="6350">
            <a:solidFill>
              <a:srgbClr val="E73A1C"/>
            </a:solidFill>
            <a:prstDash val="solid"/>
            <a:miter/>
          </a:ln>
        </p:spPr>
      </p:cxnSp>
      <p:sp>
        <p:nvSpPr>
          <p:cNvPr id="6" name="矩形 5"/>
          <p:cNvSpPr/>
          <p:nvPr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lang="en-US" sz="1400">
              <a:solidFill>
                <a:schemeClr val="lt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lang="en-US" sz="1400">
              <a:solidFill>
                <a:schemeClr val="lt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lang="en-US" sz="1400">
              <a:solidFill>
                <a:schemeClr val="lt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sz="3200" b="1" kern="0">
                <a:latin typeface="微软雅黑" panose="020B0703020204020201" charset="-122"/>
                <a:ea typeface="微软雅黑" panose="020B0703020204020201" charset="-122"/>
              </a:rPr>
              <a:t> 微信扫描小程序码，使用微软移动办公黑科技 </a:t>
            </a:r>
            <a:endParaRPr lang="en-US" sz="3200" b="1" kern="0">
              <a:latin typeface="微软雅黑" panose="020B0703020204020201" charset="-122"/>
              <a:ea typeface="微软雅黑" panose="020B07030202040202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1523089" y="369629"/>
            <a:ext cx="266460" cy="622048"/>
          </a:xfrm>
          <a:prstGeom prst="line">
            <a:avLst/>
          </a:prstGeom>
          <a:ln w="6350">
            <a:solidFill>
              <a:srgbClr val="E73A1C"/>
            </a:solidFill>
            <a:prstDash val="solid"/>
            <a:miter/>
          </a:ln>
        </p:spPr>
      </p:cxnSp>
      <p:cxnSp>
        <p:nvCxnSpPr>
          <p:cNvPr id="12" name="直接连接符 11"/>
          <p:cNvCxnSpPr/>
          <p:nvPr/>
        </p:nvCxnSpPr>
        <p:spPr>
          <a:xfrm flipH="1">
            <a:off x="10402443" y="369629"/>
            <a:ext cx="266460" cy="622048"/>
          </a:xfrm>
          <a:prstGeom prst="line">
            <a:avLst/>
          </a:prstGeom>
          <a:ln w="6350">
            <a:solidFill>
              <a:srgbClr val="E73A1C"/>
            </a:solidFill>
            <a:prstDash val="solid"/>
            <a:miter/>
          </a:ln>
        </p:spPr>
      </p:cxnSp>
      <p:sp>
        <p:nvSpPr>
          <p:cNvPr id="13" name="矩形: 圆角 12"/>
          <p:cNvSpPr/>
          <p:nvPr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lang="en-US" sz="1400">
              <a:solidFill>
                <a:schemeClr val="lt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13924" t="13924" r="13924" b="13924"/>
          <a:stretch>
            <a:fillRect/>
          </a:stretch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4439" r="14439"/>
          <a:stretch>
            <a:fillRect/>
          </a:stretch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000" kern="0">
                <a:solidFill>
                  <a:schemeClr val="bg1">
                    <a:alpha val="77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在微信访问</a:t>
            </a:r>
            <a:r>
              <a:rPr lang="en-US" sz="2000" kern="0">
                <a:solidFill>
                  <a:schemeClr val="bg1">
                    <a:alpha val="77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OneDrive</a:t>
            </a:r>
            <a:endParaRPr lang="en-US" sz="2000" kern="0">
              <a:solidFill>
                <a:schemeClr val="bg1">
                  <a:alpha val="77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pPr algn="ctr">
              <a:lnSpc>
                <a:spcPct val="140000"/>
              </a:lnSpc>
            </a:pPr>
            <a:r>
              <a:rPr lang="zh-CN" sz="20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 「 微软</a:t>
            </a:r>
            <a:r>
              <a:rPr lang="en-US" sz="20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Office</a:t>
            </a:r>
            <a:r>
              <a:rPr lang="zh-CN" sz="20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文档 」</a:t>
            </a:r>
            <a:endParaRPr lang="en-US" sz="2000" b="1" kern="0">
              <a:solidFill>
                <a:schemeClr val="bg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000" kern="0">
                <a:solidFill>
                  <a:schemeClr val="bg1">
                    <a:alpha val="77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让你的文档会说话</a:t>
            </a:r>
            <a:endParaRPr lang="en-US" sz="2000" kern="0">
              <a:solidFill>
                <a:schemeClr val="bg1">
                  <a:alpha val="77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pPr algn="ctr">
              <a:lnSpc>
                <a:spcPct val="140000"/>
              </a:lnSpc>
            </a:pPr>
            <a:r>
              <a:rPr lang="zh-CN" sz="20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 「 微软听听文档 」</a:t>
            </a:r>
            <a:endParaRPr lang="zh-CN" sz="2000" b="1" kern="0">
              <a:solidFill>
                <a:schemeClr val="bg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000" kern="0">
                <a:solidFill>
                  <a:schemeClr val="bg1">
                    <a:alpha val="77000"/>
                  </a:schemeClr>
                </a:solidFill>
                <a:latin typeface="微软雅黑" panose="020B0703020204020201" charset="-122"/>
                <a:ea typeface="微软雅黑" panose="020B0703020204020201" charset="-122"/>
              </a:rPr>
              <a:t>你的文档创作小助手</a:t>
            </a:r>
            <a:endParaRPr lang="en-US" sz="2000" kern="0">
              <a:solidFill>
                <a:schemeClr val="bg1">
                  <a:alpha val="77000"/>
                </a:schemeClr>
              </a:solidFill>
              <a:latin typeface="微软雅黑" panose="020B0703020204020201" charset="-122"/>
              <a:ea typeface="微软雅黑" panose="020B0703020204020201" charset="-122"/>
            </a:endParaRPr>
          </a:p>
          <a:p>
            <a:pPr algn="ctr">
              <a:lnSpc>
                <a:spcPct val="140000"/>
              </a:lnSpc>
            </a:pPr>
            <a:r>
              <a:rPr lang="zh-CN" sz="2000" b="1" kern="0">
                <a:solidFill>
                  <a:schemeClr val="bg1"/>
                </a:solidFill>
                <a:latin typeface="微软雅黑" panose="020B0703020204020201" charset="-122"/>
                <a:ea typeface="微软雅黑" panose="020B0703020204020201" charset="-122"/>
              </a:rPr>
              <a:t> 「 微软小蜜 」</a:t>
            </a:r>
            <a:endParaRPr lang="zh-CN" sz="2000" b="1" kern="0">
              <a:solidFill>
                <a:schemeClr val="bg1"/>
              </a:solidFill>
              <a:latin typeface="微软雅黑" panose="020B0703020204020201" charset="-122"/>
              <a:ea typeface="微软雅黑" panose="020B0703020204020201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198035" y="5330650"/>
            <a:ext cx="0" cy="653143"/>
          </a:xfrm>
          <a:prstGeom prst="line">
            <a:avLst/>
          </a:prstGeom>
          <a:ln w="6350">
            <a:solidFill>
              <a:schemeClr val="bg1"/>
            </a:solidFill>
            <a:prstDash val="dash"/>
            <a:miter/>
          </a:ln>
        </p:spPr>
      </p:cxnSp>
      <p:cxnSp>
        <p:nvCxnSpPr>
          <p:cNvPr id="21" name="直接连接符 20"/>
          <p:cNvCxnSpPr/>
          <p:nvPr/>
        </p:nvCxnSpPr>
        <p:spPr>
          <a:xfrm>
            <a:off x="7976215" y="5330650"/>
            <a:ext cx="0" cy="653143"/>
          </a:xfrm>
          <a:prstGeom prst="line">
            <a:avLst/>
          </a:prstGeom>
          <a:ln w="6350">
            <a:solidFill>
              <a:schemeClr val="bg1"/>
            </a:solidFill>
            <a:prstDash val="dash"/>
            <a:miter/>
          </a:ln>
        </p:spPr>
      </p:cxnSp>
      <p:pic>
        <p:nvPicPr>
          <p:cNvPr id="22" name="图片 2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defTabSz="60896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标注</a:t>
            </a:r>
            <a:endParaRPr lang="zh-CN" sz="18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字体使用 </a:t>
            </a: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行距</a:t>
            </a: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背景图片出处</a:t>
            </a:r>
            <a:endParaRPr lang="zh-CN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声明</a:t>
            </a: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defTabSz="9144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英文 </a:t>
            </a:r>
            <a:r>
              <a:rPr lang="is-IS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</a:rPr>
              <a:t>Microsoft YaHei</a:t>
            </a:r>
            <a:endParaRPr lang="zh-CN" sz="1400" b="0" i="0" u="none" strike="noStrike" kern="0" spc="0" baseline="0">
              <a:solidFill>
                <a:srgbClr val="FFFFFF"/>
              </a:solidFill>
              <a:latin typeface="Segoe UI Light" panose="020B0502040204020203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中文 微软雅黑</a:t>
            </a: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正文 </a:t>
            </a:r>
            <a:r>
              <a:rPr lang="en-US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1.3</a:t>
            </a: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cn.bing.com</a:t>
            </a:r>
            <a:endParaRPr lang="zh-CN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sz="14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  <a:p>
            <a:pPr marL="0" lvl="0" indent="0" algn="l" defTabSz="60896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本网站所提供的任何信息内容（包括但不限于 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Segoe UI Light" panose="020B0502040204020203"/>
                <a:ea typeface="Segoe UI Light" panose="020B0502040204020203"/>
              </a:rPr>
              <a:t>PPT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Segoe UI Light" panose="020B0502040204020203"/>
                <a:ea typeface="Segoe UI Light" panose="020B0502040204020203"/>
              </a:rPr>
              <a:t> 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模板、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Segoe UI Light" panose="020B0502040204020203"/>
                <a:ea typeface="Segoe UI Light" panose="020B0502040204020203"/>
              </a:rPr>
              <a:t>Word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Segoe UI Light" panose="020B0502040204020203"/>
                <a:ea typeface="Segoe UI Light" panose="020B0502040204020203"/>
              </a:rPr>
              <a:t> 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文档、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Segoe UI Light" panose="020B0502040204020203"/>
                <a:ea typeface="Segoe UI Light" panose="020B0502040204020203"/>
              </a:rPr>
              <a:t>Excel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Segoe UI Light" panose="020B0502040204020203"/>
                <a:ea typeface="Segoe UI Light" panose="020B0502040204020203"/>
              </a:rPr>
              <a:t> 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图表、图片素材等）均受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《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中华人民共和国著作权法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》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、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《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信息网络传播权保护条例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》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及其他适用的法律法规的保护，未经权利人书面明确授权，信息内容的任何部分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(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包括图片或图表</a:t>
            </a:r>
            <a:r>
              <a:rPr lang="en-US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)</a:t>
            </a:r>
            <a:r>
              <a:rPr lang="zh-CN" sz="1335" b="0" i="0" u="none" strike="noStrike" kern="1200" spc="0" baseline="0">
                <a:solidFill>
                  <a:srgbClr val="FFFFFF"/>
                </a:solidFill>
                <a:latin typeface="Century Gothic" panose="020B0502020202020204"/>
                <a:ea typeface="微软雅黑" panose="020B0703020204020201" charset="-122"/>
              </a:rPr>
              <a:t>不得被全部或部分的复制、传播、销售，否则将承担法律责任。</a:t>
            </a:r>
            <a:endParaRPr lang="zh-CN" sz="1335" b="0" i="0" u="none" strike="noStrike" kern="1200" spc="0" baseline="0">
              <a:solidFill>
                <a:srgbClr val="FFFFFF"/>
              </a:solidFill>
              <a:latin typeface="Century Gothic" panose="020B0502020202020204"/>
              <a:ea typeface="微软雅黑" panose="020B07030202040202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defTabSz="60896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kern="0" spc="0" baseline="0">
                <a:solidFill>
                  <a:srgbClr val="FFFFFF"/>
                </a:solidFill>
                <a:latin typeface="Segoe UI Light" panose="020B0502040204020203"/>
                <a:ea typeface="微软雅黑" panose="020B0703020204020201" charset="-122"/>
              </a:rPr>
              <a:t>OfficePLUS</a:t>
            </a:r>
            <a:endParaRPr lang="zh-CN" sz="1000" b="0" i="0" u="none" strike="noStrike" kern="0" spc="0" baseline="0">
              <a:solidFill>
                <a:srgbClr val="FFFFFF"/>
              </a:solidFill>
              <a:latin typeface="Segoe UI Light" panose="020B0502040204020203"/>
              <a:ea typeface="微软雅黑" panose="020B0703020204020201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 lvl="0">
              <a:defRPr sz="3200">
                <a:latin typeface="微软雅黑" panose="020B0703020204020201" charset="-122"/>
                <a:ea typeface="微软雅黑" panose="020B0703020204020201" charset="-122"/>
              </a:defRPr>
            </a:lvl1pPr>
          </a:lstStyle>
          <a:p>
            <a:r>
              <a:rPr lang="zh-CN"/>
              <a:t>单击此处编辑标题</a:t>
            </a:r>
            <a:endParaRPr lang="zh-CN"/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 lvl="0">
              <a:defRPr sz="2400">
                <a:latin typeface="微软雅黑" panose="020B0703020204020201" charset="-122"/>
                <a:ea typeface="微软雅黑" panose="020B0703020204020201" charset="-122"/>
              </a:defRPr>
            </a:lvl1pPr>
            <a:lvl2pPr marL="457200" lvl="1" indent="0">
              <a:buNone/>
              <a:defRPr sz="2400">
                <a:latin typeface="微软雅黑" panose="020B0703020204020201" charset="-122"/>
                <a:ea typeface="微软雅黑" panose="020B0703020204020201" charset="-122"/>
              </a:defRPr>
            </a:lvl2pPr>
            <a:lvl3pPr lvl="2">
              <a:defRPr sz="2400">
                <a:latin typeface="微软雅黑" panose="020B0703020204020201" charset="-122"/>
                <a:ea typeface="微软雅黑" panose="020B0703020204020201" charset="-122"/>
              </a:defRPr>
            </a:lvl3pPr>
            <a:lvl4pPr lvl="3">
              <a:defRPr sz="2400">
                <a:latin typeface="微软雅黑" panose="020B0703020204020201" charset="-122"/>
                <a:ea typeface="微软雅黑" panose="020B0703020204020201" charset="-122"/>
              </a:defRPr>
            </a:lvl4pPr>
            <a:lvl5pPr lvl="4">
              <a:defRPr sz="2400">
                <a:latin typeface="微软雅黑" panose="020B0703020204020201" charset="-122"/>
                <a:ea typeface="微软雅黑" panose="020B0703020204020201" charset="-122"/>
              </a:defRPr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/>
              <a:t>单击此处编辑正文</a:t>
            </a:r>
            <a:endParaRPr lang="zh-CN"/>
          </a:p>
        </p:txBody>
      </p:sp>
      <p:sp>
        <p:nvSpPr>
          <p:cNvPr id="7" name="文本占位符 6"/>
          <p:cNvSpPr>
            <a:spLocks noGrp="1"/>
          </p:cNvSpPr>
          <p:nvPr>
            <p:ph type="body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lvl="0" indent="-342900">
              <a:buFont typeface="Arial" panose="020B0604020202090204" pitchFamily="34" charset="0"/>
              <a:buChar char="•"/>
              <a:defRPr sz="2400">
                <a:latin typeface="微软雅黑" panose="020B0703020204020201" charset="-122"/>
                <a:ea typeface="微软雅黑" panose="020B0703020204020201" charset="-122"/>
              </a:defRPr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 lvl="0">
              <a:defRPr b="0">
                <a:latin typeface="微软雅黑" panose="020B0703020204020201" charset="-122"/>
                <a:ea typeface="微软雅黑" panose="020B0703020204020201" charset="-122"/>
              </a:defRPr>
            </a:lvl1pPr>
          </a:lstStyle>
          <a:p>
            <a:r>
              <a:rPr lang="zh-CN"/>
              <a:t>单击此处编辑正文</a:t>
            </a:r>
            <a:endParaRPr lang="zh-CN"/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/>
          <a:lstStyle>
            <a:lvl1pPr marL="228600" lvl="0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1pPr>
            <a:lvl2pPr marL="457200" lvl="1" indent="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2pPr>
            <a:lvl3pPr marL="1143000" lvl="2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3pPr>
            <a:lvl4pPr marL="1600200" lvl="3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4pPr>
            <a:lvl5pPr marL="2057400" lvl="4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5pPr>
          </a:lstStyle>
          <a:p>
            <a:pPr lvl="0"/>
            <a: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/>
          <a:lstStyle>
            <a:lvl1pPr marL="228600" lvl="0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1pPr>
            <a:lvl2pPr marL="457200" lvl="1" indent="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2pPr>
            <a:lvl3pPr marL="1143000" lvl="2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3pPr>
            <a:lvl4pPr marL="1600200" lvl="3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4pPr>
            <a:lvl5pPr marL="2057400" lvl="4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5pPr>
          </a:lstStyle>
          <a:p>
            <a:pPr lvl="0"/>
            <a: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/>
          <a:lstStyle>
            <a:lvl1pPr marL="228600" lvl="0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1pPr>
            <a:lvl2pPr marL="685800" lvl="1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2pPr>
            <a:lvl3pPr marL="1143000" lvl="2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3pPr>
            <a:lvl4pPr marL="1600200" lvl="3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4pPr>
            <a:lvl5pPr marL="2057400" lvl="4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5pPr>
          </a:lstStyle>
          <a:p>
            <a:pPr lvl="0"/>
            <a: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/>
          <a:lstStyle>
            <a:lvl1pPr marL="228600" lvl="0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1pPr>
            <a:lvl2pPr marL="685800" lvl="1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2pPr>
            <a:lvl3pPr marL="1143000" lvl="2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3pPr>
            <a:lvl4pPr marL="1600200" lvl="3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4pPr>
            <a:lvl5pPr marL="2057400" lvl="4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lang="zh-CN" sz="2400" b="0" i="0" u="none" strike="noStrike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703020204020201" charset="-122"/>
                <a:ea typeface="微软雅黑" panose="020B0703020204020201" charset="-122"/>
              </a:defRPr>
            </a:lvl5pPr>
          </a:lstStyle>
          <a:p>
            <a:pPr lvl="0"/>
            <a:r>
              <a:t>单击此处编辑正文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anchor="ctr" anchorCtr="0"/>
          <a:lstStyle>
            <a:lvl1pPr marL="0" lvl="0" algn="ctr" defTabSz="914400">
              <a:lnSpc>
                <a:spcPct val="100000"/>
              </a:lnSpc>
              <a:buNone/>
              <a:defRPr lang="zh-CN" sz="3200" b="0" i="0" u="none" strike="noStrike" kern="1200" spc="600" baseline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defRPr>
            </a:lvl1pPr>
          </a:lstStyle>
          <a:p>
            <a:pPr lvl="0"/>
            <a: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2455" y="254890"/>
            <a:ext cx="1213794" cy="45089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700" b="1">
                <a:solidFill>
                  <a:srgbClr val="E1325F"/>
                </a:solidFill>
              </a:rPr>
              <a:t>’</a:t>
            </a:r>
            <a:endParaRPr lang="zh-CN" sz="28700" b="1">
              <a:solidFill>
                <a:srgbClr val="E1325F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0"/>
          </p:nvPr>
        </p:nvSpPr>
        <p:spPr>
          <a:xfrm>
            <a:off x="1119021" y="2060030"/>
            <a:ext cx="7711080" cy="2310857"/>
          </a:xfrm>
          <a:prstGeom prst="rect">
            <a:avLst/>
          </a:prstGeom>
        </p:spPr>
        <p:txBody>
          <a:bodyPr/>
          <a:lstStyle>
            <a:lvl1pPr marL="0" lvl="0" indent="0">
              <a:lnSpc>
                <a:spcPct val="100000"/>
              </a:lnSpc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5" name="剪去对角的矩形 4"/>
          <p:cNvSpPr/>
          <p:nvPr/>
        </p:nvSpPr>
        <p:spPr>
          <a:xfrm>
            <a:off x="1119021" y="5419472"/>
            <a:ext cx="7711080" cy="392220"/>
          </a:xfrm>
          <a:prstGeom prst="snip2DiagRect">
            <a:avLst>
              <a:gd name="adj1" fmla="val 0"/>
              <a:gd name="adj2" fmla="val 27106"/>
            </a:avLst>
          </a:prstGeom>
          <a:solidFill>
            <a:srgbClr val="E1325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6" name="文本占位符 3"/>
          <p:cNvSpPr>
            <a:spLocks noGrp="1"/>
          </p:cNvSpPr>
          <p:nvPr>
            <p:ph type="body" idx="11"/>
          </p:nvPr>
        </p:nvSpPr>
        <p:spPr>
          <a:xfrm>
            <a:off x="1602635" y="5418763"/>
            <a:ext cx="4607096" cy="392929"/>
          </a:xfrm>
          <a:prstGeom prst="rect">
            <a:avLst/>
          </a:prstGeom>
        </p:spPr>
        <p:txBody>
          <a:bodyPr anchor="ctr"/>
          <a:lstStyle>
            <a:lvl1pPr marL="0" lv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sp>
        <p:nvSpPr>
          <p:cNvPr id="7" name="文本占位符 3"/>
          <p:cNvSpPr>
            <a:spLocks noGrp="1"/>
          </p:cNvSpPr>
          <p:nvPr>
            <p:ph type="body" idx="12"/>
          </p:nvPr>
        </p:nvSpPr>
        <p:spPr>
          <a:xfrm>
            <a:off x="1119021" y="5966948"/>
            <a:ext cx="7711080" cy="392929"/>
          </a:xfrm>
          <a:prstGeom prst="rect">
            <a:avLst/>
          </a:prstGeom>
        </p:spPr>
        <p:txBody>
          <a:bodyPr anchor="ctr"/>
          <a:lstStyle>
            <a:lvl1pPr marL="0" lv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endParaRPr 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938" y="269689"/>
            <a:ext cx="1675129" cy="10214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662" y="158050"/>
            <a:ext cx="500205" cy="32541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anchor="ctr" anchorCtr="0"/>
          <a:lstStyle>
            <a:lvl1pPr marL="0" lvl="0" algn="l" defTabSz="914400">
              <a:lnSpc>
                <a:spcPct val="100000"/>
              </a:lnSpc>
              <a:buNone/>
              <a:defRPr lang="zh-CN" sz="3200" b="1" i="0" u="none" strike="noStrike" kern="1200" spc="200" baseline="0">
                <a:solidFill>
                  <a:schemeClr val="tx1"/>
                </a:solidFill>
                <a:latin typeface="微软雅黑" panose="020B0703020204020201" charset="-122"/>
                <a:ea typeface="微软雅黑" panose="020B0703020204020201" charset="-122"/>
              </a:defRPr>
            </a:lvl1pPr>
          </a:lstStyle>
          <a:p>
            <a:pPr lvl="0"/>
            <a: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>
            <a:normAutofit/>
          </a:bodyPr>
          <a:lstStyle>
            <a:lvl1pPr lvl="0">
              <a:defRPr sz="2400"/>
            </a:lvl1pPr>
            <a:lvl2pPr lvl="1">
              <a:defRPr sz="2400"/>
            </a:lvl2pPr>
            <a:lvl3pPr lvl="2">
              <a:defRPr sz="2400"/>
            </a:lvl3pPr>
            <a:lvl4pPr lvl="3">
              <a:defRPr sz="2400"/>
            </a:lvl4pPr>
            <a:lvl5pPr lvl="4">
              <a:defRPr sz="2400"/>
            </a:lvl5pPr>
          </a:lstStyle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  <a:p>
            <a:pPr lvl="0"/>
            <a:r>
              <a:rPr lang="zh-CN"/>
              <a:t>单击此处编辑正文</a:t>
            </a:r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lvl="0" algn="l" defTabSz="914400">
        <a:lnSpc>
          <a:spcPct val="100000"/>
        </a:lnSpc>
        <a:spcBef>
          <a:spcPct val="0"/>
        </a:spcBef>
        <a:buNone/>
        <a:defRPr sz="2800" b="1" u="none" strike="noStrike" kern="1200" spc="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1pPr>
    </p:titleStyle>
    <p:bodyStyle>
      <a:lvl1pPr marL="228600" lvl="0" indent="-228600" algn="l" defTabSz="914400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spc="150" baseline="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1pPr>
      <a:lvl2pPr marL="685800" lvl="1" indent="-228600" algn="l" defTabSz="914400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spc="150" baseline="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2pPr>
      <a:lvl3pPr marL="1143000" lvl="2" indent="-228600" algn="l" defTabSz="914400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spc="150" baseline="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3pPr>
      <a:lvl4pPr marL="1600200" lvl="3" indent="-228600" algn="l" defTabSz="914400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spc="150" baseline="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4pPr>
      <a:lvl5pPr marL="2057400" lvl="4" indent="-228600" algn="l" defTabSz="914400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spc="150" baseline="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Arial" panose="020B0604020202090204"/>
          <a:ea typeface="微软雅黑" panose="020B0703020204020201" charset="-122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微软雅黑" panose="020B0703020204020201" charset="-122"/>
          <a:ea typeface="微软雅黑" panose="020B0703020204020201" charset="-122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 Light" panose="020F0302020204030204"/>
          <a:ea typeface="宋体" pitchFamily="2" charset="-122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Calibri" panose="020F0502020204030204"/>
          <a:ea typeface="宋体" pitchFamily="2" charset="-122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Calibri" panose="020F0502020204030204"/>
          <a:ea typeface="宋体" pitchFamily="2" charset="-122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Calibri" panose="020F0502020204030204"/>
          <a:ea typeface="宋体" pitchFamily="2" charset="-122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Calibri" panose="020F0502020204030204"/>
          <a:ea typeface="宋体" pitchFamily="2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50.png"/><Relationship Id="rId3" Type="http://schemas.openxmlformats.org/officeDocument/2006/relationships/tags" Target="../tags/tag2.xml"/><Relationship Id="rId2" Type="http://schemas.openxmlformats.org/officeDocument/2006/relationships/image" Target="../media/image49.png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tags" Target="../tags/tag5.xml"/><Relationship Id="rId4" Type="http://schemas.openxmlformats.org/officeDocument/2006/relationships/image" Target="../media/image52.png"/><Relationship Id="rId3" Type="http://schemas.openxmlformats.org/officeDocument/2006/relationships/tags" Target="../tags/tag4.xml"/><Relationship Id="rId2" Type="http://schemas.openxmlformats.org/officeDocument/2006/relationships/image" Target="../media/image51.png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57.png"/><Relationship Id="rId7" Type="http://schemas.openxmlformats.org/officeDocument/2006/relationships/tags" Target="../tags/tag9.xml"/><Relationship Id="rId6" Type="http://schemas.openxmlformats.org/officeDocument/2006/relationships/image" Target="../media/image56.png"/><Relationship Id="rId5" Type="http://schemas.openxmlformats.org/officeDocument/2006/relationships/tags" Target="../tags/tag8.xml"/><Relationship Id="rId4" Type="http://schemas.openxmlformats.org/officeDocument/2006/relationships/image" Target="../media/image55.png"/><Relationship Id="rId3" Type="http://schemas.openxmlformats.org/officeDocument/2006/relationships/tags" Target="../tags/tag7.xml"/><Relationship Id="rId2" Type="http://schemas.openxmlformats.org/officeDocument/2006/relationships/image" Target="../media/image54.png"/><Relationship Id="rId10" Type="http://schemas.openxmlformats.org/officeDocument/2006/relationships/notesSlide" Target="../notesSlides/notesSlide29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1322220" y="2738076"/>
            <a:ext cx="10869780" cy="2310857"/>
          </a:xfrm>
        </p:spPr>
        <p:txBody>
          <a:bodyPr/>
          <a:lstStyle/>
          <a:p>
            <a:r>
              <a:rPr lang="en-US" altLang="zh-CN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2024</a:t>
            </a:r>
            <a:r>
              <a:rPr lang="zh-CN" altLang="en-US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赛季</a:t>
            </a:r>
            <a:r>
              <a:rPr lang="en-US" altLang="zh-CN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 </a:t>
            </a:r>
            <a:endParaRPr lang="en-US" altLang="zh-CN" sz="4400" dirty="0">
              <a:latin typeface="Source Han Sans CN Bold" panose="020B0A00000000000000" charset="-122"/>
              <a:ea typeface="Source Han Sans CN Bold" panose="020B0A00000000000000" charset="-122"/>
              <a:cs typeface="Source Han Sans CN Bold" panose="020B0A00000000000000" charset="-122"/>
            </a:endParaRPr>
          </a:p>
          <a:p>
            <a:r>
              <a:rPr lang="zh-CN" altLang="en-US" sz="5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文化建设分享交流会</a:t>
            </a:r>
            <a:endParaRPr lang="zh-CN" altLang="en-US" sz="5400" dirty="0">
              <a:latin typeface="Source Han Sans CN Bold" panose="020B0A00000000000000" charset="-122"/>
              <a:ea typeface="Source Han Sans CN Bold" panose="020B0A00000000000000" charset="-122"/>
              <a:cs typeface="Source Han Sans CN Bold" panose="020B0A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1"/>
          </p:nvPr>
        </p:nvSpPr>
        <p:spPr>
          <a:xfrm>
            <a:off x="1322143" y="5428569"/>
            <a:ext cx="7225276" cy="392929"/>
          </a:xfrm>
        </p:spPr>
        <p:txBody>
          <a:bodyPr/>
          <a:lstStyle/>
          <a:p>
            <a:pPr algn="r"/>
            <a:r>
              <a:rPr lang="zh-CN" altLang="en-US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  </a:t>
            </a:r>
            <a:r>
              <a:rPr lang="en-US" altLang="zh-CN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2023</a:t>
            </a:r>
            <a:r>
              <a:rPr lang="zh-CN" altLang="en-US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年</a:t>
            </a:r>
            <a:r>
              <a:rPr lang="en-US" altLang="zh-CN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12</a:t>
            </a:r>
            <a:r>
              <a:rPr lang="zh-CN" altLang="en-US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月</a:t>
            </a:r>
            <a:endParaRPr lang="zh-CN" dirty="0">
              <a:latin typeface="Source Han Sans CN Bold" panose="020B0A00000000000000" charset="-122"/>
              <a:ea typeface="Source Han Sans CN Bold" panose="020B0A00000000000000" charset="-122"/>
              <a:cs typeface="Source Han Sans CN Bold" panose="020B0A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文化调研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对话分析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5551" y="692769"/>
            <a:ext cx="111808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     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例如，针对问卷调查赛事文化认同度打出低分的同学，我们和这几位同学进行了对话，了解并分析他们</a:t>
            </a:r>
            <a:r>
              <a:rPr lang="zh-CN" altLang="en-US" sz="1600" kern="100" dirty="0"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认为没有贯彻好</a:t>
            </a:r>
            <a:r>
              <a:rPr lang="en-US" altLang="zh-CN" sz="1600" kern="100" dirty="0"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RM</a:t>
            </a:r>
            <a:r>
              <a:rPr lang="zh-CN" altLang="en-US" sz="1600" kern="100" dirty="0"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文化的理由</a:t>
            </a:r>
            <a:r>
              <a:rPr lang="zh-CN" altLang="en-US" sz="1600" kern="1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，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收集了结果：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014003" y="1468802"/>
          <a:ext cx="8164195" cy="2677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4975"/>
                <a:gridCol w="2545713"/>
                <a:gridCol w="3863305"/>
              </a:tblGrid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</a:rPr>
                        <a:t>同学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Arial" panose="020B060402020209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认为没有贯彻好</a:t>
                      </a:r>
                      <a:r>
                        <a:rPr lang="en-US" altLang="zh-CN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RM</a:t>
                      </a: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文化的理由</a:t>
                      </a:r>
                      <a:endParaRPr lang="zh-CN" altLang="en-US" sz="11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Arial" panose="020B0604020202090204" pitchFamily="34" charset="0"/>
                        </a:rPr>
                        <a:t>分析</a:t>
                      </a:r>
                      <a:endParaRPr lang="zh-CN" altLang="en-US" sz="1200" b="1" kern="100" dirty="0">
                        <a:solidFill>
                          <a:schemeClr val="bg1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Arial" panose="020B0604020202090204" pitchFamily="34" charset="0"/>
                      </a:endParaRPr>
                    </a:p>
                  </a:txBody>
                  <a:tcPr marL="68580" marR="68580" marT="0" marB="0"/>
                </a:tc>
              </a:tr>
              <a:tr h="11811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小</a:t>
                      </a:r>
                      <a:r>
                        <a:rPr 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C</a:t>
                      </a:r>
                      <a:endParaRPr lang="en-US" sz="11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        比赛越来越复杂，如果没有充足资源（资金、场地、人）根本比不过强队。比赛越来越排斥中下游队伍。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100" kern="100" dirty="0">
                          <a:solidFill>
                            <a:srgbClr val="000000"/>
                          </a:solidFill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        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的确比赛在变得越来越复杂，而作为管理层在积极争取资源的同时，是需要做好队伍的目标期望管理，现实的理解比赛和期望，避免过高的期望导致挫败，过低的期望导致不能充分发挥潜力。</a:t>
                      </a:r>
                      <a:endParaRPr lang="zh-CN" altLang="en-US" sz="11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/>
                </a:tc>
              </a:tr>
              <a:tr h="11317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小</a:t>
                      </a:r>
                      <a:r>
                        <a:rPr 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Y</a:t>
                      </a:r>
                      <a:endParaRPr lang="en-US" sz="11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         实验室重视比赛成绩，忽略了实验室文化需求，战队学生的参赛热情和发展需求被忽视。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       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作为管理层，一方面要鼓励队员以“踔厉奋发，极致无憾”态度的努力和进步，另一方面引导队员明确比赛不仅是获得荣誉的机会，更是个人学习和成长的平台。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05551" y="4238419"/>
            <a:ext cx="1118089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     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</a:rPr>
              <a:t>例如，针对预备队员离队的情况，我们也和同学进行了对话分析：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974024" y="4779190"/>
          <a:ext cx="8163993" cy="1546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4975"/>
                <a:gridCol w="2575281"/>
                <a:gridCol w="3833737"/>
              </a:tblGrid>
              <a:tr h="3652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</a:rPr>
                        <a:t>同学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Arial" panose="020B060402020209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</a:rPr>
                        <a:t>退队的理由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Arial" panose="020B060402020209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Arial" panose="020B0604020202090204" pitchFamily="34" charset="0"/>
                        </a:rPr>
                        <a:t>分析</a:t>
                      </a:r>
                      <a:endParaRPr lang="zh-CN" altLang="en-US" sz="1200" b="1" kern="100" dirty="0">
                        <a:solidFill>
                          <a:schemeClr val="bg1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Arial" panose="020B0604020202090204" pitchFamily="34" charset="0"/>
                      </a:endParaRPr>
                    </a:p>
                  </a:txBody>
                  <a:tcPr marL="68580" marR="68580" marT="0" marB="0"/>
                </a:tc>
              </a:tr>
              <a:tr h="11811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小</a:t>
                      </a:r>
                      <a:r>
                        <a:rPr lang="en-US" altLang="zh-CN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D</a:t>
                      </a:r>
                      <a:endParaRPr lang="en-US" sz="11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200" kern="100" dirty="0"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        能理解别人的代码，但难以自行编写。尽管通过模仿能学到一些东西，但不理解基础原理。队内学习方式更偏向应用于己无益。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100" kern="100" dirty="0">
                          <a:solidFill>
                            <a:srgbClr val="000000"/>
                          </a:solidFill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        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effectLst/>
                          <a:latin typeface="思源黑体" panose="020B0600000000000000" charset="-122"/>
                          <a:ea typeface="思源黑体" panose="020B0600000000000000" charset="-122"/>
                          <a:cs typeface="思源黑体" panose="020B0600000000000000" charset="-122"/>
                        </a:rPr>
                        <a:t>队内存在部分浮躁的风气，这和我们鼓励的“实干”精神相违背，不仅需要改善培训的有效性，更好地满足学生的发展需求，更应该重视务实的队内氛围。</a:t>
                      </a:r>
                      <a:endParaRPr lang="zh-CN" altLang="en-US" sz="1100" kern="100" dirty="0">
                        <a:solidFill>
                          <a:srgbClr val="000000"/>
                        </a:solidFill>
                        <a:effectLst/>
                        <a:latin typeface="思源黑体" panose="020B0600000000000000" charset="-122"/>
                        <a:ea typeface="思源黑体" panose="020B0600000000000000" charset="-122"/>
                        <a:cs typeface="思源黑体" panose="020B0600000000000000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40391" y="1857059"/>
            <a:ext cx="4311217" cy="1056394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>
                    <a:lumMod val="95000"/>
                  </a:schemeClr>
                </a:solidFill>
                <a:latin typeface="思源黑体" panose="020B0600000000000000" charset="-122"/>
                <a:ea typeface="思源黑体" panose="020B0600000000000000" charset="-122"/>
              </a:rPr>
              <a:t>文化建设动作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思源黑体" panose="020B0600000000000000" charset="-122"/>
              <a:ea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文化建设核心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拉齐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价值观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400" y="910309"/>
            <a:ext cx="1127948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     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通过直接观察、问卷调查或是对话交流，可以认为了解战队当下价值取向，而作为管理层，需要清楚什么样的价值观是需要去提倡的，这个提倡的价值观和当前价值观的差值就是文化建设需要做的事情，即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拉齐价值观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。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6"/>
          <a:stretch>
            <a:fillRect/>
          </a:stretch>
        </p:blipFill>
        <p:spPr>
          <a:xfrm>
            <a:off x="1125912" y="2294374"/>
            <a:ext cx="3045534" cy="30740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65" y="2294374"/>
            <a:ext cx="6657975" cy="321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 rotWithShape="1">
          <a:blip r:embed="rId1"/>
          <a:srcRect l="30677" t="18408" r="6266"/>
          <a:stretch>
            <a:fillRect/>
          </a:stretch>
        </p:blipFill>
        <p:spPr>
          <a:xfrm>
            <a:off x="4480421" y="3263472"/>
            <a:ext cx="3459759" cy="3206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</a:rPr>
              <a:t>价值观的确立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t="10798"/>
          <a:stretch>
            <a:fillRect/>
          </a:stretch>
        </p:blipFill>
        <p:spPr>
          <a:xfrm>
            <a:off x="466078" y="687088"/>
            <a:ext cx="11259844" cy="215259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6931" b="17449"/>
          <a:stretch>
            <a:fillRect/>
          </a:stretch>
        </p:blipFill>
        <p:spPr bwMode="auto">
          <a:xfrm>
            <a:off x="8147038" y="3677084"/>
            <a:ext cx="3867162" cy="237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9"/>
          <a:stretch>
            <a:fillRect/>
          </a:stretch>
        </p:blipFill>
        <p:spPr>
          <a:xfrm>
            <a:off x="228600" y="3149600"/>
            <a:ext cx="4084172" cy="3400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关键动作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技术交流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694" y="3615168"/>
            <a:ext cx="5563018" cy="31362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22" y="2054714"/>
            <a:ext cx="5550956" cy="31286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8" y="699630"/>
            <a:ext cx="5565552" cy="3128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</a:rPr>
              <a:t>价值观的传达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8" y="734841"/>
            <a:ext cx="11801383" cy="16525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56"/>
          <a:stretch>
            <a:fillRect/>
          </a:stretch>
        </p:blipFill>
        <p:spPr>
          <a:xfrm>
            <a:off x="1722065" y="2526297"/>
            <a:ext cx="3129247" cy="409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2"/>
          <a:stretch>
            <a:fillRect/>
          </a:stretch>
        </p:blipFill>
        <p:spPr>
          <a:xfrm>
            <a:off x="6296041" y="2510019"/>
            <a:ext cx="3911844" cy="4108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关键动作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内部技术分享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2208" y="792855"/>
            <a:ext cx="112826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kern="100" dirty="0">
                <a:solidFill>
                  <a:srgbClr val="00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       </a:t>
            </a:r>
            <a:r>
              <a:rPr lang="zh-CN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Times New Roman" panose="02020603050405020304" pitchFamily="18" charset="0"/>
              </a:rPr>
              <a:t>在技术组内，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Times New Roman" panose="02020603050405020304" pitchFamily="18" charset="0"/>
              </a:rPr>
              <a:t>一个月一</a:t>
            </a:r>
            <a:r>
              <a:rPr lang="zh-CN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Times New Roman" panose="02020603050405020304" pitchFamily="18" charset="0"/>
              </a:rPr>
              <a:t>次展开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Times New Roman" panose="02020603050405020304" pitchFamily="18" charset="0"/>
              </a:rPr>
              <a:t>技术分享交流会</a:t>
            </a:r>
            <a:r>
              <a:rPr lang="zh-CN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Times New Roman" panose="02020603050405020304" pitchFamily="18" charset="0"/>
              </a:rPr>
              <a:t>，鼓励队员分享成功的经验和挫折的教训，也鼓励队员提出讨论新的想法和解决方案，激发战队成员的实践力。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7" y="1776895"/>
            <a:ext cx="4665268" cy="47440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98" y="2063444"/>
            <a:ext cx="6514196" cy="3679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</a:rPr>
              <a:t>在日常沟通和反馈中拉齐价值观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2" y="735509"/>
            <a:ext cx="11542616" cy="32988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" b="9887"/>
          <a:stretch>
            <a:fillRect/>
          </a:stretch>
        </p:blipFill>
        <p:spPr>
          <a:xfrm>
            <a:off x="132833" y="3072774"/>
            <a:ext cx="2874528" cy="3553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2" b="7391"/>
          <a:stretch>
            <a:fillRect/>
          </a:stretch>
        </p:blipFill>
        <p:spPr>
          <a:xfrm>
            <a:off x="3172938" y="4173962"/>
            <a:ext cx="3453309" cy="2451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24" y="4173963"/>
            <a:ext cx="5075484" cy="2451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关键动作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答辩机制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9143" y="691706"/>
            <a:ext cx="11337097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algn="l" fontAlgn="auto">
              <a:lnSpc>
                <a:spcPct val="150000"/>
              </a:lnSpc>
            </a:pPr>
            <a:r>
              <a:rPr lang="zh-CN" altLang="en-US" sz="1600" kern="100" dirty="0">
                <a:solidFill>
                  <a:srgbClr val="00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     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本赛季我们设立了</a:t>
            </a:r>
            <a:r>
              <a:rPr lang="zh-CN" altLang="en-US" sz="1600" b="1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答辩机制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：即每个月定期举行兵种组</a:t>
            </a:r>
            <a:r>
              <a:rPr lang="zh-CN" altLang="en-US" sz="1600" kern="1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进度的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答辩，面向全队，分享进度以及下一步计划，并由指导老师和管理层打分。目前</a:t>
            </a:r>
            <a:r>
              <a:rPr lang="zh-CN" altLang="en-US" sz="1600" kern="1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已经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举行了一次赛季规划答辩。我们希望通过这种动作，鞭策每一个队员，并且强调队员，</a:t>
            </a:r>
            <a:r>
              <a:rPr lang="zh-CN" altLang="en-US" sz="1600" kern="1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自己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做的事情和队伍发展息息相关，培养他们的实干精神。同时也让战队成员了解相互的工作。逐步</a:t>
            </a:r>
            <a:r>
              <a:rPr lang="zh-CN" altLang="en-US" sz="1600" kern="1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形成高效、踏实做事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的战队氛围。</a:t>
            </a:r>
            <a:endParaRPr lang="zh-CN" altLang="en-US" sz="1400" kern="100" dirty="0">
              <a:solidFill>
                <a:srgbClr val="000000"/>
              </a:solidFill>
              <a:effectLst/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0" y="2841218"/>
            <a:ext cx="5931132" cy="2950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56" y="1997335"/>
            <a:ext cx="3696586" cy="4638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关键动作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飞书记录和进度墙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719" y="850989"/>
            <a:ext cx="11492561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>
              <a:lnSpc>
                <a:spcPct val="150000"/>
              </a:lnSpc>
            </a:pP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  本赛季我们重点关注任务记录。我们认为，这种直观的</a:t>
            </a:r>
            <a:r>
              <a:rPr lang="zh-CN" altLang="en-US" sz="1600" b="1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成果产出的反馈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是加深团队凝聚力最重要的部分：兵种组的成员完成</a:t>
            </a:r>
            <a:r>
              <a:rPr lang="zh-CN" altLang="en-US" sz="1600" kern="1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自己的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进度，推动整个兵种组进度，</a:t>
            </a:r>
            <a:r>
              <a:rPr lang="zh-CN" altLang="en-US" sz="1600" kern="1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进而</a:t>
            </a:r>
            <a:r>
              <a:rPr lang="zh-CN" altLang="en-US" sz="1600" kern="1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完成团队的进度。这是一个正反馈的过程，当每个成员相信自己可以做出成果，也信赖队伍其他同学，队伍凝聚力也油然而生，也深化为每个人的价值观。</a:t>
            </a:r>
            <a:endParaRPr lang="zh-CN" altLang="en-US" sz="1400" kern="100" dirty="0">
              <a:solidFill>
                <a:srgbClr val="000000"/>
              </a:solidFill>
              <a:effectLst/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7" name="图片 6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9" r="25979"/>
          <a:stretch>
            <a:fillRect/>
          </a:stretch>
        </p:blipFill>
        <p:spPr bwMode="auto">
          <a:xfrm>
            <a:off x="736600" y="2731252"/>
            <a:ext cx="3246120" cy="2938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r="4488"/>
          <a:stretch>
            <a:fillRect/>
          </a:stretch>
        </p:blipFill>
        <p:spPr>
          <a:xfrm>
            <a:off x="4262672" y="2696076"/>
            <a:ext cx="7304488" cy="300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1322220" y="2398986"/>
            <a:ext cx="10869780" cy="2310857"/>
          </a:xfrm>
        </p:spPr>
        <p:txBody>
          <a:bodyPr/>
          <a:lstStyle/>
          <a:p>
            <a:r>
              <a:rPr lang="en-US" altLang="zh-CN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2024</a:t>
            </a:r>
            <a:r>
              <a:rPr lang="zh-CN" altLang="en-US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赛季</a:t>
            </a:r>
            <a:endParaRPr lang="en-US" altLang="zh-CN" sz="4400" dirty="0">
              <a:latin typeface="Source Han Sans CN Bold" panose="020B0A00000000000000" charset="-122"/>
              <a:ea typeface="Source Han Sans CN Bold" panose="020B0A00000000000000" charset="-122"/>
              <a:cs typeface="Source Han Sans CN Bold" panose="020B0A00000000000000" charset="-122"/>
            </a:endParaRPr>
          </a:p>
          <a:p>
            <a:r>
              <a:rPr lang="en-US" altLang="zh-CN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    </a:t>
            </a:r>
            <a:r>
              <a:rPr lang="zh-CN" altLang="en-US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西安电子科技大学</a:t>
            </a:r>
            <a:r>
              <a:rPr lang="en-US" altLang="zh-CN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IRobot</a:t>
            </a:r>
            <a:r>
              <a:rPr lang="zh-CN" altLang="en-US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战队</a:t>
            </a:r>
            <a:endParaRPr lang="en-US" altLang="zh-CN" sz="4400" dirty="0">
              <a:latin typeface="Source Han Sans CN Bold" panose="020B0A00000000000000" charset="-122"/>
              <a:ea typeface="Source Han Sans CN Bold" panose="020B0A00000000000000" charset="-122"/>
              <a:cs typeface="Source Han Sans CN Bold" panose="020B0A00000000000000" charset="-122"/>
            </a:endParaRPr>
          </a:p>
          <a:p>
            <a:r>
              <a:rPr lang="en-US" altLang="zh-CN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					        </a:t>
            </a:r>
            <a:r>
              <a:rPr lang="zh-CN" altLang="en-US" sz="4400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文化建设分享</a:t>
            </a:r>
            <a:endParaRPr lang="en-US" altLang="zh-CN" sz="4400" dirty="0">
              <a:latin typeface="Source Han Sans CN Bold" panose="020B0A00000000000000" charset="-122"/>
              <a:ea typeface="Source Han Sans CN Bold" panose="020B0A00000000000000" charset="-122"/>
              <a:cs typeface="Source Han Sans CN Bold" panose="020B0A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1"/>
          </p:nvPr>
        </p:nvSpPr>
        <p:spPr>
          <a:xfrm>
            <a:off x="1545663" y="5428569"/>
            <a:ext cx="7225276" cy="392929"/>
          </a:xfrm>
        </p:spPr>
        <p:txBody>
          <a:bodyPr/>
          <a:lstStyle/>
          <a:p>
            <a:pPr algn="r"/>
            <a:r>
              <a:rPr lang="en-US" altLang="zh-CN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24</a:t>
            </a:r>
            <a:r>
              <a:rPr lang="zh-CN" altLang="en-US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赛季项目管理邓亦晨  </a:t>
            </a:r>
            <a:r>
              <a:rPr lang="en-US" altLang="zh-CN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2024</a:t>
            </a:r>
            <a:r>
              <a:rPr lang="zh-CN" altLang="en-US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年</a:t>
            </a:r>
            <a:r>
              <a:rPr lang="en-US" altLang="zh-CN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12</a:t>
            </a:r>
            <a:r>
              <a:rPr lang="zh-CN" altLang="en-US" dirty="0">
                <a:latin typeface="Source Han Sans CN Bold" panose="020B0A00000000000000" charset="-122"/>
                <a:ea typeface="Source Han Sans CN Bold" panose="020B0A00000000000000" charset="-122"/>
                <a:cs typeface="Source Han Sans CN Bold" panose="020B0A00000000000000" charset="-122"/>
              </a:rPr>
              <a:t>月</a:t>
            </a:r>
            <a:endParaRPr lang="zh-CN" dirty="0">
              <a:latin typeface="Source Han Sans CN Bold" panose="020B0A00000000000000" charset="-122"/>
              <a:ea typeface="Source Han Sans CN Bold" panose="020B0A00000000000000" charset="-122"/>
              <a:cs typeface="Source Han Sans CN Bold" panose="020B0A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</a:rPr>
              <a:t>价值观的偏差管理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>
            <a:fillRect/>
          </a:stretch>
        </p:blipFill>
        <p:spPr>
          <a:xfrm>
            <a:off x="137328" y="996194"/>
            <a:ext cx="11916792" cy="309601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6560" y="4333679"/>
            <a:ext cx="1135832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  我们强调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偏差管理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的重要性。发现问题后，积极的解决问题：了解是什么导致了价值观的偏差，问题出在哪里，什么地方是需要重新明确，什么措施需要调整。通过不断地确立、传达、沟通和反馈并对偏差进行处理，实现价值观建设、文化建设的循环。</a:t>
            </a:r>
            <a:endParaRPr lang="en-US" altLang="zh-CN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40391" y="1857059"/>
            <a:ext cx="4311217" cy="1056394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>
                    <a:lumMod val="95000"/>
                  </a:schemeClr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文化建设成果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b="1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文化建设成果</a:t>
            </a:r>
            <a:r>
              <a:rPr lang="en-US" altLang="zh-CN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人才成果</a:t>
            </a:r>
            <a:endParaRPr lang="en-US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0595" y="771050"/>
            <a:ext cx="11250892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  通过不断文化建设和价值观培养，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我们</a:t>
            </a:r>
            <a:r>
              <a:rPr lang="zh-CN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培养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了</a:t>
            </a:r>
            <a:r>
              <a:rPr lang="zh-CN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一批批踏实肯干、责任心强的工程师。在</a:t>
            </a:r>
            <a:r>
              <a:rPr lang="zh-CN" altLang="en-US" sz="16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战队价值观</a:t>
            </a:r>
            <a:r>
              <a:rPr lang="zh-CN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熏陶的队员走入社会后，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对国家</a:t>
            </a:r>
            <a:r>
              <a:rPr lang="zh-CN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社会、对高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新</a:t>
            </a:r>
            <a:r>
              <a:rPr lang="zh-CN" altLang="en-US" sz="16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技术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、机器人行业</a:t>
            </a:r>
            <a:r>
              <a:rPr lang="zh-CN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做出了更多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的</a:t>
            </a:r>
            <a:r>
              <a:rPr lang="zh-CN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贡献，</a:t>
            </a:r>
            <a:r>
              <a:rPr lang="zh-CN" altLang="en-US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在</a:t>
            </a:r>
            <a:r>
              <a:rPr lang="zh-CN" sz="1600" dirty="0">
                <a:solidFill>
                  <a:srgbClr val="000000"/>
                </a:solidFill>
                <a:effectLst/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自己的领域发光发热。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4" name="图片 3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/>
          <a:stretch>
            <a:fillRect/>
          </a:stretch>
        </p:blipFill>
        <p:spPr bwMode="auto">
          <a:xfrm>
            <a:off x="2130801" y="1733734"/>
            <a:ext cx="7930382" cy="36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70535" y="5607050"/>
            <a:ext cx="1156017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  <a:cs typeface="Times New Roman" panose="02020603050405020304" pitchFamily="18" charset="0"/>
              </a:rPr>
              <a:t>        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Times New Roman" panose="02020603050405020304" pitchFamily="18" charset="0"/>
              </a:rPr>
              <a:t>人才成果是是验证文化建设成果的一种重要方式，同时也能指导后续的文化建设工作策略，同样能为队伍文化沉淀内容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Times New Roman" panose="02020603050405020304" pitchFamily="18" charset="0"/>
              </a:rPr>
              <a:t>。良好的人才成果也是榜样，激励现在战队的成员</a:t>
            </a:r>
            <a:r>
              <a:rPr lang="zh-CN" altLang="en-US" sz="1600" b="0" i="0" dirty="0">
                <a:effectLst/>
                <a:latin typeface="思源黑体" panose="020B0600000000000000" charset="-122"/>
                <a:ea typeface="思源黑体" panose="020B0600000000000000" charset="-122"/>
              </a:rPr>
              <a:t>继续努力。我们认为，这种正面的榜样力量会让队员和队伍价值观更加靠齐。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文化建设成果</a:t>
            </a:r>
            <a:r>
              <a:rPr lang="en-US" altLang="zh-CN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非技术成员发展</a:t>
            </a:r>
            <a:endParaRPr lang="en-US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/>
          <a:stretch>
            <a:fillRect/>
          </a:stretch>
        </p:blipFill>
        <p:spPr>
          <a:xfrm>
            <a:off x="321823" y="839286"/>
            <a:ext cx="8236238" cy="18689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639" y="908814"/>
            <a:ext cx="2845570" cy="3668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38" y="2708242"/>
            <a:ext cx="4340805" cy="18689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5" y="2708242"/>
            <a:ext cx="2801073" cy="38633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85477" y="4754555"/>
            <a:ext cx="7989411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  运营组成员在文化建设中参与深、作用广。参与文化建设和队伍管理中让我们运营组成员，可以深入学习运营和管理。</a:t>
            </a:r>
            <a:endParaRPr lang="en-US" altLang="zh-CN" sz="1600" dirty="0">
              <a:solidFill>
                <a:srgbClr val="000000"/>
              </a:solidFill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  </a:t>
            </a:r>
            <a:r>
              <a:rPr lang="zh-CN" altLang="en-US" sz="1600" dirty="0">
                <a:solidFill>
                  <a:srgbClr val="000000"/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从升学的情况来看，运营组的参赛经历帮助队员提高自身素质参与科研工作。从工作情况来看，运营组成员能以丰富的项目经历，获得广泛认可。</a:t>
            </a:r>
            <a:endParaRPr lang="en-US" sz="1600" dirty="0">
              <a:solidFill>
                <a:srgbClr val="000000"/>
              </a:solidFill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76229" y="2128780"/>
            <a:ext cx="3098800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4000" kern="0" dirty="0">
                <a:solidFill>
                  <a:srgbClr val="FFFFFF"/>
                </a:solidFill>
                <a:latin typeface="思源黑体" panose="020B0600000000000000" charset="-122"/>
                <a:ea typeface="思源黑体" panose="020B0600000000000000" charset="-122"/>
              </a:rPr>
              <a:t>Q&amp;A</a:t>
            </a:r>
            <a:endParaRPr lang="zh-CN" sz="1200" kern="0" dirty="0">
              <a:solidFill>
                <a:srgbClr val="FFFFFF"/>
              </a:solidFill>
              <a:latin typeface="思源黑体" panose="020B0600000000000000" charset="-122"/>
              <a:ea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40391" y="1857059"/>
            <a:ext cx="4311217" cy="1056394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>
                    <a:lumMod val="95000"/>
                  </a:schemeClr>
                </a:solidFill>
                <a:latin typeface="思源黑体" panose="020B0600000000000000" charset="-122"/>
                <a:ea typeface="思源黑体" panose="020B0600000000000000" charset="-122"/>
              </a:rPr>
              <a:t>文化建设报告</a:t>
            </a:r>
            <a:r>
              <a:rPr lang="zh-CN" altLang="en-US" sz="4000" b="1" dirty="0">
                <a:solidFill>
                  <a:schemeClr val="bg1">
                    <a:lumMod val="95000"/>
                  </a:schemeClr>
                </a:solidFill>
                <a:latin typeface="思源黑体" panose="020B0600000000000000" charset="-122"/>
                <a:ea typeface="思源黑体" panose="020B0600000000000000" charset="-122"/>
              </a:rPr>
              <a:t>误区</a:t>
            </a:r>
            <a:endParaRPr lang="zh-CN" altLang="en-US" sz="4000" b="1" dirty="0">
              <a:solidFill>
                <a:schemeClr val="bg1">
                  <a:lumMod val="95000"/>
                </a:schemeClr>
              </a:solidFill>
              <a:latin typeface="思源黑体" panose="020B0600000000000000" charset="-122"/>
              <a:ea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文化建设报告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Tip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s</a:t>
            </a:r>
            <a:endParaRPr lang="en-US" altLang="zh-CN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6560" y="1619250"/>
            <a:ext cx="11358245" cy="5238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</a:rPr>
              <a:t>一、不要为了写而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</a:rPr>
              <a:t>写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</a:rPr>
              <a:t>内容精炼，用数据和分析说话，不要搬运官方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</a:rPr>
              <a:t>内容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6560" y="3375025"/>
            <a:ext cx="5827395" cy="1978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43955" y="3153410"/>
            <a:ext cx="4810760" cy="3314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6560" y="912495"/>
            <a:ext cx="29406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思源黑体" panose="020B0600000000000000" charset="-122"/>
                <a:ea typeface="思源黑体" panose="020B0600000000000000" charset="-122"/>
              </a:rPr>
              <a:t>文化解读</a:t>
            </a:r>
            <a:endParaRPr lang="zh-CN" altLang="en-US" sz="4000" b="1">
              <a:latin typeface="思源黑体" panose="020B0600000000000000" charset="-122"/>
              <a:ea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文化建设报告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Tip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s</a:t>
            </a:r>
            <a:endParaRPr lang="en-US" altLang="zh-CN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6560" y="1619250"/>
            <a:ext cx="11358245" cy="5238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二、引导调研的目的是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什么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发现痛点、验证管理层猜测、注重过程的方式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方法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1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）队员不多，不建议线上问卷，可以尝试以赛季规划沟通的形式一对一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沟通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2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）调研问题不是绝对的，根据自己队伍想验证的方向去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设计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文化建设报告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Tip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s</a:t>
            </a:r>
            <a:endParaRPr lang="en-US" altLang="zh-CN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6560" y="3275330"/>
            <a:ext cx="11358245" cy="5238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</a:rPr>
              <a:t>三、抽象性质用案例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</a:rPr>
              <a:t>叙述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思源黑体" panose="020B0600000000000000" charset="-122"/>
                <a:ea typeface="思源黑体" panose="020B0600000000000000" charset="-122"/>
              </a:rPr>
              <a:t>非数据能总结的内容，用精炼文字表达</a:t>
            </a:r>
            <a:endParaRPr lang="zh-CN" altLang="en-US" sz="2400" dirty="0">
              <a:latin typeface="思源黑体" panose="020B0600000000000000" charset="-122"/>
              <a:ea typeface="思源黑体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6560" y="4821555"/>
            <a:ext cx="5232400" cy="127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7245" y="934085"/>
            <a:ext cx="4558665" cy="22726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75910" y="934085"/>
            <a:ext cx="57912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文化建设报告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Tip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s</a:t>
            </a:r>
            <a:endParaRPr lang="en-US" altLang="zh-CN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6560" y="1619250"/>
            <a:ext cx="11358245" cy="5238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一、唯一性的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作用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1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）对外传播，加深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记忆点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2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）找准文化核心或文化核心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媒介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6560" y="912495"/>
            <a:ext cx="4545965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>
                <a:latin typeface="思源黑体" panose="020B0600000000000000" charset="-122"/>
                <a:ea typeface="思源黑体" panose="020B0600000000000000" charset="-122"/>
              </a:rPr>
              <a:t>队伍</a:t>
            </a:r>
            <a:r>
              <a:rPr lang="zh-CN" altLang="en-US" sz="4000" b="1">
                <a:latin typeface="思源黑体" panose="020B0600000000000000" charset="-122"/>
                <a:ea typeface="思源黑体" panose="020B0600000000000000" charset="-122"/>
              </a:rPr>
              <a:t>核心解读</a:t>
            </a:r>
            <a:endParaRPr lang="zh-CN" altLang="en-US" sz="4000" b="1">
              <a:latin typeface="思源黑体" panose="020B0600000000000000" charset="-122"/>
              <a:ea typeface="思源黑体" panose="020B06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6560" y="3883025"/>
            <a:ext cx="5086985" cy="2377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20740" y="1040130"/>
            <a:ext cx="5417820" cy="2539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26810" y="3641090"/>
            <a:ext cx="1987550" cy="26193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01990" y="3429000"/>
            <a:ext cx="3008630" cy="2849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1291595" y="2659469"/>
            <a:ext cx="9061300" cy="31620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1.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认清战队文化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	2.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动作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		3.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文化建设成果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5" name="文本占位符 1"/>
          <p:cNvSpPr>
            <a:spLocks noGrp="1"/>
          </p:cNvSpPr>
          <p:nvPr>
            <p:ph type="body" idx="10"/>
          </p:nvPr>
        </p:nvSpPr>
        <p:spPr>
          <a:xfrm>
            <a:off x="1845784" y="1237288"/>
            <a:ext cx="2337542" cy="8463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sz="3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目 录</a:t>
            </a:r>
            <a:endParaRPr lang="zh-CN" sz="3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文化建设报告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Tip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s</a:t>
            </a:r>
            <a:endParaRPr lang="en-US" altLang="zh-CN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6560" y="1619250"/>
            <a:ext cx="11358245" cy="5238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一、时间轴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动作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1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）设立一些可以量化的目标：在过程中跟进、在赛季复盘中去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分析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E. 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输出</a:t>
            </a: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1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套队伍对内对外的文化体系、包装</a:t>
            </a: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1-x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个队伍优秀人物、</a:t>
            </a: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1-x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个队伍特别的或主攻的技术点及背后研发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故事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2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）团建≠团队建设，团建只是文化建设中非常小的关键动作，形式也不局限于聚餐、吃饭、唱</a:t>
            </a:r>
            <a:r>
              <a:rPr lang="en-US" altLang="zh-CN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K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，提倡技术分享、课程学习、内部</a:t>
            </a:r>
            <a:r>
              <a:rPr lang="zh-CN" altLang="en-US" sz="28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督学</a:t>
            </a: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6560" y="912495"/>
            <a:ext cx="4545965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>
                <a:latin typeface="思源黑体" panose="020B0600000000000000" charset="-122"/>
                <a:ea typeface="思源黑体" panose="020B0600000000000000" charset="-122"/>
              </a:rPr>
              <a:t>文化建设</a:t>
            </a:r>
            <a:r>
              <a:rPr lang="zh-CN" altLang="en-US" sz="4000" b="1">
                <a:latin typeface="思源黑体" panose="020B0600000000000000" charset="-122"/>
                <a:ea typeface="思源黑体" panose="020B0600000000000000" charset="-122"/>
              </a:rPr>
              <a:t>动作</a:t>
            </a:r>
            <a:endParaRPr lang="zh-CN" altLang="en-US" sz="4000" b="1">
              <a:latin typeface="思源黑体" panose="020B0600000000000000" charset="-122"/>
              <a:ea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41559" y="2128780"/>
            <a:ext cx="3098800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4000" b="1" kern="0" dirty="0">
                <a:solidFill>
                  <a:srgbClr val="FFFFFF"/>
                </a:solidFill>
                <a:latin typeface="思源黑体" panose="020B0600000000000000" charset="-122"/>
                <a:ea typeface="思源黑体" panose="020B0600000000000000" charset="-122"/>
              </a:rPr>
              <a:t>交流环节</a:t>
            </a:r>
            <a:endParaRPr lang="zh-CN" altLang="en-US" sz="4000" b="1" kern="0" dirty="0">
              <a:solidFill>
                <a:srgbClr val="FFFFFF"/>
              </a:solidFill>
              <a:latin typeface="思源黑体" panose="020B0600000000000000" charset="-122"/>
              <a:ea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40391" y="1857059"/>
            <a:ext cx="4311217" cy="1056394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2"/>
                </a:solidFill>
                <a:latin typeface="思源黑体" panose="020B0600000000000000" charset="-122"/>
                <a:ea typeface="思源黑体" panose="020B0600000000000000" charset="-122"/>
              </a:rPr>
              <a:t>认清战队文化</a:t>
            </a:r>
            <a:endParaRPr lang="zh-CN" altLang="en-US" sz="4000" b="1" dirty="0">
              <a:solidFill>
                <a:schemeClr val="bg2"/>
              </a:solidFill>
              <a:latin typeface="思源黑体" panose="020B0600000000000000" charset="-122"/>
              <a:ea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</a:rPr>
              <a:t>为什么要认清战队文化建设现状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思源黑体" panose="020B0600000000000000" charset="-122"/>
              <a:ea typeface="思源黑体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365" y="760718"/>
            <a:ext cx="116247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组织文化是指被组织成员共同接受的价值观念、工作作风、行为准则、团队意识、思维方式、工作作风、心理预期和团体归属感等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群体意识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的总称。我们认为，战队文化可以分为两层理解：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队伍参赛氛围和队伍价值观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。</a:t>
            </a:r>
            <a:endParaRPr lang="en-US" altLang="zh-CN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 队伍参赛氛围是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战队文化的表层体现，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是可感知的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。对于参赛队员，有明确目标，知道自己要做的事并能够做到、能够融入战队并建设战队、和其他队员友好交流；对于管理层，他们能感受队员的热情、支持，能信任队员。战队能够一起完成事情。</a:t>
            </a:r>
            <a:endParaRPr lang="en-US" altLang="zh-CN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365" y="3189948"/>
            <a:ext cx="4953342" cy="3343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r="11705"/>
          <a:stretch>
            <a:fillRect/>
          </a:stretch>
        </p:blipFill>
        <p:spPr>
          <a:xfrm>
            <a:off x="6406183" y="3165478"/>
            <a:ext cx="5462451" cy="3343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箭头: 右 5"/>
          <p:cNvSpPr/>
          <p:nvPr/>
        </p:nvSpPr>
        <p:spPr>
          <a:xfrm>
            <a:off x="5482606" y="4668559"/>
            <a:ext cx="717678" cy="386283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35" y="1995562"/>
            <a:ext cx="10154728" cy="3688943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思源黑体" panose="020B0600000000000000" charset="-122"/>
                <a:ea typeface="思源黑体" panose="020B0600000000000000" charset="-122"/>
              </a:rPr>
              <a:t>为什么要认清战队文化建设现状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思源黑体" panose="020B0600000000000000" charset="-122"/>
              <a:ea typeface="思源黑体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3209" y="641915"/>
            <a:ext cx="1162558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战队文化深层是战队的价值观</a:t>
            </a:r>
            <a:r>
              <a:rPr lang="en-US" altLang="zh-CN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战队共同的理念、目标、方式、态度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等。不同于易受到影响的文化氛围，价值观更深刻体现文化结构，当战队的成员认识到队伍的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价值观念引导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和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具体动作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给战队带来了成功，并带领他们经历过无数比赛起伏，他们才会认为这些价值观念是 “正确”的，然后才会内化、分享，并视之为理所当然，成为价值观。积极的、正向的价值观毋庸置疑将带领战队前进。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	</a:t>
            </a:r>
            <a:endParaRPr lang="en-US" altLang="zh-CN" sz="14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398" y="5786119"/>
            <a:ext cx="1127948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    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不论是可感知的参赛氛围还是深刻的战队价值观，为了更好的建设战队文化，有必要先对战队文化展开调研，进而通过适当的“手段”引导和干预战队文化，构建更好的备赛氛围，队伍上下齐心，实现目标</a:t>
            </a:r>
            <a:r>
              <a:rPr lang="zh-CN" altLang="en-US" sz="14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。</a:t>
            </a:r>
            <a:endParaRPr lang="en-US" altLang="zh-CN" sz="14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文化建设开始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文化调研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" y="891824"/>
            <a:ext cx="10577501" cy="5554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文化调研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问卷分析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400" y="615358"/>
            <a:ext cx="11325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  我们收集了</a:t>
            </a:r>
            <a:r>
              <a:rPr lang="en-US" altLang="zh-CN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83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份问卷，重点对</a:t>
            </a:r>
            <a:r>
              <a:rPr lang="en-US" altLang="zh-CN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RM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文化感知进行了分析，除了对所有被调查人进行分析，我们还对预备队员正式队员和顾问分开进行分析。我们认为，这些文化关键词和语句的选取倾向，能够一定程度上反映队员的文化倾向。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r="7215"/>
          <a:stretch>
            <a:fillRect/>
          </a:stretch>
        </p:blipFill>
        <p:spPr>
          <a:xfrm>
            <a:off x="597267" y="1398606"/>
            <a:ext cx="4761865" cy="3204564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85" y="2251705"/>
            <a:ext cx="6120130" cy="19170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845598" y="4531376"/>
            <a:ext cx="65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600" kern="100" dirty="0"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最高频的三个词依次为：</a:t>
            </a:r>
            <a:r>
              <a:rPr lang="en-US" sz="1600" b="1" kern="100" dirty="0">
                <a:effectLst/>
                <a:latin typeface="Times New Roman" panose="02020603050405020304" pitchFamily="18" charset="0"/>
                <a:ea typeface="宋体" pitchFamily="2" charset="-122"/>
              </a:rPr>
              <a:t>“</a:t>
            </a:r>
            <a:r>
              <a:rPr lang="zh-CN" sz="1600" b="1" kern="100" dirty="0"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成长</a:t>
            </a:r>
            <a:r>
              <a:rPr lang="en-US" sz="1600" b="1" kern="100" dirty="0">
                <a:effectLst/>
                <a:latin typeface="Times New Roman" panose="02020603050405020304" pitchFamily="18" charset="0"/>
                <a:ea typeface="宋体" pitchFamily="2" charset="-122"/>
              </a:rPr>
              <a:t>”</a:t>
            </a:r>
            <a:r>
              <a:rPr lang="zh-CN" sz="1600" b="1" kern="100" dirty="0"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、</a:t>
            </a:r>
            <a:r>
              <a:rPr lang="en-US" sz="1600" b="1" kern="100" dirty="0">
                <a:effectLst/>
                <a:latin typeface="Times New Roman" panose="02020603050405020304" pitchFamily="18" charset="0"/>
                <a:ea typeface="宋体" pitchFamily="2" charset="-122"/>
              </a:rPr>
              <a:t>“</a:t>
            </a:r>
            <a:r>
              <a:rPr lang="zh-CN" sz="1600" b="1" kern="100" dirty="0"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团队</a:t>
            </a:r>
            <a:r>
              <a:rPr lang="en-US" sz="1600" b="1" kern="100" dirty="0">
                <a:effectLst/>
                <a:latin typeface="Times New Roman" panose="02020603050405020304" pitchFamily="18" charset="0"/>
                <a:ea typeface="宋体" pitchFamily="2" charset="-122"/>
              </a:rPr>
              <a:t>”</a:t>
            </a:r>
            <a:r>
              <a:rPr lang="zh-CN" sz="1600" b="1" kern="100" dirty="0"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、</a:t>
            </a:r>
            <a:r>
              <a:rPr lang="en-US" sz="1600" b="1" kern="100" dirty="0">
                <a:effectLst/>
                <a:latin typeface="Times New Roman" panose="02020603050405020304" pitchFamily="18" charset="0"/>
                <a:ea typeface="宋体" pitchFamily="2" charset="-122"/>
              </a:rPr>
              <a:t>“</a:t>
            </a:r>
            <a:r>
              <a:rPr lang="zh-CN" sz="1600" b="1" kern="100" dirty="0"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热爱</a:t>
            </a:r>
            <a:r>
              <a:rPr lang="en-US" sz="1600" b="1" kern="100" dirty="0">
                <a:effectLst/>
                <a:latin typeface="Times New Roman" panose="02020603050405020304" pitchFamily="18" charset="0"/>
                <a:ea typeface="宋体" pitchFamily="2" charset="-122"/>
              </a:rPr>
              <a:t>”</a:t>
            </a:r>
            <a:endParaRPr lang="en-US" sz="1600" b="1" dirty="0"/>
          </a:p>
        </p:txBody>
      </p:sp>
      <p:pic>
        <p:nvPicPr>
          <p:cNvPr id="7" name="图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17" y="4435530"/>
            <a:ext cx="4761865" cy="3352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6504586" y="4700653"/>
            <a:ext cx="609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顾问及退休队员中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极致</a:t>
            </a:r>
            <a:r>
              <a:rPr lang="zh-CN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的选取比率达到了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40.91%</a:t>
            </a:r>
            <a:endParaRPr lang="en-US" sz="1600" dirty="0"/>
          </a:p>
        </p:txBody>
      </p:sp>
      <p:sp>
        <p:nvSpPr>
          <p:cNvPr id="9" name="文本框 8"/>
          <p:cNvSpPr txBox="1"/>
          <p:nvPr/>
        </p:nvSpPr>
        <p:spPr>
          <a:xfrm>
            <a:off x="495400" y="5585695"/>
            <a:ext cx="11201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 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我们得出结论，在价值观上，队员基本符合管理层对于价值观中对于初心的期望，但具体到目标、方式和态度上则有不足，我们认为这是战队本赛季文化建设需要优化的地方。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8067" y="4811104"/>
            <a:ext cx="6551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但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“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分享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”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、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“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追求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”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、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“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尊重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”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、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“</a:t>
            </a:r>
            <a:r>
              <a:rPr lang="zh-CN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挫折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</a:rPr>
              <a:t>”</a:t>
            </a:r>
            <a:r>
              <a:rPr lang="zh-CN" sz="1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选取率就比较少了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>
          <a:xfrm>
            <a:off x="817194" y="-77878"/>
            <a:ext cx="10957694" cy="673768"/>
          </a:xfrm>
        </p:spPr>
        <p:txBody>
          <a:bodyPr/>
          <a:lstStyle/>
          <a:p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文化调研</a:t>
            </a:r>
            <a:r>
              <a:rPr lang="en-US" altLang="zh-CN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——</a:t>
            </a:r>
            <a:r>
              <a:rPr lang="zh-CN" altLang="en-US" sz="28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对话交流</a:t>
            </a:r>
            <a:endParaRPr lang="en-US" sz="2800" b="1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960" y="640758"/>
            <a:ext cx="11341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    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问卷调研通常来说只能观察到一些比较突出的细节，为了更加深入对队伍文化展开调研，作为队伍的管理层，需要主动和队员展开对话交流，这里的关键在于了解到</a:t>
            </a:r>
            <a:r>
              <a:rPr lang="zh-CN" altLang="en-US" sz="1600" b="1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队伍成员究竟认为他们在干什么，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是否符合管理层的预期。</a:t>
            </a:r>
            <a:endParaRPr lang="en-US" altLang="zh-CN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        </a:t>
            </a:r>
            <a:r>
              <a:rPr lang="zh-CN" altLang="en-US" sz="1600" dirty="0">
                <a:latin typeface="思源黑体" panose="020B0600000000000000" charset="-122"/>
                <a:ea typeface="思源黑体" panose="020B0600000000000000" charset="-122"/>
                <a:cs typeface="思源黑体" panose="020B0600000000000000" charset="-122"/>
              </a:rPr>
              <a:t>与此同时，队员可能会直接或间接向管理层反映队伍情况，利用这种对话，也可以了解队伍当下的文化情况。</a:t>
            </a:r>
            <a:endParaRPr lang="en-US" sz="1600" dirty="0">
              <a:latin typeface="思源黑体" panose="020B0600000000000000" charset="-122"/>
              <a:ea typeface="思源黑体" panose="020B0600000000000000" charset="-122"/>
              <a:cs typeface="思源黑体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94" y="1923086"/>
            <a:ext cx="6961012" cy="4528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173D95"/>
      </a:accent1>
      <a:accent2>
        <a:srgbClr val="E1305F"/>
      </a:accent2>
      <a:accent3>
        <a:srgbClr val="F8F5ED"/>
      </a:accent3>
      <a:accent4>
        <a:srgbClr val="6B6B6B"/>
      </a:accent4>
      <a:accent5>
        <a:srgbClr val="D3D3D3"/>
      </a:accent5>
      <a:accent6>
        <a:srgbClr val="515151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3209</Words>
  <Application>WPS 演示</Application>
  <PresentationFormat>宽屏</PresentationFormat>
  <Paragraphs>175</Paragraphs>
  <Slides>31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5" baseType="lpstr">
      <vt:lpstr>Arial</vt:lpstr>
      <vt:lpstr>宋体</vt:lpstr>
      <vt:lpstr>Wingdings</vt:lpstr>
      <vt:lpstr>Arial</vt:lpstr>
      <vt:lpstr>微软雅黑</vt:lpstr>
      <vt:lpstr>Calibri Light</vt:lpstr>
      <vt:lpstr>Helvetica Neue</vt:lpstr>
      <vt:lpstr>汉仪书宋二KW</vt:lpstr>
      <vt:lpstr>Calibri</vt:lpstr>
      <vt:lpstr>Segoe UI Light</vt:lpstr>
      <vt:lpstr>苹方-简</vt:lpstr>
      <vt:lpstr>Century Gothic</vt:lpstr>
      <vt:lpstr>Times New Roman</vt:lpstr>
      <vt:lpstr>宋体</vt:lpstr>
      <vt:lpstr>Arial Unicode MS</vt:lpstr>
      <vt:lpstr>Microsoft YaHei Bold</vt:lpstr>
      <vt:lpstr>演示新手书</vt:lpstr>
      <vt:lpstr>SimSong Regular</vt:lpstr>
      <vt:lpstr>Source Han Sans CN Bold</vt:lpstr>
      <vt:lpstr>思源黑体</vt:lpstr>
      <vt:lpstr>Lantinghei SC Extralight</vt:lpstr>
      <vt:lpstr>Office 主题​​</vt:lpstr>
      <vt:lpstr>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zexal wang</dc:creator>
  <cp:lastModifiedBy>Josiah.huang</cp:lastModifiedBy>
  <cp:revision>194</cp:revision>
  <dcterms:created xsi:type="dcterms:W3CDTF">2023-12-29T03:05:57Z</dcterms:created>
  <dcterms:modified xsi:type="dcterms:W3CDTF">2023-12-29T03:05:57Z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89ED19FBA884AC219C798D6562D533D1_43</vt:lpwstr>
  </property>
  <property fmtid="{D5CDD505-2E9C-101B-9397-08002B2CF9AE}" pid="3" name="KSOProductBuildVer">
    <vt:lpwstr>2052-6.4.0.8550</vt:lpwstr>
  </property>
</Properties>
</file>