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B912B-FE66-4B9F-9F1A-F4934E9CCA21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6D774-A9A1-4842-ACC8-5B83C9125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16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6D774-A9A1-4842-ACC8-5B83C9125FC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74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6D774-A9A1-4842-ACC8-5B83C9125FC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96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775307-C38F-4E10-810F-481BDB297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8D92AE0-9D8D-4AB7-90B6-9ECAC7C6F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45589F-6125-4B4C-9588-41845E14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4F7A59-E382-4C0F-89BE-8B673EA9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EB676C-F91C-4DDA-84AC-A6E9BB77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0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36375-2C0B-4283-ABC9-9E37287D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384D0D-F859-42D3-9144-795E68462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12D33E-21A1-4DAE-8C04-CA77DD63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0BFE9D-E35B-4322-837A-1A81FE6D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D6F709-34C2-4B35-AA02-19A1B02A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96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C0F9A5A-7ED2-46D9-8B4B-3BA0A135A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636608F-6E08-4E19-AB19-9220BF908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289136-9AF2-4219-A61A-853ED0A5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50B1F1-146E-4CEB-8DA0-1CE206E3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6334B0-6F1E-4778-8800-E5D0C758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5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669719-BD79-49AE-A090-1FEAC361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82EC19-23E5-4355-AD47-194FF9AD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C2245D-CC0F-495E-95F1-39AB4366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161F0C-0BD6-4CCF-8999-D76E66D7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57709A-7C6E-4651-A60D-3DD38A1E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7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8F1848-9074-4EE6-8BE7-85AD94CA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69B8F0-3E56-4DE9-9599-C5C8CBEF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0BEF4D-D168-427B-9424-65B75BC1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F4D132-2971-47F5-9472-CB4FDAA8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505ADD-62A0-4413-B29C-F54AC832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41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1B6029-2836-496F-A085-344DE35A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522118-A222-4AC3-88C7-7D16FA67E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EDA8E2-44C9-4D7A-A631-B564C9691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4573AE-5605-40CC-9FD6-8EDCB35A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51F2D4-4B41-48C4-A5C8-83908EF7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F1916E-7251-461F-ADDB-8DA6FE28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81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CAAA0A-5C1B-4B1B-85FC-6953219A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47BDAA-0F5D-4E22-8E96-B52A52C87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2CA413-0D21-49C0-A984-AC442EF8E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4173CE-7EF1-406B-BA0C-F03A0AB9D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F3601F4-62C7-46DE-A33D-ADBBDDFB7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9D87A5A-94A8-4D06-9862-F0F48DBE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C8A89E0-AE3B-4AC8-B433-9E570D97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246A08-79C3-48AC-A3E3-89B9CD54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32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30160-43C1-49DB-9EA9-8EFEA348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78356F5-3155-4D2D-B299-709C0CBA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8952D6-59B4-47DD-8711-380020CF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4FF2B2-CD57-4D74-9123-8A94127F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35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4F628E6-5D88-4A9D-991C-EBE9988B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827198-9B44-4C19-946F-ACA7E7D3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A3D75F-909F-4C1F-9AA8-59CF6775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24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8737AD-FE53-4700-BB44-CC2ABD0C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2DCC4-8531-43CD-9BCC-E56B1DC9E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651340-B1F8-4773-A5AB-8A5EAD4FE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2DBD92-313E-415D-968F-4DD45FB7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0539B0-EDAA-44E2-BE59-B4586BF48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953872-51B6-43F9-8173-63A280CF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4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98FFB9-C234-4A26-B76C-0B7C7CE7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4A365A2-076C-4F8B-BA26-3E67B304D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0889359-EF65-4527-B00B-FCFC02C3D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231018-065E-48CC-B614-363D68D7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7A4871-EDC9-4122-9B5F-783D0818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5D56BF-DB57-4860-ADDB-935ECA3A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42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EC4185-124F-46D4-8C5F-DB439406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395B0A-937D-45B5-A3C1-381742191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4F4D05-AD86-4598-8129-21D250929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1F46-AAD5-40BF-B8C9-F0B1471CE506}" type="datetimeFigureOut">
              <a:rPr lang="zh-CN" altLang="en-US" smtClean="0"/>
              <a:t>2024/1/10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EF3E79-2257-4634-B6CB-3DF63C799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D56EDC-91A5-4C21-A84C-479855657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D3BF-EC09-45CB-BC84-F1B89821D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13E9B6F-347C-46AC-AAEB-A940A7428D4E}"/>
              </a:ext>
            </a:extLst>
          </p:cNvPr>
          <p:cNvSpPr txBox="1"/>
          <p:nvPr/>
        </p:nvSpPr>
        <p:spPr>
          <a:xfrm>
            <a:off x="2310348" y="3013501"/>
            <a:ext cx="7571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dirty="0">
                <a:latin typeface="仿宋" panose="02010609060101010101" pitchFamily="49" charset="-122"/>
                <a:ea typeface="仿宋" panose="02010609060101010101" pitchFamily="49" charset="-122"/>
              </a:rPr>
              <a:t>空中机器人电池组应用建议</a:t>
            </a:r>
          </a:p>
        </p:txBody>
      </p:sp>
    </p:spTree>
    <p:extLst>
      <p:ext uri="{BB962C8B-B14F-4D97-AF65-F5344CB8AC3E}">
        <p14:creationId xmlns:p14="http://schemas.microsoft.com/office/powerpoint/2010/main" val="342902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9C24C43-1AB4-461C-B5AD-B52AF92AAEC9}"/>
              </a:ext>
            </a:extLst>
          </p:cNvPr>
          <p:cNvGrpSpPr/>
          <p:nvPr/>
        </p:nvGrpSpPr>
        <p:grpSpPr>
          <a:xfrm>
            <a:off x="0" y="-17336"/>
            <a:ext cx="12192000" cy="6875336"/>
            <a:chOff x="0" y="-17336"/>
            <a:chExt cx="12192000" cy="6875336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E4D238E-A8CB-4D30-8B8C-60713BCBE1D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7AFC4A6-FCD6-429D-B57D-8E7EF830D6AC}"/>
                </a:ext>
              </a:extLst>
            </p:cNvPr>
            <p:cNvSpPr/>
            <p:nvPr/>
          </p:nvSpPr>
          <p:spPr>
            <a:xfrm>
              <a:off x="0" y="-17336"/>
              <a:ext cx="12192000" cy="5966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A86B326-5432-4C07-95BE-C92D5C519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46474" y="88954"/>
              <a:ext cx="1743075" cy="314325"/>
            </a:xfrm>
            <a:prstGeom prst="rect">
              <a:avLst/>
            </a:prstGeom>
          </p:spPr>
        </p:pic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7F520350-6DE4-4075-8668-5D57311569D4}"/>
              </a:ext>
            </a:extLst>
          </p:cNvPr>
          <p:cNvSpPr txBox="1"/>
          <p:nvPr/>
        </p:nvSpPr>
        <p:spPr>
          <a:xfrm>
            <a:off x="207549" y="25321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当前问题</a:t>
            </a: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AD1D0593-4DC9-4D44-9584-8B90DE89384E}"/>
              </a:ext>
            </a:extLst>
          </p:cNvPr>
          <p:cNvGrpSpPr/>
          <p:nvPr/>
        </p:nvGrpSpPr>
        <p:grpSpPr>
          <a:xfrm>
            <a:off x="8828767" y="1043789"/>
            <a:ext cx="2112885" cy="1278325"/>
            <a:chOff x="683581" y="1553591"/>
            <a:chExt cx="2112885" cy="1278325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6ED272D0-AF19-49AA-BCBF-5780199B6B21}"/>
                </a:ext>
              </a:extLst>
            </p:cNvPr>
            <p:cNvCxnSpPr/>
            <p:nvPr/>
          </p:nvCxnSpPr>
          <p:spPr>
            <a:xfrm>
              <a:off x="1136342" y="1731088"/>
              <a:ext cx="3728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AEFA79F4-70F9-4F24-AF07-B3BD2A6F2BDD}"/>
                </a:ext>
              </a:extLst>
            </p:cNvPr>
            <p:cNvCxnSpPr/>
            <p:nvPr/>
          </p:nvCxnSpPr>
          <p:spPr>
            <a:xfrm>
              <a:off x="1136342" y="2654360"/>
              <a:ext cx="3728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AFFEFA54-457B-436D-BAEF-671F5EF6BFC8}"/>
                </a:ext>
              </a:extLst>
            </p:cNvPr>
            <p:cNvSpPr/>
            <p:nvPr/>
          </p:nvSpPr>
          <p:spPr>
            <a:xfrm>
              <a:off x="683581" y="1553591"/>
              <a:ext cx="452761" cy="127832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183140A0-2E15-47C9-A8D5-91341C23FBDB}"/>
                </a:ext>
              </a:extLst>
            </p:cNvPr>
            <p:cNvSpPr txBox="1"/>
            <p:nvPr/>
          </p:nvSpPr>
          <p:spPr>
            <a:xfrm>
              <a:off x="683581" y="1731088"/>
              <a:ext cx="4527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仿宋" panose="02010609060101010101" pitchFamily="49" charset="-122"/>
                  <a:ea typeface="仿宋" panose="02010609060101010101" pitchFamily="49" charset="-122"/>
                  <a:cs typeface="Times New Roman" panose="02020603050405020304" pitchFamily="18" charset="0"/>
                </a:rPr>
                <a:t>电池组</a:t>
              </a: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89F84BAD-C3AD-4A3B-9E2F-C87E9986741A}"/>
                </a:ext>
              </a:extLst>
            </p:cNvPr>
            <p:cNvSpPr/>
            <p:nvPr/>
          </p:nvSpPr>
          <p:spPr>
            <a:xfrm>
              <a:off x="1509205" y="1553591"/>
              <a:ext cx="1287261" cy="127832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3598BF98-08CE-4C50-B7A4-A8AD57C44CFE}"/>
                </a:ext>
              </a:extLst>
            </p:cNvPr>
            <p:cNvSpPr txBox="1"/>
            <p:nvPr/>
          </p:nvSpPr>
          <p:spPr>
            <a:xfrm>
              <a:off x="1607931" y="1731088"/>
              <a:ext cx="10898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仿宋" panose="02010609060101010101" pitchFamily="49" charset="-122"/>
                  <a:ea typeface="仿宋" panose="02010609060101010101" pitchFamily="49" charset="-122"/>
                  <a:cs typeface="Times New Roman" panose="02020603050405020304" pitchFamily="18" charset="0"/>
                </a:rPr>
                <a:t>空中机器人用电负载</a:t>
              </a:r>
            </a:p>
          </p:txBody>
        </p: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id="{2958C250-A73F-4541-B792-AFD5235B9B01}"/>
              </a:ext>
            </a:extLst>
          </p:cNvPr>
          <p:cNvSpPr txBox="1"/>
          <p:nvPr/>
        </p:nvSpPr>
        <p:spPr>
          <a:xfrm>
            <a:off x="636550" y="1107670"/>
            <a:ext cx="6918882" cy="15229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飞行中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电池组突然关停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，飞机坠落，事后发现电池组内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部分电池还有电</a:t>
            </a:r>
            <a:endParaRPr lang="en-US" altLang="zh-CN" sz="1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长时间飞行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，飞机炸机，事后发现电池保护板上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MOS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管等器件脱落</a:t>
            </a:r>
            <a:endParaRPr lang="en-US" altLang="zh-CN" sz="1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以额定参数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实测电池放电能力时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，发现某些智能电池有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冒烟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甚至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损坏</a:t>
            </a:r>
            <a:endParaRPr lang="en-US" altLang="zh-CN" sz="1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赛场实战发现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电池不耐用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不够飞满全场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A14DAD93-34AC-43F9-BB6F-FE597853BE07}"/>
              </a:ext>
            </a:extLst>
          </p:cNvPr>
          <p:cNvSpPr txBox="1"/>
          <p:nvPr/>
        </p:nvSpPr>
        <p:spPr>
          <a:xfrm>
            <a:off x="322201" y="2584749"/>
            <a:ext cx="2743059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TB48S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两串三并为例</a:t>
            </a:r>
          </a:p>
        </p:txBody>
      </p:sp>
      <p:grpSp>
        <p:nvGrpSpPr>
          <p:cNvPr id="153" name="组合 152">
            <a:extLst>
              <a:ext uri="{FF2B5EF4-FFF2-40B4-BE49-F238E27FC236}">
                <a16:creationId xmlns:a16="http://schemas.microsoft.com/office/drawing/2014/main" id="{44B43898-6814-46B5-80A1-5C67E22AD5DA}"/>
              </a:ext>
            </a:extLst>
          </p:cNvPr>
          <p:cNvGrpSpPr/>
          <p:nvPr/>
        </p:nvGrpSpPr>
        <p:grpSpPr>
          <a:xfrm>
            <a:off x="1097395" y="3112010"/>
            <a:ext cx="4486302" cy="2361833"/>
            <a:chOff x="127157" y="3522793"/>
            <a:chExt cx="4486302" cy="2361833"/>
          </a:xfrm>
        </p:grpSpPr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DFA01BE0-FB56-4FAC-8B92-98B2D5D78CBD}"/>
                </a:ext>
              </a:extLst>
            </p:cNvPr>
            <p:cNvGrpSpPr/>
            <p:nvPr/>
          </p:nvGrpSpPr>
          <p:grpSpPr>
            <a:xfrm>
              <a:off x="322201" y="3522793"/>
              <a:ext cx="2629255" cy="1869798"/>
              <a:chOff x="2577745" y="1625600"/>
              <a:chExt cx="2629255" cy="1869798"/>
            </a:xfrm>
          </p:grpSpPr>
          <p:grpSp>
            <p:nvGrpSpPr>
              <p:cNvPr id="59" name="组合 58">
                <a:extLst>
                  <a:ext uri="{FF2B5EF4-FFF2-40B4-BE49-F238E27FC236}">
                    <a16:creationId xmlns:a16="http://schemas.microsoft.com/office/drawing/2014/main" id="{0A394139-4375-44EC-96C2-03E2902A52DA}"/>
                  </a:ext>
                </a:extLst>
              </p:cNvPr>
              <p:cNvGrpSpPr/>
              <p:nvPr/>
            </p:nvGrpSpPr>
            <p:grpSpPr>
              <a:xfrm>
                <a:off x="296514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90" name="直接连接符 89">
                  <a:extLst>
                    <a:ext uri="{FF2B5EF4-FFF2-40B4-BE49-F238E27FC236}">
                      <a16:creationId xmlns:a16="http://schemas.microsoft.com/office/drawing/2014/main" id="{4CC25364-7263-41B9-AB4A-18037135D8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接连接符 90">
                  <a:extLst>
                    <a:ext uri="{FF2B5EF4-FFF2-40B4-BE49-F238E27FC236}">
                      <a16:creationId xmlns:a16="http://schemas.microsoft.com/office/drawing/2014/main" id="{9DA27125-6AB3-496B-81AA-DAF7D44C0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组合 91">
                  <a:extLst>
                    <a:ext uri="{FF2B5EF4-FFF2-40B4-BE49-F238E27FC236}">
                      <a16:creationId xmlns:a16="http://schemas.microsoft.com/office/drawing/2014/main" id="{78077664-FA3D-4392-B25B-18CB66E934CA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93" name="直接连接符 92">
                    <a:extLst>
                      <a:ext uri="{FF2B5EF4-FFF2-40B4-BE49-F238E27FC236}">
                        <a16:creationId xmlns:a16="http://schemas.microsoft.com/office/drawing/2014/main" id="{A12565B4-B4A3-4F79-A241-E2DD0F773E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直接连接符 93">
                    <a:extLst>
                      <a:ext uri="{FF2B5EF4-FFF2-40B4-BE49-F238E27FC236}">
                        <a16:creationId xmlns:a16="http://schemas.microsoft.com/office/drawing/2014/main" id="{F4CF762E-2982-451C-A707-0F11B6F804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id="{00C49C24-C0B7-42DE-B74F-489FCA0D8F3C}"/>
                  </a:ext>
                </a:extLst>
              </p:cNvPr>
              <p:cNvGrpSpPr/>
              <p:nvPr/>
            </p:nvGrpSpPr>
            <p:grpSpPr>
              <a:xfrm>
                <a:off x="296514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86" name="直接连接符 85">
                  <a:extLst>
                    <a:ext uri="{FF2B5EF4-FFF2-40B4-BE49-F238E27FC236}">
                      <a16:creationId xmlns:a16="http://schemas.microsoft.com/office/drawing/2014/main" id="{DC999621-AE77-4220-9300-1348F453FF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组合 86">
                  <a:extLst>
                    <a:ext uri="{FF2B5EF4-FFF2-40B4-BE49-F238E27FC236}">
                      <a16:creationId xmlns:a16="http://schemas.microsoft.com/office/drawing/2014/main" id="{F84D027C-1764-42CB-8EB5-560390B59980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88" name="直接连接符 87">
                    <a:extLst>
                      <a:ext uri="{FF2B5EF4-FFF2-40B4-BE49-F238E27FC236}">
                        <a16:creationId xmlns:a16="http://schemas.microsoft.com/office/drawing/2014/main" id="{C4883783-7A75-4EA8-B7A6-7D7D23A5F5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直接连接符 88">
                    <a:extLst>
                      <a:ext uri="{FF2B5EF4-FFF2-40B4-BE49-F238E27FC236}">
                        <a16:creationId xmlns:a16="http://schemas.microsoft.com/office/drawing/2014/main" id="{DA25D404-A174-4BBE-8897-8A0235B755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1" name="组合 60">
                <a:extLst>
                  <a:ext uri="{FF2B5EF4-FFF2-40B4-BE49-F238E27FC236}">
                    <a16:creationId xmlns:a16="http://schemas.microsoft.com/office/drawing/2014/main" id="{4BA0F18E-3420-4720-BE30-F6C71693B976}"/>
                  </a:ext>
                </a:extLst>
              </p:cNvPr>
              <p:cNvGrpSpPr/>
              <p:nvPr/>
            </p:nvGrpSpPr>
            <p:grpSpPr>
              <a:xfrm>
                <a:off x="366364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81" name="直接连接符 80">
                  <a:extLst>
                    <a:ext uri="{FF2B5EF4-FFF2-40B4-BE49-F238E27FC236}">
                      <a16:creationId xmlns:a16="http://schemas.microsoft.com/office/drawing/2014/main" id="{7F39C1AC-910E-4AB2-9BE7-A9021EF1E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接连接符 81">
                  <a:extLst>
                    <a:ext uri="{FF2B5EF4-FFF2-40B4-BE49-F238E27FC236}">
                      <a16:creationId xmlns:a16="http://schemas.microsoft.com/office/drawing/2014/main" id="{C3B46D8D-A875-49D9-B680-7F7B8DDEF5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组合 82">
                  <a:extLst>
                    <a:ext uri="{FF2B5EF4-FFF2-40B4-BE49-F238E27FC236}">
                      <a16:creationId xmlns:a16="http://schemas.microsoft.com/office/drawing/2014/main" id="{5FE07681-8868-4988-B47A-4E8220FD8D3B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84" name="直接连接符 83">
                    <a:extLst>
                      <a:ext uri="{FF2B5EF4-FFF2-40B4-BE49-F238E27FC236}">
                        <a16:creationId xmlns:a16="http://schemas.microsoft.com/office/drawing/2014/main" id="{60E67DA5-136A-48EC-9D7B-F0EB9CBE3D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接连接符 84">
                    <a:extLst>
                      <a:ext uri="{FF2B5EF4-FFF2-40B4-BE49-F238E27FC236}">
                        <a16:creationId xmlns:a16="http://schemas.microsoft.com/office/drawing/2014/main" id="{CA987459-A291-48ED-A57E-5B16E11384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2" name="组合 61">
                <a:extLst>
                  <a:ext uri="{FF2B5EF4-FFF2-40B4-BE49-F238E27FC236}">
                    <a16:creationId xmlns:a16="http://schemas.microsoft.com/office/drawing/2014/main" id="{E0F55554-7690-44B7-96A0-1CD14C4BA3FA}"/>
                  </a:ext>
                </a:extLst>
              </p:cNvPr>
              <p:cNvGrpSpPr/>
              <p:nvPr/>
            </p:nvGrpSpPr>
            <p:grpSpPr>
              <a:xfrm>
                <a:off x="366364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77" name="直接连接符 76">
                  <a:extLst>
                    <a:ext uri="{FF2B5EF4-FFF2-40B4-BE49-F238E27FC236}">
                      <a16:creationId xmlns:a16="http://schemas.microsoft.com/office/drawing/2014/main" id="{0175D754-7ABB-4120-8E04-E3F3C92660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组合 77">
                  <a:extLst>
                    <a:ext uri="{FF2B5EF4-FFF2-40B4-BE49-F238E27FC236}">
                      <a16:creationId xmlns:a16="http://schemas.microsoft.com/office/drawing/2014/main" id="{63FE409E-4BD3-4100-908A-BBFCF2F4BD88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79" name="直接连接符 78">
                    <a:extLst>
                      <a:ext uri="{FF2B5EF4-FFF2-40B4-BE49-F238E27FC236}">
                        <a16:creationId xmlns:a16="http://schemas.microsoft.com/office/drawing/2014/main" id="{231C5CE8-B983-4AB2-BD49-66A895778F3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直接连接符 79">
                    <a:extLst>
                      <a:ext uri="{FF2B5EF4-FFF2-40B4-BE49-F238E27FC236}">
                        <a16:creationId xmlns:a16="http://schemas.microsoft.com/office/drawing/2014/main" id="{CCA0587E-9722-4426-9789-FE6585A498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3" name="组合 62">
                <a:extLst>
                  <a:ext uri="{FF2B5EF4-FFF2-40B4-BE49-F238E27FC236}">
                    <a16:creationId xmlns:a16="http://schemas.microsoft.com/office/drawing/2014/main" id="{F42419B9-6F76-48E4-A381-0DFE4C9D5451}"/>
                  </a:ext>
                </a:extLst>
              </p:cNvPr>
              <p:cNvGrpSpPr/>
              <p:nvPr/>
            </p:nvGrpSpPr>
            <p:grpSpPr>
              <a:xfrm>
                <a:off x="436849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72" name="直接连接符 71">
                  <a:extLst>
                    <a:ext uri="{FF2B5EF4-FFF2-40B4-BE49-F238E27FC236}">
                      <a16:creationId xmlns:a16="http://schemas.microsoft.com/office/drawing/2014/main" id="{14832689-6E78-40C8-A388-B5F3FB0FB6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接连接符 72">
                  <a:extLst>
                    <a:ext uri="{FF2B5EF4-FFF2-40B4-BE49-F238E27FC236}">
                      <a16:creationId xmlns:a16="http://schemas.microsoft.com/office/drawing/2014/main" id="{AAC2EE6C-0F7B-4302-8D75-0FA007098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组合 73">
                  <a:extLst>
                    <a:ext uri="{FF2B5EF4-FFF2-40B4-BE49-F238E27FC236}">
                      <a16:creationId xmlns:a16="http://schemas.microsoft.com/office/drawing/2014/main" id="{3CEFA88B-7EC5-4F81-AC7A-BD26458D1567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75" name="直接连接符 74">
                    <a:extLst>
                      <a:ext uri="{FF2B5EF4-FFF2-40B4-BE49-F238E27FC236}">
                        <a16:creationId xmlns:a16="http://schemas.microsoft.com/office/drawing/2014/main" id="{583374BB-F756-4324-B1C3-D3F37F33F36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接连接符 75">
                    <a:extLst>
                      <a:ext uri="{FF2B5EF4-FFF2-40B4-BE49-F238E27FC236}">
                        <a16:creationId xmlns:a16="http://schemas.microsoft.com/office/drawing/2014/main" id="{3A52F213-8E4C-4B92-99BB-3BC66CB17C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4" name="组合 63">
                <a:extLst>
                  <a:ext uri="{FF2B5EF4-FFF2-40B4-BE49-F238E27FC236}">
                    <a16:creationId xmlns:a16="http://schemas.microsoft.com/office/drawing/2014/main" id="{A020FA90-947A-4CB5-ABAB-8A279E30208E}"/>
                  </a:ext>
                </a:extLst>
              </p:cNvPr>
              <p:cNvGrpSpPr/>
              <p:nvPr/>
            </p:nvGrpSpPr>
            <p:grpSpPr>
              <a:xfrm>
                <a:off x="436849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68" name="直接连接符 67">
                  <a:extLst>
                    <a:ext uri="{FF2B5EF4-FFF2-40B4-BE49-F238E27FC236}">
                      <a16:creationId xmlns:a16="http://schemas.microsoft.com/office/drawing/2014/main" id="{5EE2D439-53D3-4E23-A92E-D11A2D34FA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组合 68">
                  <a:extLst>
                    <a:ext uri="{FF2B5EF4-FFF2-40B4-BE49-F238E27FC236}">
                      <a16:creationId xmlns:a16="http://schemas.microsoft.com/office/drawing/2014/main" id="{C98CFE9C-E78E-4743-B9D3-61F27A399CC8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70" name="直接连接符 69">
                    <a:extLst>
                      <a:ext uri="{FF2B5EF4-FFF2-40B4-BE49-F238E27FC236}">
                        <a16:creationId xmlns:a16="http://schemas.microsoft.com/office/drawing/2014/main" id="{99904A45-32A4-4ED0-BC28-B23C703BC9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接连接符 70">
                    <a:extLst>
                      <a:ext uri="{FF2B5EF4-FFF2-40B4-BE49-F238E27FC236}">
                        <a16:creationId xmlns:a16="http://schemas.microsoft.com/office/drawing/2014/main" id="{B0AFE7DF-C3A5-4DBE-B4D5-8EBC47C4EC8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4FA38F9C-A4F1-48F6-84E6-93EEB54057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4050" y="1631087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id="{8F2F9195-E2B8-4794-81EC-554969F128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4050" y="3495398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B03741FE-4D75-45E4-B19A-ED613192147E}"/>
                  </a:ext>
                </a:extLst>
              </p:cNvPr>
              <p:cNvSpPr txBox="1"/>
              <p:nvPr/>
            </p:nvSpPr>
            <p:spPr>
              <a:xfrm>
                <a:off x="2577745" y="1868777"/>
                <a:ext cx="6286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TB48S</a:t>
                </a:r>
                <a:endParaRPr lang="zh-CN" alt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C20EB51B-BABE-4A3A-A2D1-C3078595AD57}"/>
                </a:ext>
              </a:extLst>
            </p:cNvPr>
            <p:cNvSpPr txBox="1"/>
            <p:nvPr/>
          </p:nvSpPr>
          <p:spPr>
            <a:xfrm>
              <a:off x="1213322" y="5519590"/>
              <a:ext cx="1261884" cy="365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先</a:t>
              </a:r>
              <a:r>
                <a:rPr lang="zh-CN" altLang="en-US" sz="1400" b="1" dirty="0">
                  <a:solidFill>
                    <a:srgbClr val="0070C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串联</a:t>
              </a: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再</a:t>
              </a:r>
              <a:r>
                <a:rPr lang="zh-CN" altLang="en-US" sz="1400" b="1" dirty="0">
                  <a:solidFill>
                    <a:srgbClr val="C0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并联</a:t>
              </a:r>
            </a:p>
          </p:txBody>
        </p: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C9F429C4-70B3-4342-A166-A3FFBA241A63}"/>
                </a:ext>
              </a:extLst>
            </p:cNvPr>
            <p:cNvSpPr txBox="1"/>
            <p:nvPr/>
          </p:nvSpPr>
          <p:spPr>
            <a:xfrm>
              <a:off x="2755861" y="4068452"/>
              <a:ext cx="1857598" cy="1142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1.</a:t>
              </a:r>
              <a:r>
                <a:rPr lang="zh-CN" altLang="en-US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互充电流较大</a:t>
              </a:r>
              <a:endPara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2.</a:t>
              </a:r>
              <a:r>
                <a:rPr lang="zh-CN" altLang="en-US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串联节点电压不平衡风险点较多</a:t>
              </a:r>
              <a:endPara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136" name="椭圆 135">
              <a:extLst>
                <a:ext uri="{FF2B5EF4-FFF2-40B4-BE49-F238E27FC236}">
                  <a16:creationId xmlns:a16="http://schemas.microsoft.com/office/drawing/2014/main" id="{F907BAF8-1EA2-45DF-BEEA-D52FF9268220}"/>
                </a:ext>
              </a:extLst>
            </p:cNvPr>
            <p:cNvSpPr/>
            <p:nvPr/>
          </p:nvSpPr>
          <p:spPr>
            <a:xfrm>
              <a:off x="895065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椭圆 136">
              <a:extLst>
                <a:ext uri="{FF2B5EF4-FFF2-40B4-BE49-F238E27FC236}">
                  <a16:creationId xmlns:a16="http://schemas.microsoft.com/office/drawing/2014/main" id="{0C62982C-412E-4C56-BBB3-5917E7550985}"/>
                </a:ext>
              </a:extLst>
            </p:cNvPr>
            <p:cNvSpPr/>
            <p:nvPr/>
          </p:nvSpPr>
          <p:spPr>
            <a:xfrm>
              <a:off x="1581170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椭圆 137">
              <a:extLst>
                <a:ext uri="{FF2B5EF4-FFF2-40B4-BE49-F238E27FC236}">
                  <a16:creationId xmlns:a16="http://schemas.microsoft.com/office/drawing/2014/main" id="{2736E302-E33A-42A2-8F33-06227593267C}"/>
                </a:ext>
              </a:extLst>
            </p:cNvPr>
            <p:cNvSpPr/>
            <p:nvPr/>
          </p:nvSpPr>
          <p:spPr>
            <a:xfrm>
              <a:off x="2285492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0FE67B53-1AC2-469F-A08E-3B6FA0FBC750}"/>
                </a:ext>
              </a:extLst>
            </p:cNvPr>
            <p:cNvSpPr txBox="1"/>
            <p:nvPr/>
          </p:nvSpPr>
          <p:spPr>
            <a:xfrm>
              <a:off x="127157" y="5317611"/>
              <a:ext cx="892605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C0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风险点</a:t>
              </a:r>
              <a:endParaRPr lang="en-US" altLang="zh-CN" sz="1600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41" name="直接箭头连接符 140">
              <a:extLst>
                <a:ext uri="{FF2B5EF4-FFF2-40B4-BE49-F238E27FC236}">
                  <a16:creationId xmlns:a16="http://schemas.microsoft.com/office/drawing/2014/main" id="{581C6166-E41F-4074-A08D-455CDE22ABD6}"/>
                </a:ext>
              </a:extLst>
            </p:cNvPr>
            <p:cNvCxnSpPr/>
            <p:nvPr/>
          </p:nvCxnSpPr>
          <p:spPr>
            <a:xfrm flipV="1">
              <a:off x="485775" y="4507301"/>
              <a:ext cx="409290" cy="92160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接箭头连接符 141">
              <a:extLst>
                <a:ext uri="{FF2B5EF4-FFF2-40B4-BE49-F238E27FC236}">
                  <a16:creationId xmlns:a16="http://schemas.microsoft.com/office/drawing/2014/main" id="{06A92A40-D879-4A51-B5B8-D3D86202FF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466" y="4537409"/>
              <a:ext cx="983267" cy="91870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箭头连接符 145">
              <a:extLst>
                <a:ext uri="{FF2B5EF4-FFF2-40B4-BE49-F238E27FC236}">
                  <a16:creationId xmlns:a16="http://schemas.microsoft.com/office/drawing/2014/main" id="{2F95D343-CC1F-401E-B911-F86097BF00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601" y="4537408"/>
              <a:ext cx="1507090" cy="8900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组合 151">
            <a:extLst>
              <a:ext uri="{FF2B5EF4-FFF2-40B4-BE49-F238E27FC236}">
                <a16:creationId xmlns:a16="http://schemas.microsoft.com/office/drawing/2014/main" id="{17D964DD-93D1-4581-A977-D6AF57E8E90B}"/>
              </a:ext>
            </a:extLst>
          </p:cNvPr>
          <p:cNvGrpSpPr/>
          <p:nvPr/>
        </p:nvGrpSpPr>
        <p:grpSpPr>
          <a:xfrm>
            <a:off x="5769102" y="3040002"/>
            <a:ext cx="4477372" cy="2313520"/>
            <a:chOff x="5243145" y="3571106"/>
            <a:chExt cx="4477372" cy="2313520"/>
          </a:xfrm>
        </p:grpSpPr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2D0DC438-AF22-46A6-AD20-342BC0CD6BAA}"/>
                </a:ext>
              </a:extLst>
            </p:cNvPr>
            <p:cNvGrpSpPr/>
            <p:nvPr/>
          </p:nvGrpSpPr>
          <p:grpSpPr>
            <a:xfrm>
              <a:off x="5535575" y="3571106"/>
              <a:ext cx="2629255" cy="1857804"/>
              <a:chOff x="5809895" y="1868777"/>
              <a:chExt cx="2629255" cy="1857804"/>
            </a:xfrm>
          </p:grpSpPr>
          <p:grpSp>
            <p:nvGrpSpPr>
              <p:cNvPr id="96" name="组合 95">
                <a:extLst>
                  <a:ext uri="{FF2B5EF4-FFF2-40B4-BE49-F238E27FC236}">
                    <a16:creationId xmlns:a16="http://schemas.microsoft.com/office/drawing/2014/main" id="{860EC066-2DFB-4015-B519-F66D2C09AA37}"/>
                  </a:ext>
                </a:extLst>
              </p:cNvPr>
              <p:cNvGrpSpPr/>
              <p:nvPr/>
            </p:nvGrpSpPr>
            <p:grpSpPr>
              <a:xfrm>
                <a:off x="6426200" y="3452674"/>
                <a:ext cx="1403350" cy="273907"/>
                <a:chOff x="6426200" y="3452674"/>
                <a:chExt cx="1403350" cy="531674"/>
              </a:xfrm>
            </p:grpSpPr>
            <p:cxnSp>
              <p:nvCxnSpPr>
                <p:cNvPr id="129" name="直接连接符 128">
                  <a:extLst>
                    <a:ext uri="{FF2B5EF4-FFF2-40B4-BE49-F238E27FC236}">
                      <a16:creationId xmlns:a16="http://schemas.microsoft.com/office/drawing/2014/main" id="{5D4889E5-5791-4CED-B3E3-3C7C965B5C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26200" y="34526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接连接符 129">
                  <a:extLst>
                    <a:ext uri="{FF2B5EF4-FFF2-40B4-BE49-F238E27FC236}">
                      <a16:creationId xmlns:a16="http://schemas.microsoft.com/office/drawing/2014/main" id="{DA66A66E-15C4-4F99-98F0-0E548DC54D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4700" y="34526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接连接符 130">
                  <a:extLst>
                    <a:ext uri="{FF2B5EF4-FFF2-40B4-BE49-F238E27FC236}">
                      <a16:creationId xmlns:a16="http://schemas.microsoft.com/office/drawing/2014/main" id="{BD2428D2-106E-4580-BA95-1EEB68E469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29550" y="34526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7" name="直接连接符 96">
                <a:extLst>
                  <a:ext uri="{FF2B5EF4-FFF2-40B4-BE49-F238E27FC236}">
                    <a16:creationId xmlns:a16="http://schemas.microsoft.com/office/drawing/2014/main" id="{0CE32B8F-9A0A-45F0-80B9-41BC44549C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24700" y="2284276"/>
                <a:ext cx="0" cy="10413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连接符 97">
                <a:extLst>
                  <a:ext uri="{FF2B5EF4-FFF2-40B4-BE49-F238E27FC236}">
                    <a16:creationId xmlns:a16="http://schemas.microsoft.com/office/drawing/2014/main" id="{19188D24-D237-4DEE-A4B9-24A04DAC675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7829396" y="3051760"/>
                <a:ext cx="0" cy="2739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>
                <a:extLst>
                  <a:ext uri="{FF2B5EF4-FFF2-40B4-BE49-F238E27FC236}">
                    <a16:creationId xmlns:a16="http://schemas.microsoft.com/office/drawing/2014/main" id="{5828829E-E33D-4F8F-B2E8-AB1DBCB1867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426046" y="3051760"/>
                <a:ext cx="0" cy="2739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id="{968B9496-D550-474F-BC73-4C5468442E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26200" y="2284274"/>
                <a:ext cx="0" cy="2739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连接符 100">
                <a:extLst>
                  <a:ext uri="{FF2B5EF4-FFF2-40B4-BE49-F238E27FC236}">
                    <a16:creationId xmlns:a16="http://schemas.microsoft.com/office/drawing/2014/main" id="{DA289D27-D074-4F68-B149-BDA989CE16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29550" y="2284274"/>
                <a:ext cx="0" cy="27390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组合 101">
                <a:extLst>
                  <a:ext uri="{FF2B5EF4-FFF2-40B4-BE49-F238E27FC236}">
                    <a16:creationId xmlns:a16="http://schemas.microsoft.com/office/drawing/2014/main" id="{133B8F2B-7FD7-4EC5-83F0-79655CE34353}"/>
                  </a:ext>
                </a:extLst>
              </p:cNvPr>
              <p:cNvGrpSpPr/>
              <p:nvPr/>
            </p:nvGrpSpPr>
            <p:grpSpPr>
              <a:xfrm>
                <a:off x="6197292" y="21572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27" name="直接连接符 126">
                  <a:extLst>
                    <a:ext uri="{FF2B5EF4-FFF2-40B4-BE49-F238E27FC236}">
                      <a16:creationId xmlns:a16="http://schemas.microsoft.com/office/drawing/2014/main" id="{493C1E1C-436C-4844-81C9-6AE79E485E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接连接符 127">
                  <a:extLst>
                    <a:ext uri="{FF2B5EF4-FFF2-40B4-BE49-F238E27FC236}">
                      <a16:creationId xmlns:a16="http://schemas.microsoft.com/office/drawing/2014/main" id="{E678AF2D-06FC-4BE3-8324-7AE12F77DB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组合 102">
                <a:extLst>
                  <a:ext uri="{FF2B5EF4-FFF2-40B4-BE49-F238E27FC236}">
                    <a16:creationId xmlns:a16="http://schemas.microsoft.com/office/drawing/2014/main" id="{D34355A0-A323-460C-830E-048E342A8DC4}"/>
                  </a:ext>
                </a:extLst>
              </p:cNvPr>
              <p:cNvGrpSpPr/>
              <p:nvPr/>
            </p:nvGrpSpPr>
            <p:grpSpPr>
              <a:xfrm>
                <a:off x="6197292" y="33256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25" name="直接连接符 124">
                  <a:extLst>
                    <a:ext uri="{FF2B5EF4-FFF2-40B4-BE49-F238E27FC236}">
                      <a16:creationId xmlns:a16="http://schemas.microsoft.com/office/drawing/2014/main" id="{D6871C51-2559-4F97-AABA-3A26585D2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接连接符 125">
                  <a:extLst>
                    <a:ext uri="{FF2B5EF4-FFF2-40B4-BE49-F238E27FC236}">
                      <a16:creationId xmlns:a16="http://schemas.microsoft.com/office/drawing/2014/main" id="{98D34B67-AF72-40C2-AE0D-A793FFDC9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组合 103">
                <a:extLst>
                  <a:ext uri="{FF2B5EF4-FFF2-40B4-BE49-F238E27FC236}">
                    <a16:creationId xmlns:a16="http://schemas.microsoft.com/office/drawing/2014/main" id="{30E34B85-6B6C-495A-8F12-D866600AEB7F}"/>
                  </a:ext>
                </a:extLst>
              </p:cNvPr>
              <p:cNvGrpSpPr/>
              <p:nvPr/>
            </p:nvGrpSpPr>
            <p:grpSpPr>
              <a:xfrm>
                <a:off x="6895792" y="21572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23" name="直接连接符 122">
                  <a:extLst>
                    <a:ext uri="{FF2B5EF4-FFF2-40B4-BE49-F238E27FC236}">
                      <a16:creationId xmlns:a16="http://schemas.microsoft.com/office/drawing/2014/main" id="{F353AECF-271F-41D0-AE04-CE17DE6979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接连接符 123">
                  <a:extLst>
                    <a:ext uri="{FF2B5EF4-FFF2-40B4-BE49-F238E27FC236}">
                      <a16:creationId xmlns:a16="http://schemas.microsoft.com/office/drawing/2014/main" id="{9A9143DB-FEB9-43F9-B6E7-8F4ABDF0F1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组合 104">
                <a:extLst>
                  <a:ext uri="{FF2B5EF4-FFF2-40B4-BE49-F238E27FC236}">
                    <a16:creationId xmlns:a16="http://schemas.microsoft.com/office/drawing/2014/main" id="{93DD4459-A44E-40D2-9D45-08850BEC34EC}"/>
                  </a:ext>
                </a:extLst>
              </p:cNvPr>
              <p:cNvGrpSpPr/>
              <p:nvPr/>
            </p:nvGrpSpPr>
            <p:grpSpPr>
              <a:xfrm>
                <a:off x="6895792" y="33256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21" name="直接连接符 120">
                  <a:extLst>
                    <a:ext uri="{FF2B5EF4-FFF2-40B4-BE49-F238E27FC236}">
                      <a16:creationId xmlns:a16="http://schemas.microsoft.com/office/drawing/2014/main" id="{EB127E34-B833-4E9D-B98D-849BE73D28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接连接符 121">
                  <a:extLst>
                    <a:ext uri="{FF2B5EF4-FFF2-40B4-BE49-F238E27FC236}">
                      <a16:creationId xmlns:a16="http://schemas.microsoft.com/office/drawing/2014/main" id="{93D76F49-B03F-42BA-895E-27B32F50D1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6" name="组合 105">
                <a:extLst>
                  <a:ext uri="{FF2B5EF4-FFF2-40B4-BE49-F238E27FC236}">
                    <a16:creationId xmlns:a16="http://schemas.microsoft.com/office/drawing/2014/main" id="{1E6DB16B-8563-46A5-BD5E-0B894F8A6E69}"/>
                  </a:ext>
                </a:extLst>
              </p:cNvPr>
              <p:cNvGrpSpPr/>
              <p:nvPr/>
            </p:nvGrpSpPr>
            <p:grpSpPr>
              <a:xfrm>
                <a:off x="6426200" y="1868777"/>
                <a:ext cx="1403350" cy="288496"/>
                <a:chOff x="6426200" y="1625600"/>
                <a:chExt cx="1403350" cy="531674"/>
              </a:xfrm>
            </p:grpSpPr>
            <p:cxnSp>
              <p:nvCxnSpPr>
                <p:cNvPr id="118" name="直接连接符 117">
                  <a:extLst>
                    <a:ext uri="{FF2B5EF4-FFF2-40B4-BE49-F238E27FC236}">
                      <a16:creationId xmlns:a16="http://schemas.microsoft.com/office/drawing/2014/main" id="{66C4E65A-D3F1-4510-A2F0-0355A5C715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42620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接连接符 118">
                  <a:extLst>
                    <a:ext uri="{FF2B5EF4-FFF2-40B4-BE49-F238E27FC236}">
                      <a16:creationId xmlns:a16="http://schemas.microsoft.com/office/drawing/2014/main" id="{71323967-C743-4B32-9D88-6C644D9521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470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接连接符 119">
                  <a:extLst>
                    <a:ext uri="{FF2B5EF4-FFF2-40B4-BE49-F238E27FC236}">
                      <a16:creationId xmlns:a16="http://schemas.microsoft.com/office/drawing/2014/main" id="{A9955FC6-C72B-4A9B-8DBB-F19CF8EB6B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295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组合 106">
                <a:extLst>
                  <a:ext uri="{FF2B5EF4-FFF2-40B4-BE49-F238E27FC236}">
                    <a16:creationId xmlns:a16="http://schemas.microsoft.com/office/drawing/2014/main" id="{496F9003-A003-45EC-BD0F-35689054936F}"/>
                  </a:ext>
                </a:extLst>
              </p:cNvPr>
              <p:cNvGrpSpPr/>
              <p:nvPr/>
            </p:nvGrpSpPr>
            <p:grpSpPr>
              <a:xfrm>
                <a:off x="7600642" y="21572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16" name="直接连接符 115">
                  <a:extLst>
                    <a:ext uri="{FF2B5EF4-FFF2-40B4-BE49-F238E27FC236}">
                      <a16:creationId xmlns:a16="http://schemas.microsoft.com/office/drawing/2014/main" id="{252B1C17-EB62-44C0-BDC1-94D12FC633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>
                  <a:extLst>
                    <a:ext uri="{FF2B5EF4-FFF2-40B4-BE49-F238E27FC236}">
                      <a16:creationId xmlns:a16="http://schemas.microsoft.com/office/drawing/2014/main" id="{DAF0ADEB-BAC0-4C54-B106-4D07FABD82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组合 107">
                <a:extLst>
                  <a:ext uri="{FF2B5EF4-FFF2-40B4-BE49-F238E27FC236}">
                    <a16:creationId xmlns:a16="http://schemas.microsoft.com/office/drawing/2014/main" id="{EC18BDBD-E990-4A69-AF3B-6D565E768753}"/>
                  </a:ext>
                </a:extLst>
              </p:cNvPr>
              <p:cNvGrpSpPr/>
              <p:nvPr/>
            </p:nvGrpSpPr>
            <p:grpSpPr>
              <a:xfrm>
                <a:off x="7600642" y="3325674"/>
                <a:ext cx="457508" cy="127000"/>
                <a:chOff x="2965142" y="2157274"/>
                <a:chExt cx="457508" cy="127000"/>
              </a:xfrm>
            </p:grpSpPr>
            <p:cxnSp>
              <p:nvCxnSpPr>
                <p:cNvPr id="114" name="直接连接符 113">
                  <a:extLst>
                    <a:ext uri="{FF2B5EF4-FFF2-40B4-BE49-F238E27FC236}">
                      <a16:creationId xmlns:a16="http://schemas.microsoft.com/office/drawing/2014/main" id="{86950A48-02B0-4555-9128-1F5D31C42E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65142" y="2157274"/>
                  <a:ext cx="457508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接连接符 114">
                  <a:extLst>
                    <a:ext uri="{FF2B5EF4-FFF2-40B4-BE49-F238E27FC236}">
                      <a16:creationId xmlns:a16="http://schemas.microsoft.com/office/drawing/2014/main" id="{E84B1383-7095-4136-88E8-054108644D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73400" y="2284274"/>
                  <a:ext cx="2540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9" name="直接连接符 108">
                <a:extLst>
                  <a:ext uri="{FF2B5EF4-FFF2-40B4-BE49-F238E27FC236}">
                    <a16:creationId xmlns:a16="http://schemas.microsoft.com/office/drawing/2014/main" id="{3820B72C-FFEF-4760-9451-DCBE5BA93A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6200" y="1878302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>
                <a:extLst>
                  <a:ext uri="{FF2B5EF4-FFF2-40B4-BE49-F238E27FC236}">
                    <a16:creationId xmlns:a16="http://schemas.microsoft.com/office/drawing/2014/main" id="{9AF6DA7B-DFA6-4006-B154-14D62E6E10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6200" y="3716779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文本框 110">
                <a:extLst>
                  <a:ext uri="{FF2B5EF4-FFF2-40B4-BE49-F238E27FC236}">
                    <a16:creationId xmlns:a16="http://schemas.microsoft.com/office/drawing/2014/main" id="{955B7E80-DE35-4CB9-937E-9D1ABC426F59}"/>
                  </a:ext>
                </a:extLst>
              </p:cNvPr>
              <p:cNvSpPr txBox="1"/>
              <p:nvPr/>
            </p:nvSpPr>
            <p:spPr>
              <a:xfrm>
                <a:off x="5809895" y="1868777"/>
                <a:ext cx="6286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TB48S</a:t>
                </a:r>
                <a:endParaRPr lang="zh-CN" alt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2" name="直接连接符 111">
                <a:extLst>
                  <a:ext uri="{FF2B5EF4-FFF2-40B4-BE49-F238E27FC236}">
                    <a16:creationId xmlns:a16="http://schemas.microsoft.com/office/drawing/2014/main" id="{D91BD740-E78B-4B68-9A65-89F833C8B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6200" y="2558187"/>
                <a:ext cx="14033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接连接符 112">
                <a:extLst>
                  <a:ext uri="{FF2B5EF4-FFF2-40B4-BE49-F238E27FC236}">
                    <a16:creationId xmlns:a16="http://schemas.microsoft.com/office/drawing/2014/main" id="{DDCFF4E6-0DDA-49AF-A735-C661690934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6200" y="3052802"/>
                <a:ext cx="14033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627EC518-1808-4ED5-A823-2DC9F19E6231}"/>
                </a:ext>
              </a:extLst>
            </p:cNvPr>
            <p:cNvSpPr txBox="1"/>
            <p:nvPr/>
          </p:nvSpPr>
          <p:spPr>
            <a:xfrm>
              <a:off x="8058387" y="4042969"/>
              <a:ext cx="1662130" cy="1142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1.</a:t>
              </a:r>
              <a:r>
                <a:rPr lang="zh-CN" altLang="en-US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互充电流较小</a:t>
              </a:r>
              <a:endPara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2.</a:t>
              </a:r>
              <a:r>
                <a:rPr lang="zh-CN" altLang="en-US" sz="1600" dirty="0">
                  <a:latin typeface="仿宋" panose="02010609060101010101" pitchFamily="49" charset="-122"/>
                  <a:ea typeface="仿宋" panose="02010609060101010101" pitchFamily="49" charset="-122"/>
                </a:rPr>
                <a:t>串联节点电压不均衡风险少</a:t>
              </a:r>
              <a:endParaRPr lang="en-US" altLang="zh-CN" sz="1600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8E3FD517-C542-4F63-B7F9-D3360C249A5D}"/>
                </a:ext>
              </a:extLst>
            </p:cNvPr>
            <p:cNvSpPr txBox="1"/>
            <p:nvPr/>
          </p:nvSpPr>
          <p:spPr>
            <a:xfrm>
              <a:off x="6299696" y="5519590"/>
              <a:ext cx="1261884" cy="365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先</a:t>
              </a:r>
              <a:r>
                <a:rPr lang="zh-CN" altLang="en-US" sz="1400" b="1" dirty="0">
                  <a:solidFill>
                    <a:srgbClr val="C0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并联</a:t>
              </a: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再</a:t>
              </a:r>
              <a:r>
                <a:rPr lang="zh-CN" altLang="en-US" sz="1400" b="1" dirty="0">
                  <a:solidFill>
                    <a:srgbClr val="0070C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串联</a:t>
              </a:r>
            </a:p>
          </p:txBody>
        </p:sp>
        <p:sp>
          <p:nvSpPr>
            <p:cNvPr id="148" name="椭圆 147">
              <a:extLst>
                <a:ext uri="{FF2B5EF4-FFF2-40B4-BE49-F238E27FC236}">
                  <a16:creationId xmlns:a16="http://schemas.microsoft.com/office/drawing/2014/main" id="{26050EFA-2FE5-4F9B-BBCC-652D2A72F279}"/>
                </a:ext>
              </a:extLst>
            </p:cNvPr>
            <p:cNvSpPr/>
            <p:nvPr/>
          </p:nvSpPr>
          <p:spPr>
            <a:xfrm>
              <a:off x="6804169" y="4461246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文本框 148">
              <a:extLst>
                <a:ext uri="{FF2B5EF4-FFF2-40B4-BE49-F238E27FC236}">
                  <a16:creationId xmlns:a16="http://schemas.microsoft.com/office/drawing/2014/main" id="{D6A66010-A116-4619-8CD5-CBCFE66E02C6}"/>
                </a:ext>
              </a:extLst>
            </p:cNvPr>
            <p:cNvSpPr txBox="1"/>
            <p:nvPr/>
          </p:nvSpPr>
          <p:spPr>
            <a:xfrm>
              <a:off x="5243145" y="4376435"/>
              <a:ext cx="892605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C0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风险点</a:t>
              </a:r>
              <a:endParaRPr lang="en-US" altLang="zh-CN" sz="1600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50" name="直接箭头连接符 149">
              <a:extLst>
                <a:ext uri="{FF2B5EF4-FFF2-40B4-BE49-F238E27FC236}">
                  <a16:creationId xmlns:a16="http://schemas.microsoft.com/office/drawing/2014/main" id="{553DC6DD-58B2-4494-9BCA-A240BA4873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60809" y="4529202"/>
              <a:ext cx="758534" cy="9842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文本框 153">
            <a:extLst>
              <a:ext uri="{FF2B5EF4-FFF2-40B4-BE49-F238E27FC236}">
                <a16:creationId xmlns:a16="http://schemas.microsoft.com/office/drawing/2014/main" id="{8B9EF7B7-2518-4DEF-A072-BD17B9CF0D07}"/>
              </a:ext>
            </a:extLst>
          </p:cNvPr>
          <p:cNvSpPr txBox="1"/>
          <p:nvPr/>
        </p:nvSpPr>
        <p:spPr>
          <a:xfrm>
            <a:off x="322201" y="606645"/>
            <a:ext cx="1858201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调研问题汇总</a:t>
            </a: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id="{67929D97-3489-4908-AE23-CD37BE129813}"/>
              </a:ext>
            </a:extLst>
          </p:cNvPr>
          <p:cNvSpPr txBox="1"/>
          <p:nvPr/>
        </p:nvSpPr>
        <p:spPr>
          <a:xfrm>
            <a:off x="322201" y="5341622"/>
            <a:ext cx="1396536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根本原因</a:t>
            </a:r>
          </a:p>
        </p:txBody>
      </p:sp>
      <p:sp>
        <p:nvSpPr>
          <p:cNvPr id="156" name="文本框 155">
            <a:extLst>
              <a:ext uri="{FF2B5EF4-FFF2-40B4-BE49-F238E27FC236}">
                <a16:creationId xmlns:a16="http://schemas.microsoft.com/office/drawing/2014/main" id="{BC2C40B2-02C7-43FF-ADF8-917AA0DC3C7C}"/>
              </a:ext>
            </a:extLst>
          </p:cNvPr>
          <p:cNvSpPr txBox="1"/>
          <p:nvPr/>
        </p:nvSpPr>
        <p:spPr>
          <a:xfrm>
            <a:off x="520832" y="5792118"/>
            <a:ext cx="1167116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电池组内电池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放电不均衡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。旧电池内阻大，容量小，放电后期常出现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性能跳水现象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，触发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充电电流过低保护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导致电池组关停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受</a:t>
            </a: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I/O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资源限制，电池的温度保护仅在电芯有两个温度测量点，在放电期间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保护板温度比电芯高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，因此出现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冒烟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过热现象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E8E7EC8-4E15-4FE9-9805-DF5F042F1576}"/>
              </a:ext>
            </a:extLst>
          </p:cNvPr>
          <p:cNvGrpSpPr/>
          <p:nvPr/>
        </p:nvGrpSpPr>
        <p:grpSpPr>
          <a:xfrm>
            <a:off x="9065933" y="4890080"/>
            <a:ext cx="2491067" cy="1006055"/>
            <a:chOff x="8771790" y="4691042"/>
            <a:chExt cx="2491067" cy="1006055"/>
          </a:xfrm>
        </p:grpSpPr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C39AC169-4DA9-4BE7-B705-888512F53E6D}"/>
                </a:ext>
              </a:extLst>
            </p:cNvPr>
            <p:cNvSpPr/>
            <p:nvPr/>
          </p:nvSpPr>
          <p:spPr>
            <a:xfrm>
              <a:off x="9232777" y="4926069"/>
              <a:ext cx="1439107" cy="586964"/>
            </a:xfrm>
            <a:custGeom>
              <a:avLst/>
              <a:gdLst>
                <a:gd name="connsiteX0" fmla="*/ 0 w 1439107"/>
                <a:gd name="connsiteY0" fmla="*/ 18793 h 586964"/>
                <a:gd name="connsiteX1" fmla="*/ 372862 w 1439107"/>
                <a:gd name="connsiteY1" fmla="*/ 18793 h 586964"/>
                <a:gd name="connsiteX2" fmla="*/ 692458 w 1439107"/>
                <a:gd name="connsiteY2" fmla="*/ 214102 h 586964"/>
                <a:gd name="connsiteX3" fmla="*/ 1145219 w 1439107"/>
                <a:gd name="connsiteY3" fmla="*/ 240735 h 586964"/>
                <a:gd name="connsiteX4" fmla="*/ 1393794 w 1439107"/>
                <a:gd name="connsiteY4" fmla="*/ 329512 h 586964"/>
                <a:gd name="connsiteX5" fmla="*/ 1438182 w 1439107"/>
                <a:gd name="connsiteY5" fmla="*/ 586964 h 58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9107" h="586964">
                  <a:moveTo>
                    <a:pt x="0" y="18793"/>
                  </a:moveTo>
                  <a:cubicBezTo>
                    <a:pt x="128726" y="2517"/>
                    <a:pt x="257452" y="-13758"/>
                    <a:pt x="372862" y="18793"/>
                  </a:cubicBezTo>
                  <a:cubicBezTo>
                    <a:pt x="488272" y="51344"/>
                    <a:pt x="563732" y="177112"/>
                    <a:pt x="692458" y="214102"/>
                  </a:cubicBezTo>
                  <a:cubicBezTo>
                    <a:pt x="821184" y="251092"/>
                    <a:pt x="1028330" y="221500"/>
                    <a:pt x="1145219" y="240735"/>
                  </a:cubicBezTo>
                  <a:cubicBezTo>
                    <a:pt x="1262108" y="259970"/>
                    <a:pt x="1344967" y="271807"/>
                    <a:pt x="1393794" y="329512"/>
                  </a:cubicBezTo>
                  <a:cubicBezTo>
                    <a:pt x="1442621" y="387217"/>
                    <a:pt x="1440401" y="487090"/>
                    <a:pt x="1438182" y="5869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C2339373-2227-4822-BFED-76F661F65FE4}"/>
                </a:ext>
              </a:extLst>
            </p:cNvPr>
            <p:cNvCxnSpPr/>
            <p:nvPr/>
          </p:nvCxnSpPr>
          <p:spPr>
            <a:xfrm>
              <a:off x="9232778" y="5513032"/>
              <a:ext cx="186182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47B70FE4-5742-40EF-AE70-97C8805908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32777" y="4705165"/>
              <a:ext cx="0" cy="8078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8CB3565-FEA1-488B-896E-125AF1158F02}"/>
                </a:ext>
              </a:extLst>
            </p:cNvPr>
            <p:cNvSpPr txBox="1"/>
            <p:nvPr/>
          </p:nvSpPr>
          <p:spPr>
            <a:xfrm flipH="1">
              <a:off x="8771790" y="4691042"/>
              <a:ext cx="5288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C,W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文本框 139">
              <a:extLst>
                <a:ext uri="{FF2B5EF4-FFF2-40B4-BE49-F238E27FC236}">
                  <a16:creationId xmlns:a16="http://schemas.microsoft.com/office/drawing/2014/main" id="{39F7A676-F1C2-4F96-A227-535374F81AE8}"/>
                </a:ext>
              </a:extLst>
            </p:cNvPr>
            <p:cNvSpPr txBox="1"/>
            <p:nvPr/>
          </p:nvSpPr>
          <p:spPr>
            <a:xfrm flipH="1">
              <a:off x="9036193" y="5420098"/>
              <a:ext cx="2304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6D2D8AB1-270D-486A-BE20-769D1803D288}"/>
                </a:ext>
              </a:extLst>
            </p:cNvPr>
            <p:cNvSpPr txBox="1"/>
            <p:nvPr/>
          </p:nvSpPr>
          <p:spPr>
            <a:xfrm flipH="1">
              <a:off x="11032359" y="5420098"/>
              <a:ext cx="2304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75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E886835-DDD9-4F8C-95BA-D9098716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289" t="44111" r="11797" b="9245"/>
          <a:stretch/>
        </p:blipFill>
        <p:spPr>
          <a:xfrm>
            <a:off x="7133860" y="1627097"/>
            <a:ext cx="4581388" cy="2310194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EB07340F-D697-4FF7-ACF8-34D9A9DF00C3}"/>
              </a:ext>
            </a:extLst>
          </p:cNvPr>
          <p:cNvGrpSpPr/>
          <p:nvPr/>
        </p:nvGrpSpPr>
        <p:grpSpPr>
          <a:xfrm>
            <a:off x="0" y="-17336"/>
            <a:ext cx="12192000" cy="6875336"/>
            <a:chOff x="0" y="-17336"/>
            <a:chExt cx="12192000" cy="6875336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9265E5A-3EC9-47D4-AC50-4579FE17A39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1A53353-D4D4-4E7F-B3F6-A1F4829746A0}"/>
                </a:ext>
              </a:extLst>
            </p:cNvPr>
            <p:cNvSpPr/>
            <p:nvPr/>
          </p:nvSpPr>
          <p:spPr>
            <a:xfrm>
              <a:off x="0" y="-17336"/>
              <a:ext cx="12192000" cy="5966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DD0C57C5-3A6D-4D5C-B6C5-48F1FEE23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46474" y="88954"/>
              <a:ext cx="1743075" cy="314325"/>
            </a:xfrm>
            <a:prstGeom prst="rect">
              <a:avLst/>
            </a:prstGeom>
          </p:spPr>
        </p:pic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7F520350-6DE4-4075-8668-5D57311569D4}"/>
              </a:ext>
            </a:extLst>
          </p:cNvPr>
          <p:cNvSpPr txBox="1"/>
          <p:nvPr/>
        </p:nvSpPr>
        <p:spPr>
          <a:xfrm>
            <a:off x="179534" y="27067"/>
            <a:ext cx="2707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区分新旧电池</a:t>
            </a:r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8B9EF7B7-2518-4DEF-A072-BD17B9CF0D07}"/>
              </a:ext>
            </a:extLst>
          </p:cNvPr>
          <p:cNvSpPr txBox="1"/>
          <p:nvPr/>
        </p:nvSpPr>
        <p:spPr>
          <a:xfrm>
            <a:off x="322201" y="606645"/>
            <a:ext cx="2565126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行业内计算电池寿命</a:t>
            </a:r>
            <a:endParaRPr lang="en-US" altLang="zh-C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0" name="文本框 139">
            <a:extLst>
              <a:ext uri="{FF2B5EF4-FFF2-40B4-BE49-F238E27FC236}">
                <a16:creationId xmlns:a16="http://schemas.microsoft.com/office/drawing/2014/main" id="{21F7FB8D-7E14-4AAE-AB70-C0C01B2120BE}"/>
              </a:ext>
            </a:extLst>
          </p:cNvPr>
          <p:cNvSpPr txBox="1"/>
          <p:nvPr/>
        </p:nvSpPr>
        <p:spPr>
          <a:xfrm>
            <a:off x="636550" y="1107670"/>
            <a:ext cx="10668305" cy="414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使用电池充放电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内阻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、充放电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电流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、充放电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能量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、放电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末端性能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等参数带入算法得出电池当前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寿命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（复杂不适用）。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EAF45CE4-911F-4C84-8B6C-9971AB8708C4}"/>
              </a:ext>
            </a:extLst>
          </p:cNvPr>
          <p:cNvSpPr txBox="1"/>
          <p:nvPr/>
        </p:nvSpPr>
        <p:spPr>
          <a:xfrm>
            <a:off x="322201" y="1610274"/>
            <a:ext cx="1402948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判别方法</a:t>
            </a:r>
            <a:endParaRPr lang="en-US" altLang="zh-C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id="{03976D6F-91CF-4DA3-9425-9E2AB6303A3F}"/>
              </a:ext>
            </a:extLst>
          </p:cNvPr>
          <p:cNvSpPr txBox="1"/>
          <p:nvPr/>
        </p:nvSpPr>
        <p:spPr>
          <a:xfrm>
            <a:off x="636550" y="2114139"/>
            <a:ext cx="7269200" cy="2261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读取电池的</a:t>
            </a:r>
            <a:r>
              <a:rPr lang="zh-CN" alt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生产日期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，差异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超过半年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的电池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不建议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共用于同一电池组。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使用</a:t>
            </a:r>
            <a:r>
              <a:rPr lang="zh-CN" alt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接近实际使用环境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恒定负载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接于单块电池的输出端，记录每块电池的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放电量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，低于额定容量的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75%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不建议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给无人机使用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，电池组内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不同电池容量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差异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不得大于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5%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使用</a:t>
            </a:r>
            <a:r>
              <a:rPr lang="zh-CN" alt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四线制电池内阻测量仪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测试单块电池内阻，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内阻差异小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可以共用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在一个电池组内。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76127E2-2ABB-4833-85B6-1EEAAC3B0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1938" y="4125691"/>
            <a:ext cx="3823893" cy="188022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FF45E09D-2127-4C24-AC76-6A1971E1045B}"/>
              </a:ext>
            </a:extLst>
          </p:cNvPr>
          <p:cNvSpPr txBox="1"/>
          <p:nvPr/>
        </p:nvSpPr>
        <p:spPr>
          <a:xfrm>
            <a:off x="122535" y="4752521"/>
            <a:ext cx="7905750" cy="818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电池组内电池不能新旧混用</a:t>
            </a: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8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>
            <a:extLst>
              <a:ext uri="{FF2B5EF4-FFF2-40B4-BE49-F238E27FC236}">
                <a16:creationId xmlns:a16="http://schemas.microsoft.com/office/drawing/2014/main" id="{66C181A1-E22C-48B1-9804-463571251893}"/>
              </a:ext>
            </a:extLst>
          </p:cNvPr>
          <p:cNvGrpSpPr/>
          <p:nvPr/>
        </p:nvGrpSpPr>
        <p:grpSpPr>
          <a:xfrm>
            <a:off x="0" y="-17336"/>
            <a:ext cx="12192000" cy="6875336"/>
            <a:chOff x="0" y="-17336"/>
            <a:chExt cx="12192000" cy="6875336"/>
          </a:xfrm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23A08682-9507-46AE-9EFE-CA65124CDE1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 w="76200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E9B5661D-6027-47F3-AFB5-1EF9469DD062}"/>
                </a:ext>
              </a:extLst>
            </p:cNvPr>
            <p:cNvSpPr/>
            <p:nvPr/>
          </p:nvSpPr>
          <p:spPr>
            <a:xfrm>
              <a:off x="0" y="-17336"/>
              <a:ext cx="12192000" cy="5966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6" name="图片 65">
              <a:extLst>
                <a:ext uri="{FF2B5EF4-FFF2-40B4-BE49-F238E27FC236}">
                  <a16:creationId xmlns:a16="http://schemas.microsoft.com/office/drawing/2014/main" id="{D29D4ADE-8CD1-4490-9261-9D880FE7A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46474" y="88954"/>
              <a:ext cx="1743075" cy="314325"/>
            </a:xfrm>
            <a:prstGeom prst="rect">
              <a:avLst/>
            </a:prstGeom>
          </p:spPr>
        </p:pic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79DF712F-9E8D-4396-A2F6-EA65B98FFDF8}"/>
              </a:ext>
            </a:extLst>
          </p:cNvPr>
          <p:cNvSpPr txBox="1"/>
          <p:nvPr/>
        </p:nvSpPr>
        <p:spPr>
          <a:xfrm>
            <a:off x="155448" y="19202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优化措施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F7C5538-D4CD-4A31-89FE-DD25F6D45E4C}"/>
              </a:ext>
            </a:extLst>
          </p:cNvPr>
          <p:cNvSpPr txBox="1"/>
          <p:nvPr/>
        </p:nvSpPr>
        <p:spPr>
          <a:xfrm>
            <a:off x="322201" y="606645"/>
            <a:ext cx="2332690" cy="455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异常节点电压监控</a:t>
            </a:r>
            <a:endParaRPr lang="en-US" altLang="zh-C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5553867-3FA7-4509-8E14-30A655BB73A2}"/>
              </a:ext>
            </a:extLst>
          </p:cNvPr>
          <p:cNvSpPr txBox="1"/>
          <p:nvPr/>
        </p:nvSpPr>
        <p:spPr>
          <a:xfrm>
            <a:off x="636551" y="1107670"/>
            <a:ext cx="11250650" cy="1522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1. TB48S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不带有串联使用自动编号的功能，即</a:t>
            </a:r>
            <a:r>
              <a:rPr lang="en-US" altLang="zh-CN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BMS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无法管理到串联节点电压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。当串联节点电压与理想电压差异较大时，预示某块电池已出现问题，在此风险下操作手应当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减缓操控力度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以降低电池组的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放电电流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直至降落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硬件设计上，飞控板应采集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串联节点电压带入飞控分析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，一旦出现节点电压异常就应该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限制飞行幅度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直至降落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重点监测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母线电压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电池串联节点电压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。串联节点电压检测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越多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，电池组理论上</a:t>
            </a:r>
            <a:r>
              <a:rPr lang="zh-CN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越安全</a:t>
            </a:r>
            <a:r>
              <a:rPr lang="zh-CN" altLang="en-US" sz="1600" dirty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E0B0FC2B-E8BE-46C2-8832-2B7E5F53E822}"/>
              </a:ext>
            </a:extLst>
          </p:cNvPr>
          <p:cNvGrpSpPr/>
          <p:nvPr/>
        </p:nvGrpSpPr>
        <p:grpSpPr>
          <a:xfrm>
            <a:off x="1278370" y="2741144"/>
            <a:ext cx="2824299" cy="2198775"/>
            <a:chOff x="127157" y="3522793"/>
            <a:chExt cx="2824299" cy="2198775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85BFFB6-37A8-487C-B830-F09EB436370E}"/>
                </a:ext>
              </a:extLst>
            </p:cNvPr>
            <p:cNvGrpSpPr/>
            <p:nvPr/>
          </p:nvGrpSpPr>
          <p:grpSpPr>
            <a:xfrm>
              <a:off x="322201" y="3522793"/>
              <a:ext cx="2629255" cy="1869798"/>
              <a:chOff x="2577745" y="1625600"/>
              <a:chExt cx="2629255" cy="1869798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4A7C45A1-6A9F-4BCD-8AFC-FD3F30AF9516}"/>
                  </a:ext>
                </a:extLst>
              </p:cNvPr>
              <p:cNvGrpSpPr/>
              <p:nvPr/>
            </p:nvGrpSpPr>
            <p:grpSpPr>
              <a:xfrm>
                <a:off x="296514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51" name="直接连接符 50">
                  <a:extLst>
                    <a:ext uri="{FF2B5EF4-FFF2-40B4-BE49-F238E27FC236}">
                      <a16:creationId xmlns:a16="http://schemas.microsoft.com/office/drawing/2014/main" id="{AFCCC5AF-34AF-4638-BD2B-E5140B19AD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>
                  <a:extLst>
                    <a:ext uri="{FF2B5EF4-FFF2-40B4-BE49-F238E27FC236}">
                      <a16:creationId xmlns:a16="http://schemas.microsoft.com/office/drawing/2014/main" id="{7622FCBC-A6CD-406A-BB91-217B4558A7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3" name="组合 52">
                  <a:extLst>
                    <a:ext uri="{FF2B5EF4-FFF2-40B4-BE49-F238E27FC236}">
                      <a16:creationId xmlns:a16="http://schemas.microsoft.com/office/drawing/2014/main" id="{E158E676-5C5C-4719-9E75-175240C53413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54" name="直接连接符 53">
                    <a:extLst>
                      <a:ext uri="{FF2B5EF4-FFF2-40B4-BE49-F238E27FC236}">
                        <a16:creationId xmlns:a16="http://schemas.microsoft.com/office/drawing/2014/main" id="{72301EFB-B278-40D3-B72F-A446F9AEA26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接连接符 54">
                    <a:extLst>
                      <a:ext uri="{FF2B5EF4-FFF2-40B4-BE49-F238E27FC236}">
                        <a16:creationId xmlns:a16="http://schemas.microsoft.com/office/drawing/2014/main" id="{193A0BA6-C8E3-464F-AA8F-B592684547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7E4128CD-47F9-4C8C-93C6-B9F55C28C141}"/>
                  </a:ext>
                </a:extLst>
              </p:cNvPr>
              <p:cNvGrpSpPr/>
              <p:nvPr/>
            </p:nvGrpSpPr>
            <p:grpSpPr>
              <a:xfrm>
                <a:off x="296514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47" name="直接连接符 46">
                  <a:extLst>
                    <a:ext uri="{FF2B5EF4-FFF2-40B4-BE49-F238E27FC236}">
                      <a16:creationId xmlns:a16="http://schemas.microsoft.com/office/drawing/2014/main" id="{DA027253-56C4-4027-9CA6-C7C4ACE69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组合 47">
                  <a:extLst>
                    <a:ext uri="{FF2B5EF4-FFF2-40B4-BE49-F238E27FC236}">
                      <a16:creationId xmlns:a16="http://schemas.microsoft.com/office/drawing/2014/main" id="{F60A7457-3446-43F5-B0CE-C4EACCE73D02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49" name="直接连接符 48">
                    <a:extLst>
                      <a:ext uri="{FF2B5EF4-FFF2-40B4-BE49-F238E27FC236}">
                        <a16:creationId xmlns:a16="http://schemas.microsoft.com/office/drawing/2014/main" id="{E9465C65-6093-4200-9B0B-D18A33D8562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接连接符 49">
                    <a:extLst>
                      <a:ext uri="{FF2B5EF4-FFF2-40B4-BE49-F238E27FC236}">
                        <a16:creationId xmlns:a16="http://schemas.microsoft.com/office/drawing/2014/main" id="{8B291551-EA96-4EED-A449-66FBA619E8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7573993E-5758-47E1-9ADC-54572820F22C}"/>
                  </a:ext>
                </a:extLst>
              </p:cNvPr>
              <p:cNvGrpSpPr/>
              <p:nvPr/>
            </p:nvGrpSpPr>
            <p:grpSpPr>
              <a:xfrm>
                <a:off x="366364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42" name="直接连接符 41">
                  <a:extLst>
                    <a:ext uri="{FF2B5EF4-FFF2-40B4-BE49-F238E27FC236}">
                      <a16:creationId xmlns:a16="http://schemas.microsoft.com/office/drawing/2014/main" id="{F322AF98-8694-484D-BA52-3D81D70471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>
                  <a:extLst>
                    <a:ext uri="{FF2B5EF4-FFF2-40B4-BE49-F238E27FC236}">
                      <a16:creationId xmlns:a16="http://schemas.microsoft.com/office/drawing/2014/main" id="{04C1128A-A319-48D6-9372-A69DC55E04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组合 43">
                  <a:extLst>
                    <a:ext uri="{FF2B5EF4-FFF2-40B4-BE49-F238E27FC236}">
                      <a16:creationId xmlns:a16="http://schemas.microsoft.com/office/drawing/2014/main" id="{C82A0315-3DF7-45D2-9941-6AF2FBEE18C0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45" name="直接连接符 44">
                    <a:extLst>
                      <a:ext uri="{FF2B5EF4-FFF2-40B4-BE49-F238E27FC236}">
                        <a16:creationId xmlns:a16="http://schemas.microsoft.com/office/drawing/2014/main" id="{71D48BC0-226A-454B-8C78-5019BBDDC5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直接连接符 45">
                    <a:extLst>
                      <a:ext uri="{FF2B5EF4-FFF2-40B4-BE49-F238E27FC236}">
                        <a16:creationId xmlns:a16="http://schemas.microsoft.com/office/drawing/2014/main" id="{79C070A6-9BE4-4A65-AA64-228D0C3EB8A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24637916-8801-4090-B642-BDC498767907}"/>
                  </a:ext>
                </a:extLst>
              </p:cNvPr>
              <p:cNvGrpSpPr/>
              <p:nvPr/>
            </p:nvGrpSpPr>
            <p:grpSpPr>
              <a:xfrm>
                <a:off x="366364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38" name="直接连接符 37">
                  <a:extLst>
                    <a:ext uri="{FF2B5EF4-FFF2-40B4-BE49-F238E27FC236}">
                      <a16:creationId xmlns:a16="http://schemas.microsoft.com/office/drawing/2014/main" id="{E9E89766-3541-4F0B-995A-35AE1F2C47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组合 38">
                  <a:extLst>
                    <a:ext uri="{FF2B5EF4-FFF2-40B4-BE49-F238E27FC236}">
                      <a16:creationId xmlns:a16="http://schemas.microsoft.com/office/drawing/2014/main" id="{18A8F1A7-8C71-4064-A513-D3A1F24ACDA1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40" name="直接连接符 39">
                    <a:extLst>
                      <a:ext uri="{FF2B5EF4-FFF2-40B4-BE49-F238E27FC236}">
                        <a16:creationId xmlns:a16="http://schemas.microsoft.com/office/drawing/2014/main" id="{6FF8DB74-9DA4-4AFA-A2AD-C49AB248FF0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>
                    <a:extLst>
                      <a:ext uri="{FF2B5EF4-FFF2-40B4-BE49-F238E27FC236}">
                        <a16:creationId xmlns:a16="http://schemas.microsoft.com/office/drawing/2014/main" id="{1F4EA9C1-C0DE-4C05-83FD-3F4EC0AAD11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组合 23">
                <a:extLst>
                  <a:ext uri="{FF2B5EF4-FFF2-40B4-BE49-F238E27FC236}">
                    <a16:creationId xmlns:a16="http://schemas.microsoft.com/office/drawing/2014/main" id="{F8759F9B-2B8F-4996-AD00-DCAF5DB7DA18}"/>
                  </a:ext>
                </a:extLst>
              </p:cNvPr>
              <p:cNvGrpSpPr/>
              <p:nvPr/>
            </p:nvGrpSpPr>
            <p:grpSpPr>
              <a:xfrm>
                <a:off x="4368492" y="1625600"/>
                <a:ext cx="457508" cy="1190348"/>
                <a:chOff x="2965142" y="1625600"/>
                <a:chExt cx="457508" cy="1190348"/>
              </a:xfrm>
            </p:grpSpPr>
            <p:cxnSp>
              <p:nvCxnSpPr>
                <p:cNvPr id="33" name="直接连接符 32">
                  <a:extLst>
                    <a:ext uri="{FF2B5EF4-FFF2-40B4-BE49-F238E27FC236}">
                      <a16:creationId xmlns:a16="http://schemas.microsoft.com/office/drawing/2014/main" id="{2430F059-7666-4A2C-A41B-2EC8700B4E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1625600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>
                  <a:extLst>
                    <a:ext uri="{FF2B5EF4-FFF2-40B4-BE49-F238E27FC236}">
                      <a16:creationId xmlns:a16="http://schemas.microsoft.com/office/drawing/2014/main" id="{94DB3AB3-3BC8-4DEB-8276-3FA10BA02C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" name="组合 34">
                  <a:extLst>
                    <a:ext uri="{FF2B5EF4-FFF2-40B4-BE49-F238E27FC236}">
                      <a16:creationId xmlns:a16="http://schemas.microsoft.com/office/drawing/2014/main" id="{FE2ED012-95BA-4C94-8A54-9BDF0CDAF448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36" name="直接连接符 35">
                    <a:extLst>
                      <a:ext uri="{FF2B5EF4-FFF2-40B4-BE49-F238E27FC236}">
                        <a16:creationId xmlns:a16="http://schemas.microsoft.com/office/drawing/2014/main" id="{287B976B-418A-4DA1-9D7B-4055771E4E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接连接符 36">
                    <a:extLst>
                      <a:ext uri="{FF2B5EF4-FFF2-40B4-BE49-F238E27FC236}">
                        <a16:creationId xmlns:a16="http://schemas.microsoft.com/office/drawing/2014/main" id="{7FF639D0-CFB2-48F6-9DA6-E0204BD916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36CB03D1-5F85-4F49-BB94-E4379065F99C}"/>
                  </a:ext>
                </a:extLst>
              </p:cNvPr>
              <p:cNvGrpSpPr/>
              <p:nvPr/>
            </p:nvGrpSpPr>
            <p:grpSpPr>
              <a:xfrm>
                <a:off x="4368492" y="2836724"/>
                <a:ext cx="457508" cy="658674"/>
                <a:chOff x="2965142" y="2157274"/>
                <a:chExt cx="457508" cy="658674"/>
              </a:xfrm>
            </p:grpSpPr>
            <p:cxnSp>
              <p:nvCxnSpPr>
                <p:cNvPr id="29" name="直接连接符 28">
                  <a:extLst>
                    <a:ext uri="{FF2B5EF4-FFF2-40B4-BE49-F238E27FC236}">
                      <a16:creationId xmlns:a16="http://schemas.microsoft.com/office/drawing/2014/main" id="{71E3D83C-9CA8-43ED-87A4-62568CBBA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94050" y="2284274"/>
                  <a:ext cx="0" cy="5316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组合 29">
                  <a:extLst>
                    <a:ext uri="{FF2B5EF4-FFF2-40B4-BE49-F238E27FC236}">
                      <a16:creationId xmlns:a16="http://schemas.microsoft.com/office/drawing/2014/main" id="{03B34477-361C-47C4-BDC2-1BABDFE16EA0}"/>
                    </a:ext>
                  </a:extLst>
                </p:cNvPr>
                <p:cNvGrpSpPr/>
                <p:nvPr/>
              </p:nvGrpSpPr>
              <p:grpSpPr>
                <a:xfrm>
                  <a:off x="2965142" y="2157274"/>
                  <a:ext cx="457508" cy="127000"/>
                  <a:chOff x="2965142" y="2157274"/>
                  <a:chExt cx="457508" cy="127000"/>
                </a:xfrm>
              </p:grpSpPr>
              <p:cxnSp>
                <p:nvCxnSpPr>
                  <p:cNvPr id="31" name="直接连接符 30">
                    <a:extLst>
                      <a:ext uri="{FF2B5EF4-FFF2-40B4-BE49-F238E27FC236}">
                        <a16:creationId xmlns:a16="http://schemas.microsoft.com/office/drawing/2014/main" id="{366BCC32-35AF-4E02-BBEB-70E119ACB7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65142" y="2157274"/>
                    <a:ext cx="457508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接连接符 31">
                    <a:extLst>
                      <a:ext uri="{FF2B5EF4-FFF2-40B4-BE49-F238E27FC236}">
                        <a16:creationId xmlns:a16="http://schemas.microsoft.com/office/drawing/2014/main" id="{C3F94CA7-2FCC-4A06-A3BD-7C57131030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73400" y="2284274"/>
                    <a:ext cx="254000" cy="0"/>
                  </a:xfrm>
                  <a:prstGeom prst="line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id="{A68F18BC-FCFB-4810-B54F-13BB9C6CE9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4050" y="1631087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id="{4EC0735A-2472-48CB-8249-0A0CCA107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4050" y="3495398"/>
                <a:ext cx="20129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0875C6B6-ECD3-4AEE-BD1B-666196EDE5E8}"/>
                  </a:ext>
                </a:extLst>
              </p:cNvPr>
              <p:cNvSpPr txBox="1"/>
              <p:nvPr/>
            </p:nvSpPr>
            <p:spPr>
              <a:xfrm>
                <a:off x="2577745" y="1868777"/>
                <a:ext cx="6286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TB48S</a:t>
                </a:r>
                <a:endParaRPr lang="zh-CN" alt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7F23812B-23C5-4D65-9C99-45A55BF782CE}"/>
                </a:ext>
              </a:extLst>
            </p:cNvPr>
            <p:cNvSpPr/>
            <p:nvPr/>
          </p:nvSpPr>
          <p:spPr>
            <a:xfrm>
              <a:off x="895065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F8B2A01A-AA06-488B-9256-C82FD957403B}"/>
                </a:ext>
              </a:extLst>
            </p:cNvPr>
            <p:cNvSpPr/>
            <p:nvPr/>
          </p:nvSpPr>
          <p:spPr>
            <a:xfrm>
              <a:off x="1581170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6910D657-2A7F-4646-AEA6-1200F6B6A52E}"/>
                </a:ext>
              </a:extLst>
            </p:cNvPr>
            <p:cNvSpPr/>
            <p:nvPr/>
          </p:nvSpPr>
          <p:spPr>
            <a:xfrm>
              <a:off x="2285492" y="4400775"/>
              <a:ext cx="92114" cy="921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E30E0DF0-965F-4E14-85B2-957D6054C82E}"/>
                </a:ext>
              </a:extLst>
            </p:cNvPr>
            <p:cNvSpPr txBox="1"/>
            <p:nvPr/>
          </p:nvSpPr>
          <p:spPr>
            <a:xfrm>
              <a:off x="127157" y="5317611"/>
              <a:ext cx="892605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C00000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风险点</a:t>
              </a:r>
              <a:endParaRPr lang="en-US" altLang="zh-CN" sz="1600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432B56BB-8522-43D4-80E5-54C038F65D01}"/>
                </a:ext>
              </a:extLst>
            </p:cNvPr>
            <p:cNvCxnSpPr/>
            <p:nvPr/>
          </p:nvCxnSpPr>
          <p:spPr>
            <a:xfrm flipV="1">
              <a:off x="485775" y="4507301"/>
              <a:ext cx="409290" cy="92160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D64E620C-CF3F-481F-ACB9-F8AD13D5A7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466" y="4537409"/>
              <a:ext cx="983267" cy="918702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342A3954-FDE9-4699-9B9D-98AD897DC2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2601" y="4537408"/>
              <a:ext cx="1507090" cy="89004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椭圆 98">
            <a:extLst>
              <a:ext uri="{FF2B5EF4-FFF2-40B4-BE49-F238E27FC236}">
                <a16:creationId xmlns:a16="http://schemas.microsoft.com/office/drawing/2014/main" id="{FFBFC34F-8E2A-4DE9-A2C5-3BD548962344}"/>
              </a:ext>
            </a:extLst>
          </p:cNvPr>
          <p:cNvSpPr/>
          <p:nvPr/>
        </p:nvSpPr>
        <p:spPr>
          <a:xfrm>
            <a:off x="3114675" y="2984321"/>
            <a:ext cx="717501" cy="133609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0" name="图片 99">
            <a:extLst>
              <a:ext uri="{FF2B5EF4-FFF2-40B4-BE49-F238E27FC236}">
                <a16:creationId xmlns:a16="http://schemas.microsoft.com/office/drawing/2014/main" id="{A1970D75-954B-48E2-B780-5CBDC4B05D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11" y="3115293"/>
            <a:ext cx="5400675" cy="1800860"/>
          </a:xfrm>
          <a:prstGeom prst="rect">
            <a:avLst/>
          </a:prstGeom>
        </p:spPr>
      </p:pic>
      <p:cxnSp>
        <p:nvCxnSpPr>
          <p:cNvPr id="102" name="直接箭头连接符 101">
            <a:extLst>
              <a:ext uri="{FF2B5EF4-FFF2-40B4-BE49-F238E27FC236}">
                <a16:creationId xmlns:a16="http://schemas.microsoft.com/office/drawing/2014/main" id="{A066B7F3-FBD2-4D80-A8FC-77232D84255F}"/>
              </a:ext>
            </a:extLst>
          </p:cNvPr>
          <p:cNvCxnSpPr>
            <a:cxnSpLocks/>
            <a:stCxn id="99" idx="6"/>
          </p:cNvCxnSpPr>
          <p:nvPr/>
        </p:nvCxnSpPr>
        <p:spPr>
          <a:xfrm flipV="1">
            <a:off x="3832176" y="3619126"/>
            <a:ext cx="1576435" cy="33245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>
            <a:extLst>
              <a:ext uri="{FF2B5EF4-FFF2-40B4-BE49-F238E27FC236}">
                <a16:creationId xmlns:a16="http://schemas.microsoft.com/office/drawing/2014/main" id="{C3A8DE3A-0632-446A-9F0B-FF71E1DD98D6}"/>
              </a:ext>
            </a:extLst>
          </p:cNvPr>
          <p:cNvCxnSpPr>
            <a:cxnSpLocks/>
            <a:stCxn id="108" idx="2"/>
          </p:cNvCxnSpPr>
          <p:nvPr/>
        </p:nvCxnSpPr>
        <p:spPr>
          <a:xfrm>
            <a:off x="7614398" y="3017255"/>
            <a:ext cx="494550" cy="700142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椭圆 104">
            <a:extLst>
              <a:ext uri="{FF2B5EF4-FFF2-40B4-BE49-F238E27FC236}">
                <a16:creationId xmlns:a16="http://schemas.microsoft.com/office/drawing/2014/main" id="{EB7A46A8-B768-43B0-888A-07130310A7A9}"/>
              </a:ext>
            </a:extLst>
          </p:cNvPr>
          <p:cNvSpPr/>
          <p:nvPr/>
        </p:nvSpPr>
        <p:spPr>
          <a:xfrm>
            <a:off x="8099141" y="3756906"/>
            <a:ext cx="79018" cy="7901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B4CEAB18-CFA0-4424-A9E7-B7636C196DA3}"/>
              </a:ext>
            </a:extLst>
          </p:cNvPr>
          <p:cNvSpPr txBox="1"/>
          <p:nvPr/>
        </p:nvSpPr>
        <p:spPr>
          <a:xfrm>
            <a:off x="7060400" y="26479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重点监测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A16F58AD-EB4F-43ED-B05E-CCFECA51401D}"/>
              </a:ext>
            </a:extLst>
          </p:cNvPr>
          <p:cNvSpPr/>
          <p:nvPr/>
        </p:nvSpPr>
        <p:spPr>
          <a:xfrm>
            <a:off x="5665588" y="3077498"/>
            <a:ext cx="125089" cy="1204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2464D9BA-15D6-48CB-B90D-C776D93A976C}"/>
              </a:ext>
            </a:extLst>
          </p:cNvPr>
          <p:cNvSpPr/>
          <p:nvPr/>
        </p:nvSpPr>
        <p:spPr>
          <a:xfrm>
            <a:off x="10502587" y="3077498"/>
            <a:ext cx="125089" cy="1204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9" name="直接箭头连接符 78">
            <a:extLst>
              <a:ext uri="{FF2B5EF4-FFF2-40B4-BE49-F238E27FC236}">
                <a16:creationId xmlns:a16="http://schemas.microsoft.com/office/drawing/2014/main" id="{8FA3A919-FA18-4B60-9C1B-72B0761008B0}"/>
              </a:ext>
            </a:extLst>
          </p:cNvPr>
          <p:cNvCxnSpPr>
            <a:cxnSpLocks/>
            <a:stCxn id="108" idx="1"/>
            <a:endCxn id="2" idx="6"/>
          </p:cNvCxnSpPr>
          <p:nvPr/>
        </p:nvCxnSpPr>
        <p:spPr>
          <a:xfrm flipH="1">
            <a:off x="5790677" y="2832589"/>
            <a:ext cx="1269723" cy="305152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>
            <a:extLst>
              <a:ext uri="{FF2B5EF4-FFF2-40B4-BE49-F238E27FC236}">
                <a16:creationId xmlns:a16="http://schemas.microsoft.com/office/drawing/2014/main" id="{B59B7254-F7A2-4591-96E7-F054C1CEFB3F}"/>
              </a:ext>
            </a:extLst>
          </p:cNvPr>
          <p:cNvCxnSpPr>
            <a:cxnSpLocks/>
            <a:stCxn id="108" idx="3"/>
          </p:cNvCxnSpPr>
          <p:nvPr/>
        </p:nvCxnSpPr>
        <p:spPr>
          <a:xfrm>
            <a:off x="8168396" y="2832589"/>
            <a:ext cx="2334191" cy="305152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67">
            <a:extLst>
              <a:ext uri="{FF2B5EF4-FFF2-40B4-BE49-F238E27FC236}">
                <a16:creationId xmlns:a16="http://schemas.microsoft.com/office/drawing/2014/main" id="{F9F22EC2-8052-481E-95BF-BC70D240B107}"/>
              </a:ext>
            </a:extLst>
          </p:cNvPr>
          <p:cNvSpPr txBox="1"/>
          <p:nvPr/>
        </p:nvSpPr>
        <p:spPr>
          <a:xfrm>
            <a:off x="0" y="5030270"/>
            <a:ext cx="12191999" cy="165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主控尽可能多监测电池组串联节点电压</a:t>
            </a: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异常时飞控应做出应对措施</a:t>
            </a:r>
            <a:endParaRPr lang="en-US" altLang="zh-CN" sz="3600" b="1" dirty="0">
              <a:solidFill>
                <a:srgbClr val="C00000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518</Words>
  <Application>Microsoft Office PowerPoint</Application>
  <PresentationFormat>宽屏</PresentationFormat>
  <Paragraphs>46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等线</vt:lpstr>
      <vt:lpstr>等线 Light</vt:lpstr>
      <vt:lpstr>仿宋</vt:lpstr>
      <vt:lpstr>黑体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groot li</dc:creator>
  <cp:lastModifiedBy>groot li</cp:lastModifiedBy>
  <cp:revision>41</cp:revision>
  <dcterms:created xsi:type="dcterms:W3CDTF">2024-01-02T06:15:51Z</dcterms:created>
  <dcterms:modified xsi:type="dcterms:W3CDTF">2024-01-10T11:32:59Z</dcterms:modified>
</cp:coreProperties>
</file>