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customXml/itemProps160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1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1" r:id="rId5"/>
    <p:sldId id="262" r:id="rId6"/>
    <p:sldId id="298" r:id="rId7"/>
    <p:sldId id="282" r:id="rId8"/>
    <p:sldId id="299" r:id="rId9"/>
    <p:sldId id="300" r:id="rId10"/>
    <p:sldId id="301" r:id="rId11"/>
    <p:sldId id="289" r:id="rId12"/>
    <p:sldId id="281" r:id="rId13"/>
    <p:sldId id="258" r:id="rId14"/>
    <p:sldId id="286" r:id="rId15"/>
    <p:sldId id="303" r:id="rId16"/>
    <p:sldId id="304" r:id="rId17"/>
    <p:sldId id="287" r:id="rId18"/>
    <p:sldId id="279" r:id="rId19"/>
    <p:sldId id="280" r:id="rId20"/>
    <p:sldId id="306" r:id="rId21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76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7" Type="http://schemas.openxmlformats.org/officeDocument/2006/relationships/tags" Target="tags/tag161.xml"/><Relationship Id="rId26" Type="http://schemas.openxmlformats.org/officeDocument/2006/relationships/customXml" Target="../customXml/item1.xml"/><Relationship Id="rId25" Type="http://schemas.openxmlformats.org/officeDocument/2006/relationships/customXmlProps" Target="../customXml/itemProps160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86186\Desktop\&#36187;&#23395;&#35268;&#21010;V1.3\&#35199;&#21271;&#24037;&#19994;&#22823;&#23398;+WMJ&#25112;&#38431;+&#22242;&#38431;&#39044;&#3163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682487834144"/>
          <c:y val="0.0826036193812026"/>
          <c:w val="0.476634891007266"/>
          <c:h val="0.834792761237595"/>
        </c:manualLayout>
      </c:layout>
      <c:pieChart>
        <c:varyColors val="1"/>
        <c:ser>
          <c:idx val="0"/>
          <c:order val="0"/>
          <c:spPr/>
          <c:explosion val="0"/>
          <c:dPt>
            <c:idx val="0"/>
            <c:bubble3D val="0"/>
            <c:spPr>
              <a:solidFill>
                <a:schemeClr val="accent1">
                  <a:shade val="37368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44737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52105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9474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shade val="66842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shade val="74211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shade val="81579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1">
                  <a:shade val="88947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1">
                  <a:shade val="96316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1">
                  <a:tint val="96316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1">
                  <a:tint val="88947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explosion val="0"/>
            <c:spPr>
              <a:solidFill>
                <a:schemeClr val="accent1">
                  <a:tint val="81579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tint val="74211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1">
                  <a:tint val="66842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1">
                  <a:tint val="59474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1">
                  <a:tint val="52105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1">
                  <a:tint val="44737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chemeClr val="accent1">
                  <a:tint val="37368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0.0123109316231248"/>
                  <c:y val="-0.003985442367737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930640225291252"/>
                  <c:y val="-0.001102294554587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0247436665484945"/>
                  <c:y val="-0.007275736950270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325836646829447"/>
                  <c:y val="-0.01218855071421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134780140898907"/>
                  <c:y val="0.01285474898095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.00425660800799433"/>
                  <c:y val="0.012952568402392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.00366194120773615"/>
                  <c:y val="0.020793928410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0.00558738700420557"/>
                  <c:y val="0.01698187006227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0.00758244944257869"/>
                  <c:y val="0.01106942226313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71755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'[西北工业大学+WMJ战队+团队预算.xlsx]二级分类总预算'!$U$2:$U$19</c:f>
              <c:strCache>
                <c:ptCount val="18"/>
                <c:pt idx="0">
                  <c:v>3D打印件</c:v>
                </c:pt>
                <c:pt idx="1">
                  <c:v>机加工件</c:v>
                </c:pt>
                <c:pt idx="2">
                  <c:v>标准件</c:v>
                </c:pt>
                <c:pt idx="3">
                  <c:v>成品件</c:v>
                </c:pt>
                <c:pt idx="4">
                  <c:v>非官方成品模块</c:v>
                </c:pt>
                <c:pt idx="5">
                  <c:v>官方元件</c:v>
                </c:pt>
                <c:pt idx="6">
                  <c:v>自制模块</c:v>
                </c:pt>
                <c:pt idx="7">
                  <c:v>电路元件</c:v>
                </c:pt>
                <c:pt idx="8">
                  <c:v>线材</c:v>
                </c:pt>
                <c:pt idx="9">
                  <c:v>芯片</c:v>
                </c:pt>
                <c:pt idx="10">
                  <c:v>算法模块</c:v>
                </c:pt>
                <c:pt idx="11">
                  <c:v>宣传</c:v>
                </c:pt>
                <c:pt idx="12">
                  <c:v>场地</c:v>
                </c:pt>
                <c:pt idx="13">
                  <c:v>团建</c:v>
                </c:pt>
                <c:pt idx="14">
                  <c:v>餐费</c:v>
                </c:pt>
                <c:pt idx="15">
                  <c:v>住宿</c:v>
                </c:pt>
                <c:pt idx="16">
                  <c:v>交通</c:v>
                </c:pt>
                <c:pt idx="17">
                  <c:v>预留费用</c:v>
                </c:pt>
              </c:strCache>
            </c:strRef>
          </c:cat>
          <c:val>
            <c:numRef>
              <c:f>'[西北工业大学+WMJ战队+团队预算.xlsx]二级分类总预算'!$V$2:$V$19</c:f>
              <c:numCache>
                <c:formatCode>General</c:formatCode>
                <c:ptCount val="18"/>
                <c:pt idx="0">
                  <c:v>3232.41</c:v>
                </c:pt>
                <c:pt idx="1">
                  <c:v>32528</c:v>
                </c:pt>
                <c:pt idx="2">
                  <c:v>2098.55</c:v>
                </c:pt>
                <c:pt idx="3">
                  <c:v>14200.74</c:v>
                </c:pt>
                <c:pt idx="4">
                  <c:v>37464</c:v>
                </c:pt>
                <c:pt idx="5">
                  <c:v>105276</c:v>
                </c:pt>
                <c:pt idx="6">
                  <c:v>4535</c:v>
                </c:pt>
                <c:pt idx="7">
                  <c:v>8200</c:v>
                </c:pt>
                <c:pt idx="8">
                  <c:v>762</c:v>
                </c:pt>
                <c:pt idx="9">
                  <c:v>8900</c:v>
                </c:pt>
                <c:pt idx="10">
                  <c:v>55521</c:v>
                </c:pt>
                <c:pt idx="11">
                  <c:v>6600</c:v>
                </c:pt>
                <c:pt idx="12">
                  <c:v>8810</c:v>
                </c:pt>
                <c:pt idx="13">
                  <c:v>8000</c:v>
                </c:pt>
                <c:pt idx="14">
                  <c:v>38700</c:v>
                </c:pt>
                <c:pt idx="15">
                  <c:v>30000</c:v>
                </c:pt>
                <c:pt idx="16">
                  <c:v>53500</c:v>
                </c:pt>
                <c:pt idx="17">
                  <c:v>20000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7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104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18" Type="http://schemas.openxmlformats.org/officeDocument/2006/relationships/tags" Target="../tags/tag124.xml"/><Relationship Id="rId17" Type="http://schemas.openxmlformats.org/officeDocument/2006/relationships/tags" Target="../tags/tag123.xml"/><Relationship Id="rId16" Type="http://schemas.openxmlformats.org/officeDocument/2006/relationships/tags" Target="../tags/tag122.xml"/><Relationship Id="rId15" Type="http://schemas.openxmlformats.org/officeDocument/2006/relationships/tags" Target="../tags/tag121.xml"/><Relationship Id="rId14" Type="http://schemas.openxmlformats.org/officeDocument/2006/relationships/tags" Target="../tags/tag120.xml"/><Relationship Id="rId13" Type="http://schemas.openxmlformats.org/officeDocument/2006/relationships/tags" Target="../tags/tag119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8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1.xml"/><Relationship Id="rId4" Type="http://schemas.openxmlformats.org/officeDocument/2006/relationships/image" Target="../media/image5.png"/><Relationship Id="rId3" Type="http://schemas.openxmlformats.org/officeDocument/2006/relationships/tags" Target="../tags/tag150.xml"/><Relationship Id="rId2" Type="http://schemas.openxmlformats.org/officeDocument/2006/relationships/image" Target="../media/image4.png"/><Relationship Id="rId1" Type="http://schemas.openxmlformats.org/officeDocument/2006/relationships/tags" Target="../tags/tag149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53.xml"/><Relationship Id="rId2" Type="http://schemas.openxmlformats.org/officeDocument/2006/relationships/image" Target="../media/image6.png"/><Relationship Id="rId1" Type="http://schemas.openxmlformats.org/officeDocument/2006/relationships/tags" Target="../tags/tag15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55.xml"/><Relationship Id="rId2" Type="http://schemas.openxmlformats.org/officeDocument/2006/relationships/image" Target="../media/image7.png"/><Relationship Id="rId1" Type="http://schemas.openxmlformats.org/officeDocument/2006/relationships/tags" Target="../tags/tag15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8" Type="http://schemas.openxmlformats.org/officeDocument/2006/relationships/tags" Target="../tags/tag133.xml"/><Relationship Id="rId7" Type="http://schemas.openxmlformats.org/officeDocument/2006/relationships/tags" Target="../tags/tag132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2" Type="http://schemas.openxmlformats.org/officeDocument/2006/relationships/slideLayout" Target="../slideLayouts/slideLayout18.xml"/><Relationship Id="rId11" Type="http://schemas.openxmlformats.org/officeDocument/2006/relationships/tags" Target="../tags/tag136.xml"/><Relationship Id="rId10" Type="http://schemas.openxmlformats.org/officeDocument/2006/relationships/tags" Target="../tags/tag135.xml"/><Relationship Id="rId1" Type="http://schemas.openxmlformats.org/officeDocument/2006/relationships/tags" Target="../tags/tag1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4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2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3.xml"/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4" Type="http://schemas.openxmlformats.org/officeDocument/2006/relationships/tags" Target="../tags/tag144.xml"/><Relationship Id="rId3" Type="http://schemas.openxmlformats.org/officeDocument/2006/relationships/image" Target="../media/image3.png"/><Relationship Id="rId2" Type="http://schemas.openxmlformats.org/officeDocument/2006/relationships/tags" Target="../tags/tag143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803275" y="914400"/>
            <a:ext cx="10590530" cy="2147570"/>
          </a:xfrm>
        </p:spPr>
        <p:txBody>
          <a:bodyPr/>
          <a:p>
            <a:r>
              <a:rPr lang="zh-CN" altLang="en-US"/>
              <a:t>赛季规划</a:t>
            </a:r>
            <a:r>
              <a:rPr lang="en-US" altLang="zh-CN"/>
              <a:t>-</a:t>
            </a:r>
            <a:r>
              <a:rPr lang="zh-CN" altLang="en-US"/>
              <a:t>团队预算经验分享</a:t>
            </a:r>
            <a:endParaRPr lang="zh-CN" altLang="en-US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>
          <a:xfrm>
            <a:off x="1198880" y="4000500"/>
            <a:ext cx="9799320" cy="1402080"/>
          </a:xfrm>
        </p:spPr>
        <p:txBody>
          <a:bodyPr>
            <a:normAutofit lnSpcReduction="20000"/>
          </a:bodyPr>
          <a:p>
            <a:r>
              <a:rPr lang="zh-CN" altLang="en-US"/>
              <a:t>西北工业大学</a:t>
            </a:r>
            <a:endParaRPr lang="zh-CN" altLang="en-US"/>
          </a:p>
          <a:p>
            <a:r>
              <a:rPr lang="en-US" altLang="zh-CN"/>
              <a:t>WMJ</a:t>
            </a:r>
            <a:r>
              <a:rPr lang="zh-CN" altLang="en-US"/>
              <a:t>战队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</a:rPr>
              <a:t>预算</a:t>
            </a:r>
            <a:r>
              <a:rPr lang="zh-CN" altLang="en-US"/>
              <a:t>执行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预算执行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专人负责并监督</a:t>
            </a:r>
            <a:endParaRPr lang="zh-CN" altLang="en-US"/>
          </a:p>
          <a:p>
            <a:pPr marL="0" indent="457200">
              <a:buNone/>
            </a:pPr>
            <a:r>
              <a:rPr lang="zh-CN" altLang="en-US"/>
              <a:t>主要由团队管理成员（队长、项管、各技术组组长）负责并监督执行</a:t>
            </a:r>
            <a:endParaRPr lang="zh-CN" altLang="en-US"/>
          </a:p>
          <a:p>
            <a:r>
              <a:rPr lang="zh-CN" altLang="en-US"/>
              <a:t>制定相应制度</a:t>
            </a:r>
            <a:endParaRPr lang="zh-CN" altLang="en-US"/>
          </a:p>
          <a:p>
            <a:pPr marL="0" indent="457200">
              <a:buNone/>
            </a:pPr>
            <a:r>
              <a:rPr lang="zh-CN" altLang="en-US"/>
              <a:t>制定了财务制定和物资管理制度</a:t>
            </a:r>
            <a:endParaRPr lang="zh-CN" altLang="en-US"/>
          </a:p>
          <a:p>
            <a:r>
              <a:rPr lang="zh-CN" altLang="en-US"/>
              <a:t>及时评估调整</a:t>
            </a:r>
            <a:endParaRPr lang="zh-CN" altLang="en-US"/>
          </a:p>
          <a:p>
            <a:pPr marL="0" indent="457200">
              <a:buNone/>
            </a:pPr>
            <a:r>
              <a:rPr lang="zh-CN" altLang="en-US"/>
              <a:t>根据学校政策、现有资金等及时调整，以便顺利执行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制度建立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为保障预算的顺利执行，我队主要制定了财务制度和物资管理制度</a:t>
            </a:r>
            <a:endParaRPr lang="zh-CN" altLang="en-US"/>
          </a:p>
          <a:p>
            <a:pPr marL="457200" lvl="1" indent="0">
              <a:buNone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29385" y="2044065"/>
            <a:ext cx="2734945" cy="40112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59940" y="6055360"/>
            <a:ext cx="12109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图</a:t>
            </a:r>
            <a:r>
              <a:rPr lang="en-US" altLang="zh-CN" sz="1000"/>
              <a:t>1-</a:t>
            </a:r>
            <a:r>
              <a:rPr lang="zh-CN" altLang="en-US" sz="1000"/>
              <a:t>财务制度目录</a:t>
            </a:r>
            <a:endParaRPr lang="zh-CN" altLang="en-US" sz="1000"/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700395" y="2044065"/>
            <a:ext cx="4344035" cy="28206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026275" y="4864735"/>
            <a:ext cx="16929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图</a:t>
            </a:r>
            <a:r>
              <a:rPr lang="en-US" altLang="zh-CN" sz="1000"/>
              <a:t>2-</a:t>
            </a:r>
            <a:r>
              <a:rPr lang="zh-CN" altLang="en-US" sz="1000"/>
              <a:t>物资管理制度部分摘录</a:t>
            </a:r>
            <a:endParaRPr lang="zh-CN" altLang="en-US" sz="1000"/>
          </a:p>
        </p:txBody>
      </p:sp>
    </p:spTree>
    <p:custDataLst>
      <p:tags r:id="rId5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财务制度简介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5487670" cy="4759325"/>
          </a:xfrm>
        </p:spPr>
        <p:txBody>
          <a:bodyPr/>
          <a:p>
            <a:r>
              <a:rPr lang="zh-CN" altLang="en-US"/>
              <a:t>为保证战队资金合理使用，保证战队资金顺利报销回流，避免因报销问题导致进度滞后；同时杜绝浪费现象，减少无用下单，保证战队资金正常流动。</a:t>
            </a:r>
            <a:endParaRPr lang="zh-CN" altLang="en-US"/>
          </a:p>
          <a:p>
            <a:r>
              <a:rPr lang="zh-CN" altLang="en-US"/>
              <a:t>根据西北工业大学工程实践训练中心财务报销相关规定，其下属基地与学生团队进行财务报账时有三种基本形式：队内代付、公务卡代付与公对公转账，区分队内付款与公务卡付款的金额基线为 200-500 元波动值，各队员应在当前基线的基础上填写《竞赛采购申请单》。在提交《竞赛采购申请单》后，经由财务审核决定由哪一种支付方式。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713220" y="476250"/>
            <a:ext cx="4476115" cy="51447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999095" y="5621020"/>
            <a:ext cx="19043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图</a:t>
            </a:r>
            <a:r>
              <a:rPr lang="en-US" altLang="zh-CN" sz="1000"/>
              <a:t>1-WMJ</a:t>
            </a:r>
            <a:r>
              <a:rPr lang="zh-CN" altLang="en-US" sz="1000"/>
              <a:t>战队物资采购申请表</a:t>
            </a:r>
            <a:endParaRPr lang="zh-CN" altLang="en-US" sz="1000"/>
          </a:p>
        </p:txBody>
      </p:sp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财务制度简介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6189345" cy="4759325"/>
          </a:xfrm>
        </p:spPr>
        <p:txBody>
          <a:bodyPr/>
          <a:p>
            <a:r>
              <a:rPr lang="zh-CN" altLang="en-US"/>
              <a:t>财务审核后指定使用队内资金代付。在发送代付之前，填写飞书大群群公告中财务管理部分的《采购申请表单》，按要求填写表单后，飞书会自动发送信息到财务与申请人，接收到填写成功的信息后，向财务支付宝发送代付。飞书</a:t>
            </a:r>
            <a:r>
              <a:rPr lang="zh-CN" altLang="en-US">
                <a:sym typeface="+mn-ea"/>
              </a:rPr>
              <a:t>《采购申请表单》用于后期预算核对工作。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067550" y="803275"/>
            <a:ext cx="4509770" cy="434784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030210" y="5151120"/>
            <a:ext cx="18707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图</a:t>
            </a:r>
            <a:r>
              <a:rPr lang="en-US" altLang="zh-CN" sz="1000"/>
              <a:t>1-</a:t>
            </a:r>
            <a:r>
              <a:rPr lang="zh-CN" altLang="en-US" sz="1000"/>
              <a:t>飞书端物资购买申请记录</a:t>
            </a:r>
            <a:endParaRPr lang="zh-CN" altLang="en-US" sz="1000"/>
          </a:p>
        </p:txBody>
      </p:sp>
    </p:spTree>
    <p:custDataLst>
      <p:tags r:id="rId3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预算监控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基于财务制度</a:t>
            </a:r>
            <a:r>
              <a:rPr lang="zh-CN" altLang="en-US">
                <a:sym typeface="+mn-ea"/>
              </a:rPr>
              <a:t>飞书</a:t>
            </a:r>
            <a:r>
              <a:rPr lang="zh-CN" altLang="en-US">
                <a:sym typeface="+mn-ea"/>
              </a:rPr>
              <a:t>《采购申请表单》后台统计数据进行预算的监控。</a:t>
            </a:r>
            <a:endParaRPr lang="en-US" altLang="zh-CN"/>
          </a:p>
        </p:txBody>
      </p:sp>
      <p:pic>
        <p:nvPicPr>
          <p:cNvPr id="100" name="图片 99"/>
          <p:cNvPicPr>
            <a:picLocks noChangeAspect="1"/>
          </p:cNvPicPr>
          <p:nvPr/>
        </p:nvPicPr>
        <p:blipFill>
          <a:blip r:embed="rId1"/>
          <a:srcRect t="3426" r="215" b="5379"/>
          <a:stretch>
            <a:fillRect/>
          </a:stretch>
        </p:blipFill>
        <p:spPr>
          <a:xfrm>
            <a:off x="827405" y="2061210"/>
            <a:ext cx="5927725" cy="40386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经验＆心得分享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经验＆心得分享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明确目标与优先级：在制定预算之前，确保团队目标清晰明确。优先级是预算制定的关键，确保资源分配与团队的核心目标相一致。</a:t>
            </a:r>
            <a:endParaRPr lang="zh-CN" altLang="en-US"/>
          </a:p>
          <a:p>
            <a:r>
              <a:rPr lang="zh-CN" altLang="en-US"/>
              <a:t>全面分析资源需求：在制定预算时，对团队所需的资源进行全面分析。这包括人力、物资、设备、等方面的需求，确保预算的完整性。</a:t>
            </a:r>
            <a:endParaRPr lang="zh-CN" altLang="en-US"/>
          </a:p>
          <a:p>
            <a:r>
              <a:rPr lang="zh-CN" altLang="en-US"/>
              <a:t>灵活性至关重要：预算不应过于僵化，要考虑到可能的变化和不确定性。预留一定的弹性资金，以应对不可预测的支出或突发事件。</a:t>
            </a:r>
            <a:endParaRPr lang="zh-CN" altLang="en-US"/>
          </a:p>
          <a:p>
            <a:r>
              <a:rPr lang="zh-CN" altLang="en-US"/>
              <a:t>持续监控与调整：预算执行过程中，定期检查实际支出与预算的差异，及时调整和优化预算。这有助于确保预算的有效性，并防止资源的浪费或过度消耗。</a:t>
            </a:r>
            <a:endParaRPr lang="zh-CN" altLang="en-US"/>
          </a:p>
          <a:p>
            <a:r>
              <a:rPr lang="zh-CN" altLang="en-US"/>
              <a:t>注重长期规划：在制定预算时，不仅要考虑当前的需求和目标，还要考虑团队的长期发展规划。确保预算能够支持团队的长期发展目标，为未来的计划和项目奠定基础。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感谢聆听！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>
            <p:custDataLst>
              <p:tags r:id="rId1"/>
            </p:custDataLst>
          </p:nvPr>
        </p:nvCxnSpPr>
        <p:spPr>
          <a:xfrm>
            <a:off x="5262245" y="1119505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4533900" y="1257935"/>
            <a:ext cx="1374140" cy="582930"/>
          </a:xfrm>
          <a:prstGeom prst="rect">
            <a:avLst/>
          </a:prstGeom>
          <a:noFill/>
        </p:spPr>
        <p:txBody>
          <a:bodyPr wrap="square" rtlCol="0">
            <a:normAutofit fontScale="80000"/>
          </a:bodyPr>
          <a:lstStyle/>
          <a:p>
            <a:r>
              <a:rPr lang="en-US" altLang="zh-CN" sz="40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Part1</a:t>
            </a:r>
            <a:r>
              <a:rPr lang="en-US" altLang="zh-CN" sz="32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endParaRPr lang="en-US" altLang="zh-CN" sz="32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6077852" y="1257935"/>
            <a:ext cx="4433239" cy="58277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Autofit/>
          </a:bodyPr>
          <a:lstStyle/>
          <a:p>
            <a:pPr fontAlgn="auto">
              <a:lnSpc>
                <a:spcPct val="110000"/>
              </a:lnSpc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预算制定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4533265" y="2699385"/>
            <a:ext cx="1375410" cy="582930"/>
          </a:xfrm>
          <a:prstGeom prst="rect">
            <a:avLst/>
          </a:prstGeom>
          <a:noFill/>
        </p:spPr>
        <p:txBody>
          <a:bodyPr wrap="square" rtlCol="0">
            <a:normAutofit fontScale="80000"/>
          </a:bodyPr>
          <a:lstStyle/>
          <a:p>
            <a:r>
              <a:rPr lang="en-US" altLang="zh-CN" sz="40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Part</a:t>
            </a:r>
            <a:r>
              <a:rPr lang="en-US" altLang="zh-CN" sz="40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endParaRPr lang="en-US" altLang="zh-CN" sz="32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4533265" y="4143375"/>
            <a:ext cx="1374775" cy="58293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Part</a:t>
            </a:r>
            <a:r>
              <a:rPr lang="en-US" altLang="zh-CN" sz="32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3.</a:t>
            </a:r>
            <a:endParaRPr lang="en-US" altLang="zh-CN" sz="32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6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87500"/>
          </a:bodyPr>
          <a:lstStyle/>
          <a:p>
            <a:pPr algn="r"/>
            <a:r>
              <a:rPr lang="zh-CN" altLang="en-US" sz="4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目录</a:t>
            </a:r>
            <a:endParaRPr lang="zh-CN" altLang="en-US" sz="44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7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n-US" altLang="zh-CN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en-US" altLang="zh-CN" spc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>
            <p:custDataLst>
              <p:tags r:id="rId8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9"/>
            </p:custDataLst>
          </p:nvPr>
        </p:nvSpPr>
        <p:spPr>
          <a:xfrm>
            <a:off x="6077217" y="4143693"/>
            <a:ext cx="4433239" cy="58277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Autofit/>
          </a:bodyPr>
          <a:lstStyle/>
          <a:p>
            <a:pPr fontAlgn="auto">
              <a:lnSpc>
                <a:spcPct val="110000"/>
              </a:lnSpc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经验＆心得分享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>
            <p:custDataLst>
              <p:tags r:id="rId10"/>
            </p:custDataLst>
          </p:nvPr>
        </p:nvSpPr>
        <p:spPr>
          <a:xfrm>
            <a:off x="6077217" y="2701449"/>
            <a:ext cx="4433239" cy="58277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Autofit/>
          </a:bodyPr>
          <a:lstStyle/>
          <a:p>
            <a:pPr fontAlgn="auto">
              <a:lnSpc>
                <a:spcPct val="110000"/>
              </a:lnSpc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预算执行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" grpId="0"/>
      <p:bldP spid="3" grpId="0"/>
      <p:bldP spid="9" grpId="0"/>
      <p:bldP spid="12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预算规划</a:t>
            </a:r>
            <a:endParaRPr lang="zh-CN" altLang="en-US">
              <a:latin typeface="+mj-ea"/>
              <a:ea typeface="+mj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/>
              <a:t>为什么要做预算？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strike="sngStrike"/>
          </a:p>
          <a:p>
            <a:r>
              <a:rPr lang="zh-CN" altLang="en-US" strike="sngStrike"/>
              <a:t>通过赛季规划，以此参加超级对抗赛</a:t>
            </a:r>
            <a:endParaRPr lang="zh-CN" altLang="en-US"/>
          </a:p>
          <a:p>
            <a:r>
              <a:rPr lang="zh-CN" altLang="en-US"/>
              <a:t>合理分配资源，将有限的资源合理分配，避免资源浪费</a:t>
            </a:r>
            <a:endParaRPr lang="zh-CN" altLang="en-US"/>
          </a:p>
          <a:p>
            <a:r>
              <a:rPr lang="zh-CN" altLang="en-US"/>
              <a:t>控制成本，合理使用资源，避免资金短缺</a:t>
            </a:r>
            <a:endParaRPr lang="zh-CN" altLang="en-US"/>
          </a:p>
          <a:p>
            <a:r>
              <a:rPr lang="zh-CN" altLang="en-US"/>
              <a:t>明确目标，通过预算的分配帮助队员理解备赛的重点和优先级</a:t>
            </a:r>
            <a:endParaRPr lang="zh-CN" altLang="en-US"/>
          </a:p>
          <a:p>
            <a:r>
              <a:rPr lang="zh-CN" altLang="en-US"/>
              <a:t>风险管理，通过预算可以评估潜在的风险</a:t>
            </a:r>
            <a:endParaRPr lang="zh-CN" altLang="en-US"/>
          </a:p>
          <a:p>
            <a:endParaRPr lang="zh-CN" altLang="en-US" strike="sngStrike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如何制定预算？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ClrTx/>
              <a:buSzTx/>
            </a:pPr>
            <a:endParaRPr lang="zh-CN" altLang="en-US" sz="1800"/>
          </a:p>
          <a:p>
            <a:pPr algn="l">
              <a:buClrTx/>
              <a:buSzTx/>
            </a:pPr>
            <a:r>
              <a:rPr lang="zh-CN" altLang="en-US" sz="1800"/>
              <a:t>预算的具体制定关乎到众多因素，简单来说即为</a:t>
            </a:r>
            <a:r>
              <a:rPr sz="1800"/>
              <a:t>“我有什么，我想要什么”。故在指定整个赛季的具体预算时，我们会着重考虑以下几个方面：</a:t>
            </a:r>
            <a:endParaRPr sz="1800"/>
          </a:p>
          <a:p>
            <a:pPr lvl="1" defTabSz="914400">
              <a:lnSpc>
                <a:spcPct val="200000"/>
              </a:lnSpc>
              <a:tabLst>
                <a:tab pos="1609725" algn="l"/>
                <a:tab pos="1609725" algn="l"/>
              </a:tabLst>
            </a:pPr>
            <a:r>
              <a:rPr sz="1800"/>
              <a:t>团队资源</a:t>
            </a:r>
            <a:endParaRPr sz="1800"/>
          </a:p>
          <a:p>
            <a:pPr lvl="1" defTabSz="914400">
              <a:lnSpc>
                <a:spcPct val="200000"/>
              </a:lnSpc>
              <a:tabLst>
                <a:tab pos="1609725" algn="l"/>
                <a:tab pos="1609725" algn="l"/>
              </a:tabLst>
            </a:pPr>
            <a:r>
              <a:rPr sz="1800"/>
              <a:t>团队目标</a:t>
            </a:r>
            <a:endParaRPr sz="1800"/>
          </a:p>
          <a:p>
            <a:pPr lvl="1" defTabSz="914400">
              <a:lnSpc>
                <a:spcPct val="200000"/>
              </a:lnSpc>
              <a:tabLst>
                <a:tab pos="1609725" algn="l"/>
                <a:tab pos="1609725" algn="l"/>
              </a:tabLst>
            </a:pPr>
            <a:r>
              <a:rPr sz="1800"/>
              <a:t>以往赛季参考</a:t>
            </a:r>
            <a:endParaRPr sz="180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团队资源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r>
              <a:rPr lang="zh-CN" altLang="en-US"/>
              <a:t>团队资源是制定预算的基础，在制定预算前首先要进行资源的评估，主要包括：</a:t>
            </a:r>
            <a:endParaRPr lang="zh-CN" altLang="en-US"/>
          </a:p>
          <a:p>
            <a:pPr lvl="1" defTabSz="914400">
              <a:lnSpc>
                <a:spcPct val="200000"/>
              </a:lnSpc>
              <a:tabLst>
                <a:tab pos="1609725" algn="l"/>
                <a:tab pos="1609725" algn="l"/>
              </a:tabLst>
            </a:pPr>
            <a:r>
              <a:rPr lang="zh-CN" altLang="en-US"/>
              <a:t>资金：主要为来自于学校</a:t>
            </a:r>
            <a:r>
              <a:rPr lang="en-US" altLang="zh-CN"/>
              <a:t>/</a:t>
            </a:r>
            <a:r>
              <a:t>学院</a:t>
            </a:r>
            <a:r>
              <a:rPr lang="en-US" altLang="zh-CN"/>
              <a:t>/</a:t>
            </a:r>
            <a:r>
              <a:t>团委等部门提供的竞赛经费</a:t>
            </a:r>
            <a:endParaRPr lang="zh-CN" altLang="en-US"/>
          </a:p>
          <a:p>
            <a:pPr lvl="1" defTabSz="914400">
              <a:lnSpc>
                <a:spcPct val="200000"/>
              </a:lnSpc>
              <a:tabLst>
                <a:tab pos="1609725" algn="l"/>
                <a:tab pos="1609725" algn="l"/>
              </a:tabLst>
            </a:pPr>
            <a:r>
              <a:rPr lang="zh-CN" altLang="en-US"/>
              <a:t>设备：学校</a:t>
            </a:r>
            <a:r>
              <a:rPr lang="en-US" altLang="zh-CN"/>
              <a:t>/</a:t>
            </a:r>
            <a:r>
              <a:t>学院提供的各种设备，如加工设备、运算平台等</a:t>
            </a:r>
            <a:endParaRPr lang="zh-CN" altLang="en-US"/>
          </a:p>
          <a:p>
            <a:pPr lvl="1" defTabSz="914400">
              <a:lnSpc>
                <a:spcPct val="200000"/>
              </a:lnSpc>
              <a:tabLst>
                <a:tab pos="1609725" algn="l"/>
                <a:tab pos="1609725" algn="l"/>
              </a:tabLst>
            </a:pPr>
            <a:r>
              <a:rPr lang="zh-CN" altLang="en-US"/>
              <a:t>物资：各类竞赛物资，如打印耗材、机械工具、电子元件等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团队目标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根据团队目标以细化预算：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endParaRPr lang="zh-CN" altLang="en-US"/>
          </a:p>
          <a:p>
            <a:pPr lvl="1"/>
            <a:r>
              <a:rPr lang="zh-CN" altLang="en-US"/>
              <a:t>明确赛事目标：参加联盟赛</a:t>
            </a:r>
            <a:r>
              <a:rPr lang="en-US" altLang="zh-CN"/>
              <a:t>or</a:t>
            </a:r>
            <a:r>
              <a:t>对抗赛？目标要取得何种成绩？</a:t>
            </a:r>
            <a:r>
              <a:rPr lang="en-US" altLang="zh-CN"/>
              <a:t>→</a:t>
            </a:r>
            <a:r>
              <a:t>某种程度上也基于资源</a:t>
            </a:r>
            <a:endParaRPr lang="en-US" altLang="zh-CN"/>
          </a:p>
          <a:p>
            <a:pPr lvl="1"/>
            <a:r>
              <a:rPr lang="zh-CN" altLang="en-US"/>
              <a:t>明确研发目标：何种技术</a:t>
            </a:r>
            <a:r>
              <a:rPr lang="en-US" altLang="zh-CN"/>
              <a:t>/</a:t>
            </a:r>
            <a:r>
              <a:t>阵容可以支持团队取得赛事成绩？</a:t>
            </a:r>
            <a:r>
              <a:rPr lang="en-US" altLang="zh-CN"/>
              <a:t>→</a:t>
            </a:r>
            <a:r>
              <a:t>评估环境</a:t>
            </a:r>
            <a:endParaRPr lang="zh-CN" altLang="en-US"/>
          </a:p>
          <a:p>
            <a:pPr lvl="1"/>
            <a:r>
              <a:rPr lang="zh-CN" altLang="en-US"/>
              <a:t>细化研发任务：根据研发目标，进一步细化研发内容</a:t>
            </a:r>
            <a:endParaRPr lang="zh-CN" altLang="en-US"/>
          </a:p>
          <a:p>
            <a:pPr lvl="1"/>
            <a:r>
              <a:rPr lang="zh-CN" altLang="en-US"/>
              <a:t>预算评估：基于具体的研发内容，估计各个模块的价值</a:t>
            </a:r>
            <a:endParaRPr lang="zh-CN" altLang="en-US"/>
          </a:p>
        </p:txBody>
      </p:sp>
      <p:pic>
        <p:nvPicPr>
          <p:cNvPr id="4" name="ECB019B1-382A-4266-B25C-5B523AA43C14-2" descr="wp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59510" y="2094865"/>
            <a:ext cx="7458075" cy="15525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以往赛季参考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r>
              <a:rPr lang="zh-CN" altLang="en-US"/>
              <a:t>参考以往赛季的预算制定往往是最有效的方案</a:t>
            </a:r>
            <a:endParaRPr lang="zh-CN" altLang="en-US"/>
          </a:p>
          <a:p>
            <a:pPr lvl="1" defTabSz="914400">
              <a:lnSpc>
                <a:spcPct val="200000"/>
              </a:lnSpc>
              <a:tabLst>
                <a:tab pos="1609725" algn="l"/>
                <a:tab pos="1609725" algn="l"/>
              </a:tabLst>
            </a:pPr>
            <a:r>
              <a:rPr lang="zh-CN" altLang="en-US"/>
              <a:t>分析往年预算规划与实际支出的出入</a:t>
            </a:r>
            <a:endParaRPr lang="zh-CN" altLang="en-US"/>
          </a:p>
          <a:p>
            <a:pPr lvl="1" defTabSz="914400">
              <a:lnSpc>
                <a:spcPct val="200000"/>
              </a:lnSpc>
              <a:tabLst>
                <a:tab pos="1609725" algn="l"/>
                <a:tab pos="1609725" algn="l"/>
              </a:tabLst>
            </a:pPr>
            <a:r>
              <a:rPr lang="zh-CN" altLang="en-US"/>
              <a:t>根据学校</a:t>
            </a:r>
            <a:r>
              <a:rPr lang="en-US" altLang="zh-CN"/>
              <a:t>/</a:t>
            </a:r>
            <a:r>
              <a:t>学院政策变动加以调整</a:t>
            </a:r>
          </a:p>
          <a:p>
            <a:pPr lvl="1" defTabSz="914400">
              <a:lnSpc>
                <a:spcPct val="200000"/>
              </a:lnSpc>
              <a:tabLst>
                <a:tab pos="1609725" algn="l"/>
                <a:tab pos="1609725" algn="l"/>
              </a:tabLst>
            </a:pPr>
            <a:r>
              <a:t>参考以往赛季的经验应该是最有价值的一点，因为各个队伍的实际情况、学校</a:t>
            </a:r>
            <a:r>
              <a:rPr lang="en-US" altLang="zh-CN"/>
              <a:t>/</a:t>
            </a:r>
            <a:r>
              <a:t>学院的政策完全不同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预算组成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明确预算的组成部分</a:t>
            </a:r>
            <a:endParaRPr lang="zh-CN" altLang="en-US" sz="2400"/>
          </a:p>
        </p:txBody>
      </p:sp>
      <p:pic>
        <p:nvPicPr>
          <p:cNvPr id="4" name="C9F754DE-2CAD-44b6-B708-469DEB6407EB-1" descr="wp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08330" y="2131695"/>
            <a:ext cx="5592445" cy="3204210"/>
          </a:xfrm>
          <a:prstGeom prst="rect">
            <a:avLst/>
          </a:prstGeom>
        </p:spPr>
      </p:pic>
      <p:graphicFrame>
        <p:nvGraphicFramePr>
          <p:cNvPr id="5" name="图表 4"/>
          <p:cNvGraphicFramePr/>
          <p:nvPr>
            <p:custDataLst>
              <p:tags r:id="rId4"/>
            </p:custDataLst>
          </p:nvPr>
        </p:nvGraphicFramePr>
        <p:xfrm>
          <a:off x="6201410" y="925195"/>
          <a:ext cx="5789295" cy="3465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911475" y="5335905"/>
            <a:ext cx="9855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图</a:t>
            </a:r>
            <a:r>
              <a:rPr lang="en-US" altLang="zh-CN" sz="1000"/>
              <a:t>1-</a:t>
            </a:r>
            <a:r>
              <a:rPr lang="zh-CN" altLang="en-US" sz="1000"/>
              <a:t>预算组成</a:t>
            </a:r>
            <a:endParaRPr lang="zh-CN" altLang="en-US" sz="1000"/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8032750" y="4391660"/>
            <a:ext cx="212661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图</a:t>
            </a:r>
            <a:r>
              <a:rPr lang="en-US" altLang="zh-CN" sz="1000"/>
              <a:t>2-WMJ</a:t>
            </a:r>
            <a:r>
              <a:rPr lang="zh-CN" altLang="en-US" sz="1000"/>
              <a:t>战队</a:t>
            </a:r>
            <a:r>
              <a:rPr lang="en-US" altLang="zh-CN" sz="1000"/>
              <a:t>23</a:t>
            </a:r>
            <a:r>
              <a:rPr lang="zh-CN" altLang="en-US" sz="1000"/>
              <a:t>赛季各类预算占比</a:t>
            </a:r>
            <a:endParaRPr lang="zh-CN" altLang="en-US" sz="1000"/>
          </a:p>
        </p:txBody>
      </p:sp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2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6*i*2"/>
  <p:tag name="KSO_WM_TEMPLATE_CATEGORY" val="custom"/>
  <p:tag name="KSO_WM_TEMPLATE_INDEX" val="20205176"/>
  <p:tag name="KSO_WM_UNIT_LAYERLEVEL" val="1"/>
  <p:tag name="KSO_WM_TAG_VERSION" val="1.0"/>
  <p:tag name="KSO_WM_DIAGRAM_GROUP_CODE" val="l1-1"/>
  <p:tag name="KSO_WM_UNIT_LINE_FORE_SCHEMECOLOR_INDEX" val="14"/>
  <p:tag name="KSO_WM_UNIT_LINE_FILL_TYPE" val="2"/>
  <p:tag name="KSO_WM_UNIT_USESOURCEFORMAT_APPLY" val="1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6*l_h_i*1_1_1"/>
  <p:tag name="KSO_WM_TEMPLATE_CATEGORY" val="custom"/>
  <p:tag name="KSO_WM_TEMPLATE_INDEX" val="20205176"/>
  <p:tag name="KSO_WM_UNIT_LAYERLEVEL" val="1_1_1"/>
  <p:tag name="KSO_WM_TAG_VERSION" val="1.0"/>
  <p:tag name="KSO_WM_DIAGRAM_GROUP_CODE" val="l1-1"/>
  <p:tag name="KSO_WM_UNIT_TEXT_FILL_FORE_SCHEMECOLOR_INDEX" val="13"/>
  <p:tag name="KSO_WM_UNIT_TEXT_FILL_TYPE" val="1"/>
  <p:tag name="KSO_WM_UNIT_USESOURCEFORMAT_APPLY" val="1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6*l_h_f*1_1_1"/>
  <p:tag name="KSO_WM_TEMPLATE_CATEGORY" val="custom"/>
  <p:tag name="KSO_WM_TEMPLATE_INDEX" val="20205176"/>
  <p:tag name="KSO_WM_UNIT_LAYERLEVEL" val="1_1_1"/>
  <p:tag name="KSO_WM_TAG_VERSION" val="1.0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6*l_h_i*1_2_1"/>
  <p:tag name="KSO_WM_TEMPLATE_CATEGORY" val="custom"/>
  <p:tag name="KSO_WM_TEMPLATE_INDEX" val="20205176"/>
  <p:tag name="KSO_WM_UNIT_LAYERLEVEL" val="1_1_1"/>
  <p:tag name="KSO_WM_TAG_VERSION" val="1.0"/>
  <p:tag name="KSO_WM_DIAGRAM_GROUP_CODE" val="l1-1"/>
  <p:tag name="KSO_WM_UNIT_TEXT_FILL_FORE_SCHEMECOLOR_INDEX" val="13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6*l_h_i*1_3_1"/>
  <p:tag name="KSO_WM_TEMPLATE_CATEGORY" val="custom"/>
  <p:tag name="KSO_WM_TEMPLATE_INDEX" val="20205176"/>
  <p:tag name="KSO_WM_UNIT_LAYERLEVEL" val="1_1_1"/>
  <p:tag name="KSO_WM_TAG_VERSION" val="1.0"/>
  <p:tag name="KSO_WM_DIAGRAM_GROUP_CODE" val="l1-1"/>
  <p:tag name="KSO_WM_UNIT_TEXT_FILL_FORE_SCHEMECOLOR_INDEX" val="13"/>
  <p:tag name="KSO_WM_UNIT_TEXT_FILL_TYPE" val="1"/>
  <p:tag name="KSO_WM_UNIT_USESOURCEFORMAT_APPLY" val="1"/>
</p:tagLst>
</file>

<file path=ppt/tags/tag131.xml><?xml version="1.0" encoding="utf-8"?>
<p:tagLst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05176_6*a*1"/>
  <p:tag name="KSO_WM_TEMPLATE_CATEGORY" val="custom"/>
  <p:tag name="KSO_WM_TEMPLATE_INDEX" val="20205176"/>
  <p:tag name="KSO_WM_UNIT_LAYERLEVEL" val="1"/>
  <p:tag name="KSO_WM_TAG_VERSION" val="1.0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132.xml><?xml version="1.0" encoding="utf-8"?>
<p:tagLst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05176_6*b*1"/>
  <p:tag name="KSO_WM_TEMPLATE_CATEGORY" val="custom"/>
  <p:tag name="KSO_WM_TEMPLATE_INDEX" val="20205176"/>
  <p:tag name="KSO_WM_UNIT_LAYERLEVEL" val="1"/>
  <p:tag name="KSO_WM_TAG_VERSION" val="1.0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176_6*i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6*l_h_f*1_3_1"/>
  <p:tag name="KSO_WM_TEMPLATE_CATEGORY" val="custom"/>
  <p:tag name="KSO_WM_TEMPLATE_INDEX" val="20205176"/>
  <p:tag name="KSO_WM_UNIT_LAYERLEVEL" val="1_1_1"/>
  <p:tag name="KSO_WM_TAG_VERSION" val="1.0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6*l_h_f*1_2_1"/>
  <p:tag name="KSO_WM_TEMPLATE_CATEGORY" val="custom"/>
  <p:tag name="KSO_WM_TEMPLATE_INDEX" val="20205176"/>
  <p:tag name="KSO_WM_UNIT_LAYERLEVEL" val="1_1_1"/>
  <p:tag name="KSO_WM_TAG_VERSION" val="1.0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36.xml><?xml version="1.0" encoding="utf-8"?>
<p:tagLst xmlns:p="http://schemas.openxmlformats.org/presentationml/2006/main">
  <p:tag name="KSO_WM_SLIDE_ID" val="custom20205176_6"/>
  <p:tag name="KSO_WM_TEMPLATE_SUBCATEGORY" val="19"/>
  <p:tag name="KSO_WM_TEMPLATE_MASTER_TYPE" val="0"/>
  <p:tag name="KSO_WM_TEMPLATE_COLOR_TYPE" val="1"/>
  <p:tag name="KSO_WM_SLIDE_ITEM_CNT" val="6"/>
  <p:tag name="KSO_WM_SLIDE_INDEX" val="6"/>
  <p:tag name="KSO_WM_TAG_VERSION" val="1.0"/>
  <p:tag name="KSO_WM_BEAUTIFY_FLAG" val="#wm#"/>
  <p:tag name="KSO_WM_TEMPLATE_CATEGORY" val="custom"/>
  <p:tag name="KSO_WM_TEMPLATE_INDEX" val="20205176"/>
  <p:tag name="KSO_WM_SLIDE_TYPE" val="contents"/>
  <p:tag name="KSO_WM_SLIDE_SUBTYPE" val="diag"/>
  <p:tag name="KSO_WM_DIAGRAM_GROUP_CODE" val="l1-1"/>
  <p:tag name="KSO_WM_SLIDE_DIAGTYPE" val="l"/>
  <p:tag name="KSO_WM_SLIDE_LAYOUT" val="a_b_l"/>
  <p:tag name="KSO_WM_SLIDE_LAYOUT_CNT" val="1_1_1"/>
  <p:tag name="KSO_WM_UNIT_SHOW_EDIT_AREA_INDICATION" val="1"/>
</p:tagLst>
</file>

<file path=ppt/tags/tag1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COMMONDATA" val="eyJoZGlkIjoiNWFlMzZiYjE5YjYzOTVhNDQxNWJjYzE0MWU2YzRlMmIifQ==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C9F754DE-2CAD-44b6-B708-469DEB6407EB-1">
      <extobjdata type="C9F754DE-2CAD-44b6-B708-469DEB6407EB" data="ewoJIkZpbGVJZCIgOiAiMjcwNTIwMzM1MDI5IiwKCSJHcm91cElkIiA6ICIxMTE1MDk3MDYzIiwKCSJJbWFnZSIgOiAiaVZCT1J3MEtHZ29BQUFBTlNVaEVVZ0FBQThBQUFBSW1DQVlBQUFDY3ZPT3dBQUFBQVhOU1IwSUFyczRjNlFBQUlBQkpSRUZVZUp6czNYZDRVOVVmQnZBM3MzdlRsbEt3WlpSVjlxYklVQW9vWlFrb0NBNVVSRUVvSXB1ZmdJTWhpT0JnaWlDSTdDWElYc3JlVUZyMktDMmpMWjNwU0pwbS92Nkl2UkNTRHFBbFFON1A4L0JBN3IyNU9VbEttdmVlYzc1SHBNNVRHMEZFUkVSRVJFVDBnaFBidWdGRVJFUkVSRVJFVHdNRE1CRVJFUkVSRWRrRkJtQWlJaUlpSWlLeUN3ekFSRVJFUkVSRVpCY1lnSW1JaUlpSWlNZ3VNQUFURVJFUkVSR1JYV0FBSmlJaUlpSWlJcnZBQUV4RVJFUkVSRVIyZ1FHWWlJaUlpSWlJN0FJRE1CRVJFUkVSRWRrRkJtQWlJaUlpSWlLeUN3ekFSRVJFUkVSRVpCY1lnSW1JaUlpSWlNZ3VNQUFURVJFUkVSR1JYV0FBSmlJaUlpSWlJcnZBQUV4RVJFUkVSRVIyZ1FHWWlJaUlpSWlJN0FJRE1CRVJFUkVSRWRrRkJtQWlJaUlpSWlLeUN3ekFSRVJFUkVSRVpCY1lnSW1JaUlpSWlNZ3VNQUFURVJFUkVSR1JYV0FBSmlJaUlpSWlJcnZBQUV4RVJFUkVSRVIyZ1FHWWlJaUlpSWlJN0FJRE1CRVJFUkVSRWRrRkJtQWlJaUlpSWlLeUN3ekFSRVJFUkVSRVpCY1lnSW1JaUlpSWlNZ3VNQUFURVJFUkVSR1JYV0FBSmlJaUlpSWlJcnZBQUV4RVJFUkVSRVIyZ1FHWWlJaUlpSWlJN0FJRE1CRVJFUkVSRWRrRkJtQWlJaUlpSWlLeUN3ekFSRVJFUkVSRVpCY1lnSW1JaUlpSWlNZ3VNQUFURVJFUkVSR1JYV0FBSmlJaUlpSWlJcnZBQUV4RVJFUkVSRVIyZ1FHWWlJaUlpSWlJN0FJRE1CRVJFUkVSRWRrRkJtQWlJaUlpSWlLeUN3ekFSRVJFUkVSRVpCY1lnSW1JaUlpSWlNZ3VNQUFURVJFUkVSR1JYV0FBSmlJaUlpSWlJcnZBQUV4RVJFUkVSRVIyZ1FHWWlJaUlpSWlJN0FJRE1CRVJFUkVSRWRrRkJtQWlJaUtpRWxDL1huMjgrc3FyV0xwa0tYSnpjMjNkSENJaXNvSUJtSWlJaUtnRURCOHhIRW4za3ZESko1K2dRdmtLR0RsaUpJTXdFZEV6UnFUT1V4dHQzUWdpSWlLaUY4WFJvMGV4ZE9sU0xQbDlDV3JXcklrTkd6WWd1R0t3clp0RlJFUmdBQ1lpSWlJcUZVZVBIa1gzTjdyRGFEUmkxYXBWYVBOS0cxczNpWWpJN2pFQUV4RVJFWldTK0xoNGRPellFYmR1M1VKVVZCUXFWNmxzNnlZUkVkazF6Z0VtSWlLaUVwV2JtNHZNekV4Yk4rT1pFQlFjaE8wN3RrTXNGbVBFaUJHMmJnNFJrZDJUZkRuK3k2OXMzUWdpSWlKNk1haFVLZ3o0ZUFEaWJzYWhaYXVXeGJwUFFrSUNmbHY0R3hvMGFBQ3BWQW9BdUgzN05qSXlNcUJRS0lyOEF3Q09qbzZsOXB5ZWxJZUhCM1JhSFJZdlhveG16WnFoVXVWS3RtNFNFWkhka3RxNkFVUkVSUFRpY0haMlJwczJiZkRYWDMvaHpPa3phTkN3UVpIM1NVOVB4ei8vL0FPcFRJb2hRNFlBQUVhTkhJWHM3T3hpUFdhdlhyM3c3bnZ2UGxHN1M5dW8wYU93ZVBGaXpKa3pCK0h0d20zZEhDSWl1OFVBVEVSRVJJL2syTEZqVUtsVUJlNzM4L2VEazVNVHpwOC9EMFdtb3NEanFsV3Joc0RBUU5TcVZRczlldlRBMnJWcjBiQmhRNFNGaGVIM0piL0RhRFRpMHNWTGtNbGtxQkpTUmJoZmZIdzhsaTFiaHVoejBXalRwZzNhdDI5Zm9zK3ZORGc0T09Dai9oL2grK25mUTZmVENUM2RSRVQwZExFSUZoRVJFVDJTL3YzN0l5a3g2WW5QODhrbm42QnpsODRBQUsxV2k2R1JRNUdWbFlWRml4ZkJ3Y0VCQUxCNDBXSnMzcndaZGV2V1JjZUlqamgwOEJEMjc5K1BaczJhNFoxMzM4RkxMNzMweE8xNFdnNGVQSWgyNGUyd2MrZE90RzdUMnRiTklTS3lTd3pBUkVSRTlFalVhaldNUnZPdkQwYWpFU0tSeU9yeEdvMEdjcm5jWXJ0TUpqUHJDYjEyN1JxVU9VclVxMThQcWFtcHlNbkpBUUNrcEtSZzdacTF1SGp4SWdEZ28vNGZvWDc5K3NMOVhGeGM0T3ZyKzhUUHE3VHBkRHFVOFNtRHdZTUhZOUxrU2JadURoR1JYV0lBSmlJaW9pZVNtNXVMYjc3K0JuWHIxVVh2M3IzTjlpVWtKR0RNNkRIbzlrWTNkTy9ldmRqbm5EVnpGdmJ1M1Z1c1kxdTJiSW5SWTBZL1VwdHRwVjE0T3dEQTdqMjdiZHdTSWlMN3hBa29SRVJFOU5oVUtoVyttdmdWTGw2OGlKWXRMYXMrKy9uNW9VSERCbGk4YURGaWI4UWljbWlrV1c5dzFOa294TjZNRlc1MzZOQUJMaTR1QUlEYWRXcGp3b1FKd3I3cDA2WkRKcE5oMkJmRGhHMVRwMDR0amFkVmF2ejgvSERod2dWYk40T0l5RzR4QUJNUkVkRmpVU2dVbVBUdEpGeTVjZ1dSa1pGbzM4R3lHSlZVS3NYUW9VTVJHQmlJcFV1V0lpRWhBZU1uakllWGx4Y0E0TVNKRTlpMWF4ZjBlajIwV2kxYWhMVVFBdkNMeU5QTEV4a1pHYlp1QmhHUjNXSUFKaUlpb2tkMjllcFZUSjB5RlJrWkdZaU1qRVJjWEJ3T0hUcUVsMTkrMmV5NC9PSldyNy8rT29hUEdJNVpNMmRoK0JmRDhmVTNYNk5DaFFvWThNa0FEUGhrQUE0ZE9vVHZwbjVuZHQrWTZCaTgyZk5OaThjK2N1U0kyVzFyUGMvUEtpOVBMMmcwR2xzM2c0akliakVBRXhFUjBTTTVkZklVSmsrZURDY25KMHlhUEFtaG9hRVlNbmdJamgwL2hxWk5tMElta3duSDd0MnpGN2R1M1lLYnV4dmF0R2tEVjFkWFRKazhCZDlQL3g0Ly9meFRnWVd6QUtCNjllb1lQR1N3Y1B2WFgzK0ZWQ3JGaHg5K0tHeWJQMjkrNlR6SlVpS1JTTXhlSHlJaWVyb1lnSW1JaU9pUlZLdGVEWTBhTlVMLy92M2hYOVlmQU5DbmJ4OU1tVHdGVzdac3dSdHZ2QUhBTkQ5NCtmTGxDQTRPUnF0V3JRQUFqUnMzeHNTSkUrSHI1MXRvK0FVQUIwY0hCQWNIQzdlZG5ad2hrOG5NdGprNU9aWDAweXRWU3FXU0FaaUl5SVlZZ0ltSWlPaVJ1TG01NFg5Zi9zOXNXMWhZR0JvMGJJQ2xTNWFpZXZYcXFGR2pCbjc5OVZjb0ZBcU1Iak1hWXJGWU9MWmUvWHJGZXB5WTZCajA3TkZUdUowL2RQamhiUzFhdEhpU3AvTlVLVlZLU0dYOCtrVkVaQ3Y4QkNZaUlxSVNFUmtaaVNHRGgyREs1Q25vMEtFRDl1emVnNTQ5ZTZKV3JWcVBkYjdnNEdDejRjN0xseStIVkNaRnI3ZDZDZHVXTFZ2MnhPMSttbkpWdVpCSjJRTk1SR1FyRE1CRVJFUlVJc3FVS1lOeC94dUhzV1BHWXRXcVZhaGJyeTdlZS8rOXh6NmZtN3ViV1cveGxpMWJJSlBKVURPMEp1UnlPYlJhTFRRYURlUU84a0xPOG16SnlNaUFoNGVIclp0QlJHUzNHSUNKaUlpb1JGeTZkQW1MZmxzRUFKREpaTGg0NFNKV3JWeUY3ajI2dzlIUnNjRDdHWTFHbkR4eEVvQnBpSEJSdnAvK1BVNmNPQUVBME92MTZQWkd0eEpvL2RPUmtwSUNmMzkvV3plRGlNaHVpZFI1YXFPdEcwRkVSRVRQSjYxV2kxT25UbUh6NXMySWlZNkJxNnNyK3ZmdmowYU5HMkhlM0hrNGZQZ3czTnpjOE5wcnIrR1ZWMS9CU3krOVpIR09PWFBtWVB1MjdRZ0lDSUNUa3hNbVRKeUFlL2Z1SVUrZGh3WU5Hd2pIM2J4NUV5S1JDRnF0RnRldVhvTmVyMGRRVUJEcTFLM3pOSi95RTZsU3VRcmFocmZGZ2dVTGJOMFVJaUs3eEFCTVJFUkVqMFNsVWlFNk9ob25UNTdFa2NOSGtKMmREVmRYVjNUdTNCbmQzdWdHRnhjWDRkaVltQmlzV0xFQ01kRXhBSUJ5NWNxaFh2MTZxRnExS3VyWHI0OGQyM2RnNWNxVmVML2YrM2psbFZjd2F0UW81R1Rub0hsWWN3UUhCOFBWeFJWaWlSZ1NpVVQ0WXpBWW9OUHBvTlBwb05mcG9kVnFJUktKRU5FcHdsWXZTYkc1dWJwaDJMQmgrT2JiYjJ6ZEZDSWl1OFFBVEVSRVJJOWsvUGp4T0h2bUxFUWlFV3JWcm9YdzhIQzBiTmtTY25uQmMzSGo0dUt3YStjdUhENThHR2xwYVhCMWRjVXZzMy9CdWFoemlJcUt3b2lSSXdBQU9UazUrR3ZqWHpoKy9EaVNrNU9oVXFsZ05CYjlWYVY1OCtZV2xhbWZOUXFGQW1YOXkyTEdEek13ZVBEZ291OUFSRVFsamdHWWlJaUlIa2xTWWhMT25qMkw1bUhONGVucCtVajNOUnFOdUhIakJuUTZIYXBYcnc2OVhnK2RUZ2NIQjRjQzcyTXdHS0RWYXFIVmFtRXdHQUFBSXBISTdJOU1KbnZtMTllOWNPRUNHalpvaUJVclY2Qjc5KzYyYmc0UmtWMWlFU3dpSWlKNkpHVUR5dUwxZ05jZjY3NGlrUWhWcWxRUmJ1Y1BheTZNV0N5R2c0TkRvU0g1ZVJBWEZ3Y0FDQW9Lc25GTGlJanNsN2pvUTRpSWlJam9TY1hIeFFOZ0FDWWlzaVVHWUNJaUlxS25JQzR1RGs1T1RpaFRwb3l0bTBKRVpMY1lnSW1JaUlpZWd2ajRlRlNzV05IV3pTQWlzbXNNd0VSRVJFUlBRVnhjSEljL0V4SFpHSXRnRVJFUnZZRFV1V3JvalFaYk4rTzVJWDhLVmFSdjM3Nk41bUhOUy9VeGlJaW9jQXpBUkVSRUw0anM3R3pjdTVjTXRWcHQ2Nlk4ZC96OC9PRG41MXRxNTgvTHkwTjZlanA3Z0ltSWJJd0JtSWlJNkFWdzU4NWRLQlFLeUtSUytQajR3TVhWcGNqbGhlZytlU24zL2w2NWNnVUFLMEFURWRrYUF6QVJFZEZ6TGlucEhoUUtCZHc5M0ZFK01CQmlNVXQ4UEd2aTQ3a0VFaEhSczRBQm1JaklEaG1OUmxzMzRia21Fb2xzM1FTQk9sZU4xTlJVdUxxNjRxVUtGV3pkSENwQVhGd2NBQ0E0T05qR0xTRWlzbThNd0VSRWR1REJ3SnYvYjRiZ3h5TVNpV0EwR3MxQ3NDMERjVXBxQ3NRaUVjcFhLRyt6TmxEUjR1UGk0ZURnQUI4ZkgxczNoWWpJcmpFQUV4Rzl3QjRNdXcvL2VmZ1lLdHpEZ2ZmQlA5YU9lVnJVNmp3NHU3aEF5dm0rejdUNCtIaFVxVkxGMXMwZ0lySjdETUJFUkMrb0I4T3V3V0NBQ0NKSXBCS0lSV0pJcFZMT0UzMU1Cb01CT3AwT0JxTUJlcDBlQmhnZ0VvbUUxL05waCtDOHZEeTR1YnM5MWNla1J4Y2ZIOC81djBSRXp3QUdZQ0tpRjFCKzZNMy9JNWZMNGVqZ2FPdG12UkRFWWpIa2NybnBoZ09nVnF1aDBXcGdOQm9oRm9zaEZvdWZlZ2dXaTNneDQxbVhtSmlJeGswYTI3b1pSRVIyandHWWlPZ0Y4MkQ0TlJxTmNISG1jamlseWRIUkVWS3BGTG5xWEJnTUJnQ3dTUWltWjF0cWFpcDh2RG4vbDRqSTFuakptSWpvQmZMZ2tHZTlYZzluSjJlRzM2ZEFLcFhDMmNrWmVyMWV1UERBdWRXVUx5c3JDMGFqRVY3ZVhyWnVDaEdSM1dNQUppSjZRVHdjZmgza0RneS9UNUZFSW9GY0xtY0lKZ3NaNlJrQXdCNWdJcUpuQUFNd0VkRUxSQ2g0SlJMQndjSEIxczJ4TzQ0T2poQ0pSRUlBSmdLQTlJeDBBSUMzajdlTlcwSkVSQXpBUkVRdmlBZDdnQjBjSERnSDFRWkVJaEVjNUE3c0FTWXorVDNBM3Q0TXdFUkV0c1lBVEVUMEFuaHd2VitEd1FDSm1FT2ZiVVVzRnB2MUFETUVVNjQ2RndEZzdPeHM0NVlRRVJFRE1CSFJDK0xCNnMrYysyczdVcW5VckFvM1VmN1BBZGZlSmlLeVBYNFNFeEc5UVBLSDNYTDRzKzJJUkNJT2Z5WXorVDhML0g5SlJHUjdETUJFUkM4SURybDlkdkM5b0FleEI1aUk2Tm5CVDJJaW9oY0lleDZmRFh3ZnlCcjJBQk1SMlI0RE1CSFJDNEJoNjluRjk0YmNYTjBBQU5uWjJUWnVDUkVSTVFBVEVSRVJsYUxBOG9FQWdEdDM3dGk0SlVSRXhBQk1SRVJFVklyS2x5OFBnQUdZaU9oWndBQk1SRVJFVklxY25aM2g1ZVdGVy9HM2JOMFVJaUs3eHdCTVJFUkVWTXFhTjIrT25UdDMycm9aUkVSMmp3R1lpSWlJcUpUMTZOa0QxNjlmUjNSMHRLMmJRa1JrMXhpQWlZaUlpRXBabHk1ZElKZkxzV0g5QmxzM2hZaklyakVBRXhGUmlkTHI5Y1U2VHF2VkZ2dWNLbFV1Y3RYcUF2Y2JqVVlrSnQwcjl2bUlualkzTnplMGI5OGU2OWF0czNWVGlJanNHZ013RVJHVkNKMU9qN20vTHNiRWI3K0RSbE40dUUxTlRjT25RNGJqejVWcllUQVlDajAySVRFSm4wWU94K0tseXdzODV1eTVHSHc2WkRnV0x2N2pzZHBPOURSd0dEUVJrZTB4QUJNUlVZbVFTaVZRcTlXSXVYQUpVMmY4Q0oxT1ovVzRyS3hzZkRWNU9sTFQwcUhSYUNBV0YvNnJxS3kvUDd3OFBiRnJ6eis0Y09tSzFXTzI3ZGdOQUdoUXYrNlRQUWw2TEhmdjNrVjJkcmJWZllrSmlVOTgvZ3NYTGtCZHlBaUE1MFdQSGoxUXUzWnRqQmd4b3NnTFAwK0RWcXZGeVpNbmJkMk1wK3JFaVJPSWk0dXpkVE1FZVhsNUpYN09aK0ZucXpoME9oMlVTcVd0bXdHbFVsa3FueStsOVQ0WURBWmN2bndaYVdscE1CcU54UjUxbFM4K1ByN0F6MnQ3SWZseS9KZGYyYm9SUkVUMFpJeEdJNHhHSXd3R0EvUjZQVnhjWEd6U2prWU42dUg4aGN1SVBuOEJFb2tZdFVKcldCenowNXhmY2Y3aUpYVHUyQUVmOVh1bnlIT0tSQ0tVQ3lpTGYvWWZnbHF0Um92bVRjMzJKeWVuWU1HaXBSQ0xSWkRMNVRoMUpnb25UNTh0OEUvTjZ0VWdsOHRLN0RsYm8xUXBJWkZJSUpGSUlCS0pJQktKU3UyeGtwTlQ0T0xpWXJQM0hBQysvZVpickYrL0hsMjdkalY3cmlkUG5zU0lFU01RRUJDQWloVXJQdGE1cjEyN2hoSERSeUJIbVlQR2pSdVhWSk50UWlLUm9IWHIxcGc0WVNLMFdpM2F0R2xqMC9ZcytYMEo1cytmanhvMWFpQWdJS0RJNHk5ZnZvekxseS9qMXExYmovMG5JU0VCNWN1WGgxYXJSVzV1TGpRYVRZRi90Rm90NUhKNXNaK1BVcWtzOHZqSUlaR1FpQ1ZvMExCQnNjOWJXbUpqWXpIczgyRzRkZnNXbWpadFdpS2ZFemR1M01ESUVTTVJGQlNFc2dGbG4vaDhXN2RzeFRkZmY0TTZkZXZBMjl1N3lPT05SaVBpNCtQaDZla0pBQmcvZmp4T25qaUpsMTkrR1FCdyt0UnArUHY3UXl3V0krcHNGRDRiOUJucU42Z1BYMS9mSjI3cjQrcnpkaC9jdVhNSExWNXVVV0xubkR0M0xqWnUzSWp3OFBCaTMyZkZpaFdZOXQwMGRPL1J2ZERqdEZvdFB2cndJM2g3ZStQTTZUTll2V28xR2pkdURFZEh4eUlmNC9yMTY0Z2NFb21zckN3MGE5YXMyRzE3MFVodDNRQWlJbnAremZ4NXJzVTJSeWRIU0tWUzNMNlRZSFYvYm00dTVISTVzckt6TGZaN2Vucml3L2Y2SUNFeENUdDI3elBiRjFndUFONWVYbGo4eHdwaFc1ZUkxN0J0NTU3L0xnQUF1L2I4VTJTYjMrclJEUzR1enNWOWlsU0U1T1JrWExwMENUMTY5TEQ0QXQrZ1FRTlVybHdaczMrWmpZb1ZLeUk0T1BpUnp4OFNFb0pXclZyaCtyWHJVS3ZWeGZxUzl5eXJWcTBhSmsyZWhOR2pScU5GaXhZSWIxZjhMOGdsclVmUEh0aTVjeWZtenAyTHVmUG1RaVlyL01MUTFpMWJjZlRvVVl2dGFyVWFVcWtVVXFucGE2WEJZSUJHbzRGY0xyY1k0ZUhpNG9KbXpacGh4L1lkV0xCZ1FhR1A1K2pvaUk4Ly9yalFZNW8xYndZUER3OHNtTDhBVVZGUm1QcmRWQ0Y4V1dNMEdvc2NkUUlBU1lsSkdEeDRjSkhIRmFUTksyMEt2ZitWSzFjd2NjSkVPRHM3bzB1WExzTC9uYjE3OXlJNU9SbTlldlVxc0oxMzc5NkZTcVd5dWkvL3dzS0NCUXZ3eGZBdkNueDhEdzhQK1BuNUZmazg3dDI3QjRWQ0FYZDM5eUtQQllDZE8zWml3WUlGbVA3OWRJU0VoQWdYWlFIZzhPSERtRHBsS2thTUhJRTJiZHJnMnZWcmNIUjBSRWhJU0xIT1hWcDBPaDFrajNoUk5EYzNGM2Z1M0Nsd3Yxd21SMHgwRERadDJvU2FOV3NXZUZ6bHlwWHZ2OC9HNHRYUXlQOS9aalFhMGJwTmEremJ0dy9EaGczRGxNbFRpcnpvVWFWS0ZUUnMyQkM3ZCsxR3UzYnRDbTNiaTR3Qm1JaUlIdHV4RTZldGJwZElKRGg1K2l4ME9oMzBlajBrRW9ud1N4c3c5ZXBhdTI5WmY5TVhzcFNVVkd6NmU1dkYvcnNQRGFldFVhMHF0dTNjZzBvVmd6RnQwc1JpdGJtMGUzL3R6Yi8vL2dzQWFOZStuY1UraVVTQzRTT0c0K2VmZm9iUmFDendITXYvWEk2Tkd6Y1d1Rit2MTBNc0Z1T2R2Z1dQR0pqeHc0ekhDdGkyTUdUSUVHelpzZ1Z2dnZrbTVzMmZoOTY5ZTl1a0haNmVubmlyMTF0SVNFaEFYbDVla1FGNCtJamhWcmQzNmR3RkgzejRBYnAyN1FyQTFHcy83UE5obURKMUNxcFhyMjcxUHMyYU4wT0ZDaFV3ZnZ4NHZON3hkWVExRHhQMi9mVFRUd2dPRGtianhvMnhjT0ZDYUxWYWkxQ3IwK21RbVptSnlsVXF3OFBEQTQwYk44YTJiZHN3YnV3NGZEZnR1d0lEbTlGb0xGWlBxN09MTTE1Ly9mVUM5Ky9idHc4aWtRaXZ2UEtLMWYwaFZRc09kUWNPSE1DUHMzNUV0ZXJWTUhyMGFMUG5scEdSZ1pVclZ1SmMxRG1NR0RrQ1pjcVVzYmovM0xsemNUN21mS0VYZzlMVDAvSGwvNzYwdWsrbFVxRno1ODRZOE1tQUF1K2ZMek1yRXlLUnFGaTl2NERwYzJEMzd0MllNbmtLNXN5ZEkyeFB1SnVBbjM3OENlSHR3b1dSRHpFeE1haFZxNWJaN3daYjBPbDBqelRTQUREMTNvOGVOUnBPVGs0RlhxaHdjWEhCaXVVcnJPN1Q2WFRJeTh2RHF0V3I0T3JxK2tpUExSYUxJUktKWURRYVVhRkNCWHcvNDN1c1c3c09aWHhOUHl0SGpod3B0TWhrdGVyVmNQdk9iVnk3ZGcwcEtTa0ZIaGNVRlBUY2ZLWStLZ1pnSWlKNmJHditYRlRvL3NuVFp1TEVxVFA0SW5JZ1hnNHIvbkNyMEpyVnNXVGhiT2oxQm56MGFTVHExYTJOendkL1luSGNuUG1Ma0plWGgzN3Z2czFnYXdONnZSN2J0bTVEM1hwMVViNThlUXlOSElxN2QrOWFQWGJraUpFVzI2Wk1uWUtxVmFzS1g5YmVmLy85UjI1RFFrSUMvdjc3NytkbTNpTmd1Z0MwZnYxNmZORHZBL1I3dngvKytlY2YvUHp6ejNCd2NDanh4eG83ZGl5dVhiMVc1SEVIOWg4b2NOKzA2ZE5RdVhKbEFLWmdwYlZTNUM0N0t4djMvcXZFbnA2ZUx2eDk3NkhxN1A1bC9RRUF2cjYrOFBYMWhVZ2tRbUJnSU9yVnJ5Y2NJNWZMNFZQR0J4MGpPaUlyT3dzN2QrekU3MHQrTjIvdmdRT1lQbTA2eXBZMTlYZzFhTmdBa1VNak1Xdm1MRXljTUJHVHAweEdYRndjcGt5ZVluWS9yVmFMclZ1M1l1L2V2V2JiKzMvYzMyeEl1cnU3T3o3cS8xR0JyMGxVVkJRa0VrbWh4endzSlNVRmE5ZXV4YmF0MjlEaHRRNTRzK2VieU1uSlFYcTZxUjZDVnFORmNGQXdYdS80T3JadTJZcklJWkVZTldxVTJXdVRMeXdzREtQSGpCWnVuenA1Q3VmUG4wZS9EL3FaSFRmemg1bm8ycTJyOFA0QndDY0RMRDlMQzVLVW1BUVBENDlpaDFTSlJJS1JJMGZpeXRVcmNIYStQOUxHMmNVWjdkcTFFOXFuVkNvUkV4MkRtcUUxc1dyVktvdnpSRVJFd00zTnJkanRMSTVqeDQ3aCtQSGpadHZ5TDh4ZE9IOEJQLzMwazlYN1ZhcFlDWjI3ZExhNmIrYXNtYWhRb1lKdys4Y2ZmMFJFUklSWnIvYXhZOGR3OWNwVnZQZitlOEsyL2Z2MzQvdnAzeGZhM3N1WEwyUHhvc1ZXOXhtTlJtemJ1ZzBuanA4UXRvMGJPdzdEaHcvSEx6Ly9VcXc1dmd0L1hWam8vajU5K2pBQUV4RVJQWXBjdFJwbno4VkFKcE9oWVFQTEwzQ0ZrVXFsOFBMMEZLcEpPOGpsOEhxb0Irak0yWE00ZWZvczZ0ZXRqYnExUTYyZUp6MDlBeGN1WFVITWhZdFFxVlFZOGZuakQya2tTNGNPSFVKcWFpcmU2UDRHQUtCejU4N0l5czR5TytiNHNlTzRkT21TeFJkekFQRHg4UkgrTFpQSjBMbExaNXc1ZlFaYnQyN0Z3RUVEcmZaK1BlelNwVXM0Y3VTSXpYdVJIcFdibXh2V3JWK0huMy8rR2VQR2pzUHBVNmV4YXZVcVZLbFNwVVFmcDAzck5xaGRxN2JWZlJxTkJ1dldyVU8xYXRYUXNHSERBcy94WUEvbGQxTy93OFdMRnkyT1diVnFsVVdRZVRoOEFzQ1dyVnNzdHVuMWVtZzBHdUgyZzZNRnlwWXRpN1MwTkdFa1NiNGIxMi9BdjZ5L1dlOVoyN1p0Y2Z2V2JXemF0QWszYnR5QXY3Ky94WHpLeFlzV28xcjErODlYclZaanhmSVZ5Rk9YZkRHcWgvMjY0RmRoQ1BuT0hUdXhjOGRPcy8xaXNSaE9UazV3ZEhSRVlHQWcxR28xSmt5WWdNaWhrV1p6U2IwOHZhRFg2OUd6UjA5aFcvNW9teTFiekY5ZnRWcU5nd2NQQ3ErZGg2Y0h5cFVyQjNlUDRnMXBqb3VMZzBhaktkYjBnNHlNRE15YU5VdTR2WGZ2WHNUZWlJVkVJc0hNbVRNQkFOOSsreTNlZnZ0dHhOMk1nOEZnUUU1MkRnNGZPaXpjUHpNekU4SEJ3WGoxMVZkTFBBREh4OGZqNElHRFp0dnlmOVlTRWhLUW5KeHNjUisxV28yd3NEQ0xBQ3lYeStIbjU0ZkZpeFlqSmliRzdQajkvKzQzKzFuTmYyODJiOTRzYkt0ZnZ6N0tCcFNGV0N6RytmUG5rWnljakpzM2IwS3IxV0xmdm4wUWk4VndjM1hEeFlzWDBhSkZDemcvTkczbjJyVnJjSEZ4UVdENVFMUHRVcGtVcytmTUx2U0M0SWIxRy9EMzMzOWowZUpGaFU0SGVQQUN4b3ZtK2ZwdFFVUkV6NVJ0Ty9kZ3liS1ZWdmNaalliN1BYdjlQeXZ5WEhLWkRILytQdDlzbTk1Z21nLzE0SmVKZkdzMmJJSklKRUtmWGoyUWtwcUdqSXdNSkNiZHc1MjdDWWk3ZFJ2WHI4Y2lQVU5oZHArT3I3VkR6ZXJWaXZYY3FIQjZ2VjRZM2ljV21iNUVXWnZQbXBxU2lxdFhyNko3OTRJTHUzVHUwaGx0WGpIMXZ2Mzk5OStJajQ5SGFtb3FqaDZ4bkc5cVRjK2VQWVdld09kTlpHUWttamR2ampkN3Zva0c5UnVnVTZkT2VPLzk5OUN1WFR1clAvZVBxc05ySFFyY2w1T1RJd1RnUG4zN0ZQdWNZV0ZoK0hUZ3A4THRmdS8zdzl0OTNrYUhEcWJIaXJzWmh3a1RKbURpVnhPRm5zZDkrL1poeWU5THJKNXY4YUxGRmoxZGRlcldBUUFFQkFUQVlERGdYdEk5bEFzc0oreS9mdU02cWxTMnZGanczdnZ2b1ZYclZxaFVxUklBV1B6Y0xWNjBHTFZxMVJLMloyWm1GamhNdGFTOTFlc3RORzNhRkI2ZUhuQnljb0t6c3pOKy91bG5sQzlmSGtNaWgxaU1BRkNwVkZpNGNDSHExald2Ymo5aXBLbUtlRnBhbXJCdDkrN2RPSGpnSUw3NTlodXpZd2Q4UEFDZkRmNU1PSWRZTERhNzhGU1llMG4zaENyTk1URXhSUmFoazBxbHFGU3hrbkQ3eXBVcnlNN09SbUJnb05sMloyZG5iTjY4R1JVcVZNQXZzMzhSdHMrZVBSdW5UNTAyMjFhU2V2WHFoVjY5ZXBsdFMwcE1Rdi8rL2RIdmczN28xcTJieFgzNnZkL1A2dkRva0pBUUxQNTlNWEp5Y3BDYm15dHMvMnpRWitqZnZ6L3FONmd2Yk51MmRSdE9uanlKaVYvZG42Ymo1dVltWEZEWXZHa3pqaHc1SXV5YitjTk1pTVZpVEp4b092NmRkOTh4NjJVR2dITlI1MUNuVGgxOFBLRHdPZkxXNUFmYk1tWEtsTWhuelBPSUFaaUlpQjViWUVCWnRHeGhmV2p6d2NQSEFBQk5HemVFbTF2UmM1eWtFc3RmU1FhOTZTcTIwV2lFVW1sZTlHWGN5R0U0Y3Z3RU5tM1pnVU5IamxuY1Z5UVNJYkJjQUNwWHFvaktsWUpSS1RnSXdTKzlWR1E3cUhoMjdkeFY0SERuUitYajR3TWZIeC9jdlhzWHAwNmR3a2Y5UDhLbFM1ZXdadlVhcytNMEdnM3k4dktzOWd5MWVhWE5JOC9qZTFZMGJ0d1lGeTVld0txVnE3Qmd3UUowNjlvTkFRRUI2TnUzTDk1Ny96MVVyVnJWMWswMEk1ZkxMZWFFT2pzN0M5dnlnNW1ibTV1d3pkbXA0TjZrN3QyN0N4ZEFBR0RTcEVuQ3Y0T0NnaUFXaTNIdCtqVWhBR3UxV2x5K2RCbjkrbG1PS2hDTHhVTDRmVmorQmJtaTVqcVh0QXNYTGlBK0xsNjRuWkpzbW5kNUkvWUdybCsvam9DQUFPemRzOWZxZlVPcWhPRGtDZE5TVmZYcTEwTzVjcWJYSURVMTFXeitablpXTm5RNm5VVXZwdEZvaEVLaE1OdGUzRG05WjgrZUZZNC9ldlJva1FIWXpjMU5HT214YStjdWJOcTBDYzdPemhDTHhZaVBqOGVReUNIdzl2YkduajE3Y1B2MmJZdks5V21wYWNVcXpQVWtkRG9kN3R5NUl3enR6Uit4VWxCdnMwNm5nMVFtaFY2dmgwcWxzamd1UGo3ZTdMYkJZSUFpMC96MXpsSG1RS3ZWbW0xTFQwOUh0V3FtaTdGanhvNkIwV2pFeWhVcnNYWHJWdnk1L0UrSVJDS2NQWE8yd09maDdPd01kVjdCU3pkbFptYmladXhOcS92dTNUTk5TemdYZGM1cUQ3QkVLa0h0MnRaSGpid29HSUNKaUo0aXZWNHZESWZTNi9UUUdmNzdXNmVGWHFjM2JkZnJZVEFhQWFNUlJoRUE0My9EdEl4R0dIRi95U1BoTm93dzZBMHc2UFhRYUxYUWFiWHdhMTI2WHlMeTFhMVRDM1hyMUxMWWZ2MUdMUGJzMnc5dmJ5K01IaDc1MkZlWjg3K3dIajErRWtlUG02OVgrdE9NS1hpdFhWdkVuTDhFQUFoL3BUVUNBd053L3NJbG5ENTdEci9PbmdrL1A5c3NyWEUzSWZHLzVZOEFvUFNXUUFJQUl3RFZVMTRqVjZGUVlObXlaYWhTcFFvSE04V21BQUFnQUVsRVFWU3VYNzllWXVkZHVXSWxuSnljMEs1ZE83aTR1T0NOTjk0dzJ6OXI1aXhFUlVWaDZSOUxTK3d4bnhVdUxpNzRxUDlIK0tqL1J6aHk1QWdHRFJ5RUdUTm1ZTWFNR1ZpMGVCSDY5dTFyNnlZS01oUVppRG9iSmR3MkdvMjRlL2V1c0MzL3dzaTFxOWVnempYOWJCWldNZGVuakk5WmFKVko3d2RVUjBkSFZLNWNHVmN1WDBIcjFxMEJtT1pHNXVYbG1mV3lGVWYrV3ErT0RvVVA1VDErL0hpUkYzZXlzcklnRW9td1ljT0dRbytMaUloQTFOa29pem5IK2NPNi9mejhjT1hLRlZ5NWNrVTRyMXF0dGhvRXZieTloQUI4NXZRWnN5RzEyZG5aeU1uSndaelpjOHp1bzlQcHNHM3JOdXpiZTcrcS90dDkza2JMbGkwTGJUZGdlaDNFWWpFNnZOWUIrLy9kandFREJoUTVERG83T3h1TEZpM0N2cjM3TVBUem9kaTNieDgwZVJxa3BhVWhja2drUm84WmpUV3IxOERiMnh2cDZlbFFLQlRDRVB1N2QrK2lSZzNMcGZOSzB0R2pSekh0dTJrWTk3OXhDQXNMUTJabUpnREEwOE42NVhDdFZndVpUSVpCQXdlaFVxVktadk91QVdEK3ZQbG1sWnZ6OHZLd1kvc08vUHZQdjhLMnJLd3NLSlZLcy9mR3c4TURVNytiQ2dCQ0NNMy8rK0hmbDZkT25VSnNiS3h3dTJYTGxuQnhjVUZPZG82d2JkSzNrOUNnUVFOMGpPZ0l3TlQ3L3MzWDVxTUJIalpod2dTcjI5M2MzTEJ5bGZXUlhTOEtCbUFpb2lkZ01KaUcrV3AxT3VpMFdtaTFwcitGWUt2WFFhL1R3NkRYUTErS1JYb01Cb01wTkQ5RkdpdUZjUEp0MkdTYWh4YitTaXZvOVFibzljVi83bUt4U0pqUHFma3ZBTDlVb1R4cTFUUlZrNzEwNVNwdXh0Mnk2TVY1LzUzZWNIZDNnNU9URTA2ZlBZZkVwSHMyQzhDR1lpeGxVVkpFQU5RUERNRjdHdWJOblFlbFVva0Jud3pBcUpHalN1U2NzYkd4Mkw5L1A4TEN3b1Nlb2RPblRpTlhmZis1UlVkSHc4L1BENGNPSFRLN2I1MDZkWXE5VE11ekxPNW1IUDc0NHcrc1dMa0NjVGZqNE96c2pHN2R1cUY5Ky9hMmJwcVptT2dZWExsOFJianQ0T0NBZlh2M21ZVXNSMGRITEYxNi8wSkZjWlozS1VqTm1qVng3UGd4b1dyeGllTW40T2Z2aC9MbHkxc2N1M1RKVXBRclY4NXFWZkw4d1BEd2ZNcUg3ZDJ6MTJ4SWFtRUtLbEtVcjIzYnR1ajdUbC8wZmNkMEFjTm9OR0w1bjh1eGF0VXE5SDJuTDk1KysyM2hXSVZDZ2JTME5Jd1pQUWFOR2pmQ3A1OSthdEZEWnpBWWNQZnVYWVRXQ2tWb3JmdTFEL2J0M1llalI0OWk3TGl4WnNjUEdUd0VQWHYyUk8wNjVqMTZpUW1KQ0NoWDhOclBDb1VDVVZGUkNLMFZpbzRkTzJMN3R1MDRlT0NnMWRjMVgvUzVhRXlmUGgwaWtRaGZmLzAxNmplb2ozMzc5c0hMeXd0ZkRQOENQOHo0QWRPblRjY0hIMzRBZjM5L2pCNDFHbGV1WEVIVHBrMmhVcW1Ra0pDQXpwMnRGNXNxS2R1MmJZT0hod2NhTldvRUFFS1JOajkvNnhlTnRWb3RaRklaNnRTdGc5MjdkZ3VCUFNNakF6azVPUmcxMnZ6ejc0dGhYNkI3OSs2b1crLytzUFdkTzNiaXpKa3pGdS9ON2R1MzRlM3RYZUFhN2pxOURnRHc1ekpUajdCZXI0ZFdxMFhMbGkzaDd1Nk83QnhUb2F2NCtIZ2NPM1lNMWF4TTd4ay9ZVHdxbERjZlB2M1hwcit3YmVzMnpGOHdYNWkra20vMW10Vm1oYlZlVkF6QVJFUUYwQnNNMEdvMFFyalZhRFJDd05YcWROQnF0YzlWNWRtU2xKV1ZqWGMvR2xqa2NXdldiOEthOVpzZTZkeFZxMVRHOTFPL0JtQzZtZzZZZXByNzl6TXRnYlBndHlXNEdYY0xEZ1VNZHcxK3lmVEwvbnJzVGFGM1dxL1hZOE9tTGREcjllajlac0Z6VVV0S2hRcmxJWmZMSVpQSklCYUxpN1h1Nk9NNmYvNUNnYTlGYWREcjlZaU9qa2F2M3IzdzBrTkR5aytjT0lIcDA2YWJiZE5xdFJZRmV3Q2dTWk1td3BkSG85R0krZlBtVzZ6Uk9tLytQQ1RmU3pickVWRW9GUGhoeGcvQy9YUTZIYVpObjRiUVVPdUYwSjRIR28wRzQ4YU93NXc1Y3lDWHk5RytmWHRNbWpRSkVSRVJjSEp5ZXFKenE5WHFRcGVQQW9DdFc3ZGkxNjVkVnZkMTZkTEZySHB0cTFhdDBER2lvMUF4V2FQUllNVHdFV2pVcUpIWmNRKzdmUG15VU96b1liOHYvaDNML2xobTF1WUhBOXZMTFYvR3BrMmJjTzNhTlZTdVhCa0hEaHdvOEtMQTNyMTc0ZXJxQ3IxZWo5OSsrODFzWC83bjlTOC8vNEs1Yzh6WElKOC9mejRXTGx5SWxxMWFZc1RJRVVVRzlwRWpSa0lzRm1QYTlHbUZIdmZnKzVlYm00c2ZadnlBWThlT29kOEgvZEN6cCtuL3hNMmJON0hrOXlXNGNPRUNacytlalFrVEoyRFN0NU53KzladGZQNzU1MExsYk1BMGIzdlk1OFBNSHNOb05DSXZMdzhTaWNSaW4wZ2t3dHk1YytIZzRHQzIvSk8zdHpkK1hmaHJnZTNldG0wYnRGb3R3c1BEVWJGaVJZU0VoR0RObWpWb0c5NjJ3TSt6Y29IbDBLaHhJM3o0NFlkd2QzZkgrdlhyRVJvYWlycDE2OExSMFJGang0MUZZbUlpQWdOTmhadDhmWDBSZFRZS1RaczJGUXBKVmExV2VzUDk0K1BqRVJNZGc5Njlld3ZUSlJJU0VpQVNpUXFzSWFEVDZTQ1R5UkRXSWd6YnQyM0gzcjE3MGFOSEQ2eGZ0eDQ3ZHV3d08xYWowY0JnTUdESkVzdTU3bXExR3A4TitzeGltc2FuQXo4MUszRDJvUHlmd1Y4WC9nb2ZIeC9zM3JVYlAvMzBFOFJpTVR3OFBZUlJGVnUzYm9XenN6TTZkdXhvY1E1ZlgxK3p1Zk1BNE9acUdzWWRFQkJnMGR2czRtdzlqTDlvR0lDSnlLNFo5QWFvODlSUXE5WElVK2RCblpjbmhON0MxaTE5WFBucjRVckVZa2lsVW9nbEVraWxFa2lsTWtna1lrZ2xVb2lsRW9oZyt1SWlnZ2ltY2JURy80YlVtcjdBNVA4Ny83YlJZSVRCYUJEQ2VtbVR5K1hvM05HeXVJNU9wOFBPUGZ0Z01CalJ0SEZEK1BrV1hjWDNZUS8yMnFwVXB0Ni9Cd05lZnE5d1FmTTlRNnBVZ2x3dXcra3pVZWpSclRNdVhyNkNCYjh0UlZ6OExYaDVlaUxpdGZiRm1wTk0xa2trRW56eTZTZG8xYW9WVkNyemVkbmxBOHRiRkZQS3J3TDk4UGI4b1p3QXNHUDdEbHk4ZU5IcTNNejJIZHBqOEdEcjFidnoxNXQ5bmwyL2ZoMTkzdTZENk9ob2pCbzFDc05IREllSGgwZUpuVjhxbGFMbm16MnQ3dE5xdEZpOWVqVkNRa0xRcUhFanE4ZlVxRzRha3BxV2xvWWJOMjRJUFdVblRwaDZpWTRmUDQ3WTJGZzBidHhZMkZhUTJuVnE0OFNKRS9EMzkwZFFVSkN3dlgySDloYnJBSnUxb1VZTmxBMG9pMDEvYlVMakpvMlJscFptTlRSY3UzWU42ZW5waU9nVWdSbzFhK0RERHo4MDJ4OFZGWVVqUjQ3QXc4TURiNzMxbHRVMkJnWUdGbXN1dVVna0VxbzJGOGUvLy82TEpiOHZnVXFsd3JqL2pVUHo1czF4THVvYy92cnJMNXc4ZVJMQndjRVlQMzQ4eWdhVVJkbUFzdmgreHZmNDlwdHY4ZW1ubjZKang0N285a1kzK1ByNnd0M2RIZXZXcnhQT0d4Y1hoem16NTBEdUlNY1hYM3hoVWVCS3FWVGl4MWsvSWlzckMwT0hEclVJUTlZb2xVcHMyMnJxS2MwZkt0MjVTMmZNL0dFbWR1M2NoZGRlZjgzcS9aeWNuTkN0V3pla3A2Y2pLaW9LdnkvK0hYMzY5SUdMaXd2aTR1SUFBQTd5KzRXKzZ0V3ZoeU5IanVEakFSL2o2TkdqOFBUME5GcytxS1F0LzNNNVpES1pNRXdZTUEwVnJsQ2hndFhQbnZ5TDNES1pES0dob2ZEejg4T2UzWHZRbzBjUDlQKzRQL3AvM0IrQTZmZmV4bzBic2VtdlRYai8vZmV0OXBJZlAzNGNzMytaamJmZWVnc1JuU0tLZFZFMC8vTTFmOWk1d1dBUUFxdVBqdy9TMDlPUm5KeU0zYnQybzB1WExnWDJKSk1sQm1BaXNnc0dnd0Y1ZVhsUXE5VlFxL1AvVmovUnNEekFOR2RISnBOQkpwVkNLcE5CSnBOQ0twVUs0VmIyWDZDVmlNV2xXbTNSSURJQUJrQXNLdDM1cHZrY0hSM1EvNE4zTGJiUC9YVXhEQVlqUW10VXc1Z1JuME1zZnJMMlpPZVloaXk2UHhCWXRVVUVZS2xVaWxvMWF5QXErankrbS9FVGpoNC9DV2RuSi9UcDFRTmRPM1dFbzJQSnI3VnFieDVjTC9WQjVRTExXVlRkTGFvS2RFSkNBaFl0V29RbVRacVlWVk8xQnd2bUw4Q1lNV1BnNHVLQ25UdDNvbldiMWlYK0dGS3BGTDE3OTdhNkx5Y25CNnRYcjBiVnFsVUxQQ2JmeFlzWExkWXR6ZTlSRll2RldMdDJyY1Y5SHR6L29JaUlDSHp5NmYyMWFLMnRBL3l3TjN1K2lUbHo1dURpeFl0NDlkVlh6WHBGOHgwNWJCcTIzS1oxRy9pWE5RL1pnQ21FT0RvNklqVTFGY0VWZzFHelpzMUNuM05KMEdnMEdQL2xlRnk0Y0FHaG9hSG8xTGtUcmwrN2pzV0xGeU1wTVFsVnFsVEJtTEZqMEtKRkMraDBPbXpldkJtSER4M0dsK08veEMremY4R3lQNWJoNzcvL3h1Yk5tOUdsU3hlaDZtOUtTZ3IrMnZpWHNBYTJuNStmMWJXMjh5VW5KMlBRb0VGbzM2RTl1blhyWm5ZQjZtSExsaTJEUXFIQWh4OTlLTHdYYmRxMHdlcFZxL0g3NzcralNkTW1Wb3RvblQxN0Z0OU4vYzVzMjRvVks3Qml4ZjBxMnhVclZoU3FQTGR1MVJxN2QrM0d6aDA3Y2VqZ0liemE5dFZTR3kxei9mcDFIRGx5QkJHZElvUzJLeFFLWEw5K3ZjQks2ZmxMYzhrZDVCQ0pSR2pac2lYV3IxK1BHemR1b0hMbHlqQVlERGh4NGdUK1dQb0hidDI2Qldkblo2eGN1UklyVjFxZlA2dlJhTEJnd1FMczJMRURiNzcxSmw1KytlVUNsMis3ZmZzMk1qTXpJUmFMaGFyTmVyMWVDT3ArZm41UUtwV1lOM2NlSEJ3Y2hLWG9xSGdZZ0lub2hXSUt1aHJrNWFtUm01dUx2RHpUK29VNm5lNlJ6eVdSU0NDVlNTR1h5U0dUU2lHVHl5R1RTU0dUeVNDVlNvWGhyV1N5ZGZzdTdOeTlEeTR1enZnaWN0QVRoMThBeVBodkdhTUgxeUhOeS92dlMwa2h2VFN0WGc3RG1haG9uRDBYamJkNmRFWFhUaDNoNnNxcjQ4OGlwVklKSnljbkRCNHkyQ0pnQVVCaVlpTDI3OTl2OWI1SlNVbWwzYnhTTTJmT0hBei9ZamhhdDJtTlAvNzRBLzcrbG9IdVdkS3laVXV6d2trcWxRcERJNGZDMWRVVk0zNllZWEdCTHprNUdWOE1NL1ZJL2pEemgyS3YwNXpmNjVhWW1JZ05HemJBUWU2QWlFNFJhTmUrSFZhc1dJSGs1R1QwNldOOXlhYkRodytqZXZYcVZzTnhiR3dzVHA4K2pVR0RCbUhIamgxWTlOc2lmRGZ0dTFLdkNDMlh5OUdzZVRPMGE5Y09iY1BiWXNYeUZkaXhZd2VhaHpYSGlCRWpVTDE2ZFdSbFpXSERoZzM0ZS9QZnlNek1SSWZYT2tDdjE4UE56UTBmRC9nWUVaMGlzSHJWYXJScjN3N3g4ZkZZc1h3RmpoNDlpdEJhb2VqVnF4ZldyMStQTDhkL0tUeG1URXdNeENLeE1FZFlyOWRqMk9mRDhINi85M0hxMUNrTStIZ0FhdFNvZ1RGangxajBHTWZFeEdEYjFtMElDQWhBcDA2ZGhPMWlzUmdmZlBnQkpuMDdDZDkvL3owbVRacGs4WjQzYmRvVWZ5ejdBOXUyYnNPNmRldnczYlR2aEdKZVdvMFdvMGFOUXZVYTFZWGo2OVN0ZzhEQVFNeWJOdzhHZzhIcUVONlNZalFhRVJvYWloNDllZ2piZHV6WUFiMWVqeFpoTGF6ZUo3OW9Xdjd5VkJHZEl0QzZUV3RVcWxRSkd6ZHV4Sll0VzVDVm1ZVStmZnRnMjladGFOS2tDZHFHdHdWZ3FzcDk2dFFwTkduYVJPaVozYkpsQzJKdnhLTE5LMjB3Yis0OExKaS9BTDE2OTBLM2J0MmdWQ3FSbkpJTWxVcUZEL3A5Z096c2JMemE5bFdVOFMwampQVEswK1FKdi9meTU3K2ZQSGtTbjM3NnFkbnZTQ29hQXpBUlBkZnk4dktneXMyRlNxbUNTcVVTNW93V2wxZ2locU9ESTV3Y0hlSGc2QUJIUjBkSVpUTEluL0l5R2MrN1hYdi93YStMLzRCSUpFSnViaTRHZmY3b2haRW1mL1UvaEZReFg3NGs2Yi9sR2dMSzNpOVFvczdMKysvaVE4RUJ1M25UeGxpMDVFOUFCSWJmWjF4SVNBaCsvdVZuZUhsNVdkMy9jTUdsQnoydmMvQ3ZYYnVHc1dQR29uSGp4dGkrZmZ0emVTRnQzdHg1U0V4TVJIaTdjTnk4ZVJOVnF0eGZremNsSlFYZmZQME4xR28xUm93Y1lUWDh4c1hGSVRZMkZrYWpFZi8rOHkrT0h6K09wTVFrcEtTa3dHZzBJaU1qQTVvOERWNXUrVElBWVBldTNVaExTNE5ZTE1iNkRldngyV2ZtYTR0ZnVYSUZDUWtKaU9nVVlmRllhclVhUDg3NkVXNXVibmpsMVZjUUVCQ0E4ZVBIWS9ZdnN6SHNpOUlmUXY5Z05mTmV2WHZoN1Q1dlE2ZlQ0Y3laTTVqeC9Rd2NQbndZRW9rRWJjUGJva2VQSHZEejg4UHQyN2N4ZDg1Y2RPN1NHYlZyMXhiYXFWQW9rSmVYaHkvSGY0a21UWnBnLy83OUZrcy9MWmkvQU9VQ3k2RnpGMU5CcWZ5UlRpOVZlQWx2dlBFR1ltSmlFQjhYYnhGK2t4S1RNSFhLVkJpTlJrUU9qYlM0eU5pc1dUTzBiTmtTQnc4ZXhKdzVjekJreUJDemVjVXltUXc2blE1Ly9mVVhnb0tDNE8zdExmUzJMdngxSWJLenM4M1c0UldMeFhpOTQrdjRiZUZ2cUZPM2pyQTBVV2tJQ1FreG02K2RuSnlNOWV2V0l5Z29TRmh6K21GNWF0UDNDYm5NOURyNCtma0pnVjZ2MXlPc2VSaTY5K2dPTHk4djdOaSt3NnlhK2Jtb2M5aTRjU082ZE8wQ1gxL1R0QjR2VHk5SUpCSjA2OVlONGVIaDJMWnRHNW8zYTQ0WjM4L0FnUU1IWURBWTRPenNqT3JWcTZOcHM2Yll1R0VqZ2w2NlA0b2hLek5MR0E1ZHBveHBlbEhGaWhXRklkMUhqeDVGbzBhTm51aWlqc0ZvTUh0UFgxUU13RVQwM0RBWURNak56WVZLbFF1VlVnbGxya3BZSjdZb0lwSElGSERsRG5CeWNyb2Zkb3ZaSzBFRlc3TitFNWF2V2d1SlJJS2huMzJDNlBNWHJCNjNaOTkreU9WeXRIcTV1ZFg5MXVibHhzYmRBZ0FFUGpCdkxUYzNGdzRPaGMvUmMzUjBRTmZPcitQUGxXdnh4NHJWR0RUZ3cwS1BKOXNxS1B3Q0w5NGNZSTFHZzk2OWVzUEJ3UUVyVjYxOExzTXZBTHpSL1EyaEl2ZWUzWHZnNCtPRFJvMGJJVGdvV0JqeU9ubktaRlNvVU1IcS9iZHMyWUo5ZS9jaEtDZ0laY3VXUldCZ0lNTER3eEVZR0lqdnYvOGU5ZXJWRTk3M3ZYdjNZczZjT2VqZHV6ZjgvUHp3ODg4L3c5SEJFUjkrOUtId1pUMS9tYUd3c0RDengxR3IxWmd5WlFwaVkyTXg3bi9qNE9Ua2hQb042dU90dDk3Q21qVnJBQkV3Y09EQUlwZjNLUWtKQ1FrNGN1UUlMcHkvZ0ppWUdLalZhbFNxVkFuOVB1aUg4UEJ3dUxpNElEazVHZlBtemNQMmJkdFJ0bXhaYUIrcXR1L3A2WW12dnY2cXdNZFFLcFc0Y2VNR21vZFovNXdGZ05xMWExdXM4NXFZa0lqeEU4WWpLeXNMNzczL1hvSHJ3QTRlTWhnM2J0ekFycDI3b05mcE1YaklZTFBBNWV2cml5K0dmNEZWSzFlaC8wZjkwYnAxYTNoN2UyUFRwazBZTlhxVUVOd0FVK0JldDlZMG4vbDh6SGtjTzNZTXpacmRYMWRlcTlWaTJuZlQwS3AxSzdScTFhckE1L09vbEVvbHZ2bjZHK1RtNW1MQWdBRUZCcjc4ZFpZOVBDM241T2NYTUN0SWRIUTBYRnhjeko3dmcxeGRYWVY1NkM2dUxuaTE3YXQ0dWNYTHFGZS9IcVJTS1c3ZnZvMGJOMjZZZXRXWC9nR3hXSXh0MjdhaGR1M2F5TTNOeGRRcHBpV1U4a2VpcVZRcVRKNDBHWjkvL2puQzIxa3ZxbVdOUXFIQXJmaGJrRHZJa2FmT3c4bVRKKzJpTjVuZi9Jam9tYVhSYXBHclZFR3BVa0dwVWdwWFk0c2lsOHZoNk9nQUowY25PUDdYczF1Y29pYjBhSExWYXN4ZHNCZ0hEaDJCVkNyRjZPR1JhTktvQVZxM0RMTjYvSjU5KytIcTZvSWhBejh1MXZsMU9oMHVYYjZLd0hJQmNIRyt2MnlKU3BVTFI0ZWk1L0YyN2ZRNjl2NXpBRHQzNzBQVktwVVIvbXJKejY4a2VsVGp4bzdEaFFzWHNIck5hcXZMK0pTay9IWEZDNUkvbjk1Z05BanpIUXZ5OEdkb3BVcVZVS2xTSmJ6NzNydTRkdTBhWnY4eUd6dDM3QlQyVjZsU0JYRTM0MUNtVEJtTG5rWUE2TisvUHo3NzdET3I0VU1pTmcydE5ScU5XTGx5SlZZc1g0SE9uVHZqblhkTjFheFQwMUt4WXZrS0pDWW1ZdWpuUXlHVlN2SHZQLytpWnMyYVFtOGJZSnBIT1gzYWROeThlUk05ZS9ZMEM4ZnZ2UHNPVWxKU3NIZlBYbHk3ZWcyRFBodUVXclVzMXpRdmlGS3BMUFRDalRWWldWbFl0WElWYW9iV1JPKzNleU9zZVJqS0JaYUQwV2hFOUxsb2JObXlCY2VQSDRlenN6UGVlLzg5ZE8zYXRjamVQRzh2YnlHc3BxYW00cWVmZm9KYXJjYlNKVXR4NHNRSjFLOWZIL1hxMVVQYnRtM2hVOGJ5ZlFCTTg3dW5USjRDaFVLQmpoRWRDeXdRQnBqV3EvN3FxNjh3ZHV4WTdOMjdGemR2M3NTd0w0YWhZc1dLQUV3WG04UEN3dEM4ZVhOczNyd1pDMzlkQ01EVVkvbmc2NlZRS0RCaHdnUW9sVW9NSHpFY3kvNVlodW5UcG1QOCtQSEMrczRhalFaS2xSTFRwMDNIM2J0M3paYU1lbHhwYVduNGF1SlhpSXVMdzd2dnZXdTJYTkhEOXV6WkF3QUlEaXE2WjdwR3pScnc5ZlUxaldqNDkxOXMyTEFCV3EwV0gzMzRFZW8zcUkvNjlldkQzOS9mYXJHNWdRTXRWMVJZdFhJVlpESVpYbnY5Tll3WU1RSzVxbHhVcWxRSlBkL3NpVysrL2daWHIxNUZreVpOY09MRUNmejc3Ny9DaFNacncvOExrNTZlam5IanhnbTN4V0t4eGVpS0Z4RURNQkU5TXd3R0EzSnlsTWpPeWtKMlRrNng1dTJLeFdLNHVMakF4ZGtaVGk3T2NISnllbXFGb096WjFXdlg4Y05QYzVGMEx4bWVuaDRZT1d3d2F0V3NVYUtQY2Vac05ISnpjMUd2OWN0bTI1VktwVkFVeEpxVTFEVHMzTDBQVFJvM1FPUm5BL0RsVjFNd1o4RWlHSXdHdEcvN1NvbTJrZTZMalkxRlZGU1V4ZlliTjI2WWxxSGFzTUZpbjZlbkoxNTk5ZFZDejd0cjV5NzgrOCsvVnZjOWIwT2drNU9UTVdmT0hQVDdvQis2ZHUxYTZvKzM1UGNsMkxoeFk1SEhiZmw3QzdiOHZhWFFZOWF1V3l0VVBGWW9GTGg5NnpaaWI4WWlKam9HTVRFeFVDcVZDQWtKUVVSRUJCSVRFM0h3NEVIODhvdXAyRkZJU0FpYU5tdUtaczJhQ2NOY2krcHh2WGZ2SGthUEdvMkxGeS9pN2JmZk5xc2kzcWRQSDRqRll2eTU3RTljKyt3YVp2MDRDOTNlNklZeVBxYmV0cHljSEt4ZnR4NS8vZlVYdEZvdFB2andBN081bjREcGQ4ZndFY1BoNysrUFZhdFdZY3pvTVFnTkRjWG9NYU10Q2p5bHBhVmgzdHg1Y0haMmhrd3VRMUpTRXBLVGsxRzllblU4aXVyVnEyUE4yalZDajkyNWMrZXdadTBhbkRwNUNncUZBb0dCZ2Zqa2swL1FOcnh0c1hxazA5TFNvTmZyVVRPMEpyNzg4a3RFbjR1R2w1Y1hKaytlREtsTWlwTW5UbUxmM24xWXVtUXBQRDA5b2RmcmhURG03ZTBOclZhTFpYOHN3OGFORzJFMEd0RzllM2Q4OE9FSFJUNXV1Y0J5bURwMUtyNysrbXZFeHNZaWNrZ2tCZzRjaUk0UkhXRTBHbkg5K25WczM3NGRlL2ZzaForZkh5STZSV0RuanAwWU8yWXMrcjdURncwYk5zVFVLVk5OYXg2UEhZT3dzREJVcVZJRkkwZU14SVFKRS9EbW0yK2k3enQ5NGVMaWdtKysrUVl6ZjVpSjVYOHVSM3A2T2dZT0hQallveWFpemtaaDVzeVpTRTlQUjUrK2ZjeUdZMC82ZGhKVXVTcTRPTHRBSnBQaDd0Mjd1SEhqQnVyVXJWTm81V3lOUm9PN2QrK2lkdTNhaUk2T3h1SkZpNUdTa29LMjRXM1J0MjlmUkorTHh2SGp4L0hqckIraDBXaFF0V3BWR1BRRzFHOVFIOVdyVjdmNlhFNmZPbzM5Ky9lalM1Y3U4UGIyeHVMRnByV21MMSsrak9uVHBpTWpJd05qeDQxRnc0WU5NVFJ5S0diTm5JVXl2bVVnRm91Ri8xLysvdjZJNkJSUjVQcm9RVUZCbURaOUdnd0cwOURuZ0lBQXF4ZXNYalFNd0VSa1UrcGNOYkp6Y3BDVmxWV3NDckFPRGc1d2RuS0NpNnNMbkp5ZG4rcjZwM1JmaGlJVFNmZVNVYmQyS0w2SUhBUlBLMFBFbnRUZjIwMjlTV0hObXdqYlVsTFRrSjZoUVBueWdjSzIvS1VpanAwNGhhTW5UdUZzVkRTTVJpT3FobFJHazBZTk1QRGpEekI3L20rWU0zOFJybHk5anZmNzlvYTd1MXVKdDlmZVhiMXlGU3VXcjdDNlR5NlhXOTFYdVhMbElnTnc3VHExQzF6ek5Ta3B5V3o5MkdkZC90RGdxVk9uUHBYSGE5VzZsVVVsNU1jbGw4dXhldlZxckYyelZpZ09sUCtGdTFPblRtanhjZ3V6ZWFqdnZ2Y3VZbU5qY2ZEQVFSdzRlQUIvTHZzVDY5ZXR4OExmRmhacmlLVzdtenRTODFJeDhhdUphTnk0c2NYKzNyMTdJekF3RUVhakVkN2UzbWFGc1M1ZnVveTFhOWNpTURBUWd3WU5LclNYNzUxMzMwSDlCdlV4Yis0OGxLOVEzbXAxWTA5UFQ1dzZkVXE0S0N1VlNsR3RXalgwZnJ2d3l0a1AyN1Z6Rnk1Y3VJQ3JWNi9penAwN01CcU44Qy9yajlhdFc2TjVXSE9FaG9ZV2EvNWxYbDRlQm53OEFHbHBhUUFBWjJkbmhJYUdJakl5RXExYXR4SjY2ME5EUTlIdmczNjRsM1FQaDQ4Y3hwSERSekJyNWl5NHU3dmpqMlYvUUNLUjRQYnQyM0IyZHNiQVFRTUxyTzV1VGJuQWNwZzVheVorWGZBcnJsKy9qdFp0V3VQdzRjT1lQMjgrTWpJeTRPUGpnM2ZmZXhlZE9uV0NvNk1qdW5YcmhwMDdkc0xUeXhPalI0MkdYQzRYNWpFRFFJVUtGVEJ0K2pSTW5qUVo2OWF0UTh0V0xWR3hZa1hJWkRLTUhHVmFjL25BL2dONG85c2J4VnJLeWRwck5uUG1UT1RsNVdIVTZGRldoMVJIbjRzVy91M282SWhtelpwaDBHZURDanpucGsyYmhCN3UvT2ZRb2tVTGhMY0xGNEpvZUx0d2hMY0xoMWFyeGJtb2N6aDArQkMyYk5tQ2xTdFg0dU1CSDF1OUVIYjl4blg0K3ZxaTd6dDl6YlluSkNUQTBkRVJNMmZORkhyY3YvN21hL3o4ODgrNGNQNEN1blhyQmpjMzArKzJvS0FncXozTEQ1TklKTS8xR3VxUFM2VE9VNWY4UXBkRVJBWFE2L1hJenNsQmRsWVdjckp6b0Mra0J5ZC9qVVZuWnljNHU3akEyY21wVkpjU2VwNFpEQVlZREFab3RWcG9OQnI0K2ZvVmZhY25kT3AwRkJyVXJ3dXhXSVJkZS8vQm5idUpoUjYvNmU5dGNIUjBRSWQyYlFzOXJuRUQwM0lvWDM0OUJlVUR5NkZOcXhhNEdSY1BSMGRIeEp5L2lPU1VWUFR0L1NiZTZ0RVZDa1VtQm4wK0VrcWxLUVRMNVRLMGJORWNyN1Y3RlZWRDdoZmwyZlBQZnN5Wi94c01CaU5lN3hDT1QvdjNlOEpuWDdqa2xHVEk1WEpoZmxacHp2TThmLzRDWEZ4Y1VMRmk2UldRb1pMUnJHa3p1THU3WTlmdVhiWnV5bU5KVGs3Ryt2WHJVVDZ3UElLQ2doQlNOYVRZNitCZXZud1oyZG5aVnNOc2FUaDc1aXhxMWE1VjdJSkFlcjFlV051M0lQa2pEaDVjZy8xUnJGcTFDc2VQSFVkSTFSQ0VWQWxCOVJyVkM1d2pYWlN6Wjg1Q3FWSWlLQ2dJZ1lHQnhmNk1TVWxKUVZKU2tqQnNXcWxVUXExV1AxR3ZuMWFyaFV3bVEzSnlNbGF2WG8xbXpacWhZY09HVnR1azArbXdjT0ZDZE8zUzFXcVFWU3FWT0hQbWpGbkZjUUJDWmZEQXdFQ0wreFRYcFV1WDRPUGpJeFN5c2thdjEwT24weFZybFFlVlNvVUQrdzhnc0h3Z2dvT0RoZkJaRkwxZWoraHowYWdTVXFYQSs2U25wMXU5R0dNMEd1MmlTRlZwWXdBbW9sSmxoT21YUkhaV0ZuSnlsRUxQUVVFY0hSM2c2dVlHZHplM1FvZTVramxiQk9BSGZUVnBHczZlaXltUmM3M2JweGZFWWhHVy9ya0tvNGRING01Q0l2NWNlWCtOMFVZTjYySFVzQ0Z3Y0hCQVl0STlmRDV5SEJ6a3BxSlg3Y05mZ1p1clpURXRBTGgwNVNyV3JOK0UwVjlFbHZwYXdBekE5TENic1RkUm8wWU4vUGpqai9oMDRLZTJiZzRSa2QxaUFDYWlVcEdUa3dPRkloUFoyZG1GRm1HUlNDUndkWFdCbTdzNzNOemNJSGxPSzZMYW1xMERzRWFqaGQ1UThQdjhLR1JTMHhKSEd6WnRSYzgzT2tPdHprTmFlam9NQmdPOFBEMHRsalNLT1g4UndVRXZXYTBpYlNzTXdQU3dyeVoraFduVHBpRXVQdTZaWC9PWGlPaEZ4Z0JNUkNWR3BWSkJvY2hFWm1abW9hSFh5Y2tKN201dWNITnpnNk5UNlM4OVlROXNIWURKSEFNd1BheHVuYnJ3OC9QRDdqMjdiZDBVSWlLN3hpSllSUFJFMUxscVpDZ3lrSm1aVldEVlpxbFVDamRYVjdpNXVjSFZ6Zlc1WGZlU2lPaHhHSTFHM0xoeEF4MDdkclIxVTRpSTdCNERNQkU5c3J5OFBDZ1VDbVJtWmhXNGRxUlVJb0dIcHljOFBUMktYU1NGaU9oRmRPL2VQZWgwT2dTV2Yvd0NQa1JFVkRJWWdJbW9XTFJhTFRJVm1WQW9GTG02U09ZQUFDQUFTVVJCVkZEbjVWazlSaXdSdzhQTkhaNWVubkJ4Y2JGNkRCR1J2Ymw3OXk0QW9IejU4alp1Q1JFUk1RQVRVYUd5czdLUm1wWUdwVkpwZGI5WUxJYWJteXM4UFQzaDZ1cks4dnhFTnBDclZpTTI5cWF0bS9GYzgvYjJLdGI2dEkvanpwMDdBUEJFUzdnUUVWSEpZQUFtSWd0NnZSN3A2UmxJUzB1ek9xOVhKQkxCMWRVVWV0M2MzU0JtNkNXeUtWWlBmN1psWjJjREFOemQzVzNjRWlJaVlnQW1Ja0Z1Ymk1U1UxT1JsWlVObzlHeVFMeUxpd3M4dlR6aDd1WUdpVVJpZ3hZU2tUVmVYbDd3OC9PMWRUT29BRktwNmV1V3dXQ3djVXVJaUlnQm1Nak9HWTFHS0RJemtacWFpankxNWR4ZWlVUUNUeTlQK0pZcEkzeUpJeUtpNHN1L1lHanR3aUlSRVQxZC9EWkxaS2UwV2kxU1UxT1JvVkRBb0xmc2xaREw1U2hUeGdlZVhsNGM0dndjZUhqdXRjRmc0SEpUTnZKd0x4L254Vk4rQUdZUE1CR1I3VEVBRTlrWnRWcU4xTlEwS0JRS3EvdGRYVnpnNCtNRE4zZTNwOXd5S2draWtRZ2lrUWdhclFhT0RvNjJibzVkMG1nMXd2dEFCTndmQXMwZVlDSWkyMk1BSnJJVFdkblpTRTFKaFVxbHN0Z25Fb25nNmVrSlg5OHlrTXZsTm1nZGxTU1JTQVN0VnNzQWJDTmFyWmJobDh5NE9KdVdoU3VvbWo0UkVUMDlETUJFTDdpczdHd2szMHVHV3EyMjJDZVZTbEhHeHdmZTN0NFFTemhjOW5tWDMrc29Fb21RbTVzTFZ4Y3VTL1cwR1kxRzVPYm1RaUtSc0JlWUJONCszZ0NBakl3TUc3ZUVpSWdZZ0lsZVVOazVPYmgzN3g3VXVaYkIxOTNkRFo0ZW5uRDM0SkljTHhLUlNBU3hXQXl4V0F5ZFRvZnM3R3d1dS9LVVpXVmx3V2cwQ3U4REF6QUJnTGUzS1FDbnBhWFp1Q1ZFUk1RQVRQU0N5Y25Kd2Iya2U4aTEwdVByN2UwTlg5OHlrTWxrTm1nWmxTYVJTQVNqMFNpRVlJbEVnaHhsRGh3Y0hlQWdkN0IxOCt5Q1JxT0JVcVdFWEM0M0M3OE13VlNtVEJrQVFIcDZ1bzFiUWtSRURNQkVMd2lWU29Xa3hDU29jblBOdG9zQWVIcDV3ZC9majhzWXZlRHloOXptQjJDSlJBS0ZRZ0UvWHorR3NGSm1OQnFSb2NnUVh2ZjhBTXpYblFEVEd1cU9qbzVJVDJNQUppS3lOWDRiSm5yTzVlYm1JaW5wbnRYaUtwNmVudkQzOS9zL2UvY2RIMFdadUFIOG1kbWEzZlRlRzRRV2lvQVVGVTVBUEQwVkZJV2ZIamFLNHRuT1hsQUVLWjZlcHllZVp3RUxkNHFJbm9pQ0lLQWdDTko3Q0pBRVNPKzliNTM5L2JISmtHWFRDZG1FUE4vUGh3ODdNKys4OCs0aWttZmZ4aDdmSHFUaE1HaWxVZ216Mll5YzNCem85WHA0ZTNtN3VubVhwZkx5Y2xSVlYwR2hVRUNsVW5INE16WEsxOWNYeFNVY0FrMUU1R29Nd0VUZGxNVmlRWFpPRGlvcktwMnVlWGw3SVNnd2tDczY5ekQxZ2F1K0I3amgrZXJxYXRUVzFrS2owVUN0VmtPcjBYSkVRRHRaTEJZWWpBYVlUV1lZakFaSWtnU2xVaW4vWWc4d05TWTRPQmg1dVhtdWJnWVJVWS9IbjM2SXVobWJ6WWFDd2tJVUZSWTU3U25wNmVXSm9LQWdhQmg4ZTZ5R0liamhPVkVVWWJWYVVWdGJpK3JxYXRoc052a1h0VjdEbGJicnYyaFFxOVh5MEdlR1gycEtSRVFFVWxOVFhkME1JcUllandHWXFCdXBLSzlBYm00dXpCYUx3M2xQRHc4RUJRZEJvK0ZpUjNRKzhOYS9iamdzV3FGUVFKSWtwL0RMSU55OGhtRzJzYyswL3ZmNjh3eS9kS0hJeUVqczJMSEQxYzBnSXVyeEdJQ0p1Z0dqMFlpc3JHelVYckRBbFVhalFYaDRHTnpjM0Z6VU11cXE2b05ZL2NyUWtpVEp4L1VCR0dEd2JhdUdLenZYQjkyR2MzN1o4MHROaVlpTVFGbFpHV3BxYXFEVDZWemRIQ0tpSG9zQm1LZ0xzMXF0eU04dmNObzZReFJGQkFjSHlYdExFaldtWVZockdJalorOXMramZVQ1h4aDZHWDZwS1pHUmtRQ0FzMmZQWXRDZ1FTNXVEUkZSejhVQVROUkZsWlNXSWk4M0Q1SWtPWnozOWZGQlVIQ1F3eUpIUkUyNU1MUUJZTy92UldvczdETDRVa3NpSWlJQUFPbnA2UXpBUkVRdXhBQk0xTVdZVENaa1pHYkNVR3R3T08rbTFTSThJcHp6ZktsZExneHI5VU9qcVgzNDJWRmIxZmNBWjZSbnVMZ2xSRVE5R3dNd1VSZFNYRlNNdlB4OGg1NDVwVUtCNE5BUWVIdDV1YkJsZExsaGdDUHFYQUVCQWREcGRNaklZQUFtSW5JbEJtQ2lMc0JzTmlNalBRTzFCc2RlWHg5dmI0U0VoamhzYVVORVJOMVRSRVFFMHRQVFhkME1JcUllalFHWXlNV0tpNHVSbjVjUHFXR3ZyMUtKOElod3VPdjFMbXdaRVJGMXBLam9LQVpnSWlJWFl3QW1jaEd6eFdMdjliMWdheU1mSHgrRWhBU3oxNWVJNkRJVEZSV0Z3NGNPdTdvWlJFUTlHZ013a1F1VWxKUWdMeS9mWVlWbnBWS0ppTWdJNkxrL0pCSFJaU2txS2dwRlJVWGNDNWlJeUlYWXhVVFVpYXhXSzlMUzBwR1RrK3NRZm4xOWZOQ25UeHpETHhIUlpTd3FLZ29BT0F5YWlNaUZHSUNKT29uQllNU1psRE9vcXFxU3o2bFVLc1RFeGlBMExKUkRub21JTG5QMUFaaGJJUkVSdVE2SFFCTjFndUxpWXVUbE9XNXY1T25oZ2ZDSWNBWmZJcUllSWl3c0RBQ1FrNVBqNHBZUUVmVmNETUJFbDVBa1Njak16RUpsWmFWOFRoQUVoSVNHd05mSHg0VXRJeUtpemhZUUVBQUF5Qy9JZDNGTGlJaDZMblk5RVYwaUJvTUJLU2xuSE1LdldxVkM3OTY5R0g2SjZMSlNYRnlNbjdmOGZGRjFTSktFc3JLeUpxOVhWMWRmVlAxZGdWcXRobytQRHdyeUMxemRGQ0tpSG9zQm1PZ1NLQ2t0eGRtejUyQTJtK1Z6bmg0ZTZCM1hHeHFOeG9VdEl5THFlSmtabVhqdnZmZFFXMXNyLzdKYXJjakx6VU5LU2txanY0cUxpeDNxU0RpZWdIdnV2Z2NKQ1FsTzladE1Kc3lhT1F0ZnJ2eXlzOTdTSlJNUUVJREN3a0pYTjRPSXFNZmlFR2lpRHBhVmxlM1FpeUVJQWtKQ2d1SHI2K3ZDVmhFUmRUeEprdVIxRENSSndvejdaOGpYSG52OE1TUW1KbUwvdnYwTzkxaXRWaFFYRitQK0dmZGoyclJwOHZuOSsvZERxOVdpWDc5K1RzL1p0MjhmcXF1ck1YRGd3RXYwVGpwUFVGQVFoMEFURWJrUUF6QlJCN0ZLRXRMVDBsRlRVeU9mVTZsVWlJNk9ZcTh2RVYxMmJEWWJYbjMxVlVSSFJXUFlzR0VRUlJGZmYvTzFRNW5nNEdEY2ZQUE5pSWlJQUdDZkd2TDYzMTZIaDRjSGJycnBKb2V5Qnc0Y1FHaG9LSTRmT3k2Zmk0eUtSRUJBQUhaczN3R1ZTZ1dUMllSREJ3ODEyaDZOVnRNdEFuSkFRQUJPbmp6cDZtWVFFZlZZRE1CRUhjQnNOaU0xTlEwbWswayt4MVdlaWVoeTl1MjMzK0x3b2NNNGtYQUM2OWV2aHlSSm1IckhWQURBOHk4OGo1RWpSK0xYYmIvaXh4OS94S2hSbzNEdHVHdXg2c3RWRUVVUkN4Y3RoRjZ2bCt2S3lzcENUazRPdEZvdDNuenpUUUQyT2I5Ly9ldGZjZFhWVitIZ3dZT3dXQ3hZK09yQ0p0c1RIQktNVHo3NTVOSys2UTdnNmVYcHNEWUVFUkYxTGdaZ29vdGtxRFhnWEZvcUpLc2tud3NPQ29KL2dMOExXMFZFZE9sOC8vMzNXUFB0R3J6MzcvY1FIQndzbjEreFlnVU9IVHFFdUxnNEFNQ2NoK2JnRDlmK0FZc1hMY2FlUFh1ZzFXcngvdnZ2dzgvUHo2RytuN2Y4REsxV2l5OVdmZ0UzTnpjY09IQUFDMTlkaUFIeEE3Qmh3d1pZclZhOHMvUWRwL3NBb0xhMkZuOTkvSytJSHhCL2FkOTBCMUdyMVE1ZmxoSVJVZWRpMXhUUlJhZ29yOERaYytmazhDc0lBcUlpSXhsK2llaXlWVlpXaHUvWGZvOW5uMzBXcTc5YWpiVnIxOExOelExcjE2N0Z2cjM3OE5xUzErQlR0OUw5bVRObnNIelpjcFNYbDJQUW9FR3dXcTE0K3VtbnNYMzdkcmsrZzhHQUxWdTI0Sm94MThETnpRMEFzSDc5ZWd3YlBneCtmbjc0NGZzZk1HTEVDTVRGeGNIRHd3TXo3cCtCTFZ1MndOZlhGNzYrdnRpNWN5Zk1aalB1dXVzdWwzd2ViYVZXTVFBVEVia1NlNENKMmlrL1B4K0ZoVVh5c1VJVUVSMFRMZjhBUjBSME9mTDI5c2F5NWN1ZzBXamc3dUdPQmZNWFlPK2V2VkFvRkhqcjdiY2dDQUtlZis1NW5ENTlHZzgvL0RCVUtoVmVtZjhLUm8wYWhiemNQSHo0NFlkNDZ4OXZZZGZPWFhoNTNzdjRkZHV2cUt5c3hQRGh3L0hERHo5Z3pKZ3h5TTdPeHNOL2VSZy8vdmdqS2lzck1lWDJLUURzcTBGTGtnUkJFQUFBSlNVbFdQUHRHa3k4ZmlKQ1FrTmMrYkcwR251QWlZaGNpd0dZcUkxc05oc3lNekpSMFhCL1g3VWFNVEhSVUtsVUxtd1pFVkhuMEdnMEtDc3J3NkdEaDZCVUtqRnc0RURNbURrRHg0OGR4OUtsU3hIYkt4YlQ3NTZPNWN1WDQ2NC8zNFVSSTBZQXNNL1RYYmhvSVhidjNvMmE2aG9JZ29BREJ3NGdQajRlZXAwZWIvNzlUWXdlTlJvZmYvd3hCRUhBZi8vN1g4VEh4MlBRb0VFQUFLUFJDQUJRS0JRQTdOc3YrZm41ZFp2ZVg4Qytab1JhclhaMU00aUllaXdHWUtJMmtDUUphUmVzOUt4emMwTlVkSlQ4QXhrUjBlV3NwS1FFUzVjdXhkRWpSekZ3MEVBc1dyd0kvdjcrK05lNy84TCsvZnN4ZS9aczZQUTZpS0tJSmE4dHdWdi9lQXUvN2ZnTmMrYk13WkFyaGdBQXJyNzZhcm0rZWEvTVEwbEpDZExUMHVWejlZc0h2dlgyV3lnclBiK3RYUDNld2NsSnlRQ0FJVmNNd1VmTFBycms3N2tqbFpXWHdkZVAyK0lSRWJrSzV3QVR0WkpWa25BdU5kVWgvSHA2ZVNJbU5vYmhsNGg2REY5Zlg0d2NNUkx2TEgwSDgrZlB4K0hEaHpIbndUbElUazdHaXkrK2lBSHhBN0J2N3o1OCtzbW44UFQweE55WDVzTGJ4eHN2di93eTVzNmRpd01IRHNCbXM4bjFpYUlJZi8vRzEwM1FhRFFJQ2c2U2ozTnpjd0VBeDQ0ZGd5UkpqZDdUMVpXWGxjUFhod0dZaU1oVjJBTk0xQXFTVlVKcWFpb01Cb044TGlnd0VBR0JBUzVzRlJHUmE0d2JQdzZiTm0zQ3dsY1hvcXlzREFxRkFqcWREcDkvL3JsY3h0UFRFMisvOWJaOHJGQW9VRnhVaklXdkxrUlFjQkRHamhtTDhSUEdJeW9xcXRYUFBYM3FOQVJCUUhWMU5VNmRPb1g0K082eDhuTkRXVmxaYlhyUFJFVFVzUmlBaVZwZ3RWcHg3bHlxUFBjTUFNTENRdVZWVG9tSWVwTGp4NDVqMGFKRjBHZzB1R1BxSFZBcWxmaCs3ZmQ0NXRsbm1yMXY3b3R6Y2QvOTl5RTJOaFkvcnY4UlAvMzBFd1lQSHR6cU1HaXoyYkJ2L3o2TUdUTUdaODZjd2RydjFuYTdBRnhXVm9ZalI0N2czbnZ2ZFhWVGlJaDZMQVpnb21aWUxCYWNQWHNPWnJOWlBoY2VFUTV2THk4WHRvcUl5SFhpQjhaajl1elpHRDloUExSYUxUWnYyb3pTMGxLODk2LzNtcjJ2cXFvS0FCQWFHb281RDgzQnpGa3oyN1J3NEo0OWU1Q2ZsNDhISDN3UTBUSFIrT0x6TDVDYW1vcVltSmlMZWorZGFmdjI3YkRaYkJnL1lieXJtMEpFMUdNeEFCTTF3V3cyNDl6WmN6QmJMUEs1aUlnSWVIbDV1ckJWUkVTdXBWQW84S2ViL3VSd3p0dmJHNDg4K2tpejk4MTdlWjdEY1V2aHQ2aW9DTDYrdmhCRkVkWFYxZmprazA4UUVSR0JLNis4RXZIeDhmaCs3ZmY0Nk1PUDhOcmZYb05TMlQxK25QbjExMThSR0JpSWZ2MzZ1Ym9wUkVROVZ2ZjRGNE9vazVuTlpwdzlldzZXQnVFM0tqSVNIcDRlTG13VkVWSFhWRlpXSnZjQTIydzJXSzFXcDFCYVZWV0Z6TXhNdlBINkc3aHR5bTFOaGtCSmtyQiszWHA4OGNVWCtQU3pUK0htNW9iWFgzOGRCZmtGZU9QdmIwQ3BWTUxEd3dQVHAwL0hzbVhMc0h6NWNqenlTUFBodXlzb0t5dkQxNnUveGswMzNlVHFwaEFSOVdnTXdFUVhNQnFOT0hjdUZWYXJGUUFnQUlpTWlvU0hCOE12RVZGai9Qejk4UFkvN1F0ZUpSeFB3S0pGaXhEWEp3NERCdzdFb0VHRDRPN3VqcTlXZllVMTM2N0JuLzcwSjRTR2hqclZVVnBhQ3NDK0xWSmhRU0Z1dWVVV1dLMVdMRml3QU1lT0hzUDA2ZE14Y09CQXVmek50OXlNQXdjUFlPT0dqZkQwOE1UZDk5d05RUkE2NXcyM3c4c3Z2NHlLaWdvOCtkU1RybTRLRVZHUHhnQk0xSUNwcnVlM2Zuc05RUkFRRlIwRmQ3M2V4UzBqSXVxYTZyOHNOQmdNT0hQbURKSlRrakZ5NUVpTUhEVVNodzhkeHNZTkcxRldWZ1pSRkhIWG4rL0N4SWtUNGVucFBKWGs5OTkvQndBRUJnVGkxVmRmaGNGZ3dQUFBQWStjbkJ4TW1USUYwKytlN2xCZUZFVTgvL3p6ZVBhWlo3RjY5V3FrcEtUZ3VlZWZnN3U3KzZWLzAyMlVrSkNBeno3OURDKzg4QUlHRHg3czZ1WVFFZlZvZ3NGb3NMVmNqT2p5WjdWYWtaSnlSaDcyTEFnQ29tT2lvZGZwWE53eUlxS21uVGlSaU1EQVFBUzZhRnUySll1WFlOKytmUUFBblU2SFhyMTdZZWpRb1pnMmJSb0ErNURvcEtRazdQeHRKM2J0Mm9YaTRtTEV4Y1ZoeVd0TG9HL3c1V0pPZGc3MjdkK0hLVk9tb0xhMkZnOCs4Q0NxcTZzeGUvWnMzRExwbGlhZlgxWldob1d2TG9Ra1NYamo3Mi9BemMzdDByN2hOa3BNVE1Ta1d5WkI2NmJGMGFOSG9WYXJYZDBrSXFJZWpRR1lDUFo5ZnMrZU95ZHZkY1R3UzBUZGhhc0Q4UEZqeDVHY2tvemh3NGNqS2lvS29pZzJXZFptcytIRWlSTklTMDNEcE1tVG1xMDNJU0VCSGg0ZWlJNk9ickVOQm9NQkJvTUIzdDdlYlc3L3BiUnQ2elpNblRvVnZYdjN4bmRydjBONGVMaXJtMFJFMU9NeEFGT1BaN1BaY1BiY09SaHFEZks1S003NUphSnU0dVRKVS9EeDhVWklTSWlybTBLd0wrSzFZY01HTEZ1MkRGdC8yWXFwVTZmaWswOC9nVWFqY1hYVGlJZ0lRTk5mMHhMMUVPbHA2UTdoTnp3OGpPR1hpTG9OTjYwV2hyclJLK1JhLy83M3Y5RW5yZyttVFowR1AxOC9iTjIyRlYrcy9JTGhsNGlvQytFaVdOU2paV1ptb3FxNldqNE9EQXpvY2tQb2lJaWFvM0hUb3JTNEJDYXpHZW9XOXRhbFMydnRkMnR4Ly8zMzQ4RTVEeUk0T05qVnpTRWlva1p3Q0RUMVdEblpPU2lwMjNZREFIeDlmQkFhNXJ3MUJ4RlJWMll5bVpDU2NnWTZuUTR4TVMzUGx5VWlJdXJKT0FTYWVxVENvaUtIOE92aDZjSHdTMFRka2xxdFJtaElDS3FycTVHUm5pRnY0MFpFUkVUTzJBTk1QVTVsUlNYU016TGtZNzFPaCtqWUdBZ3ViQk1SMGNVcUx5OUhkbllPUkZHRVRxK0RXcTJHSVBEL2JLM2w3dTdPbGYrSmlIb0F6Z0dtSHNWb01pRWpNMU0rMXJwcEVSVWR4ZkJMUk4yZWw1Y1g5SG85Q2d1TFVGTlRnNnJLS3ZZR3Q0RUFnUUdZaUtnSFlBOHc5UmhXcXhWbnpweUYyV3dHQUNnVkN2VHAwd2VpZ2pNQmlJaUlpSWg2QXY3a1R6MUdSa2FtSEg0RlFVQjBUQXpETHhFUkVSRlJEOEtmL3FsSEtNZ3ZRSFdEN1k0aXdzT2gxWEpmUmlJaUlpS2lub1FCbUM1N2xWVlZLQ2dzbEkvOS9mM2g2ZVhwd2hZUkVSRVJFWkVyTUFEVFpjMW9NaUV6NC95aVYzcTlIc0hCUVM1c0VSRVJFUkVSdVFvRE1GMjJKRWxDV21xYXZBcXFTcVZDWkdTRWkxdEZSRVJFUkVTdXdnQk1sNjNNekN4NTBTdFJGQkVkSFFXRlF1SGlWaEVSRVJFUmthc3dBTk5scWJTa0ZKV1ZsZkp4UkdRRU5Cb3Vla1ZFUkVSRTFKTXhBTk5seDJ3Mkl6Y3ZUejcyRC9DSGg3dTdDMXRFUkVSRVJFUmRBUU13WFhZeU1qTGxlYjlhalFaQlFWejBpb2lJaUlpSUdJRHBNbE5RV0lqYTJsb0FnQ0FJaUlpS2hPRGlOaEVSRVJFUlVkZkFBRXlYRFlQQmdJTDhBdms0T0RnWUdyWGFoUzBpSWlJaUlxS3VoQUdZTGdzMm13MFpEZmI3MWVsMDhQUHpkV0dMaUlpSWlJaW9xMkVBcHN0Q1htNGVUQ1lUQUVCVWlOenZsNGlJaUlpSW5EQUFVN2RYVTFPRDRwSVMrVGdpUEJ4S3BkS0ZMU0lpSWlJaW9xNklBWmk2TmFza0lTTTlRejcyOXZhR2g0ZUhDMXRFUkVSRVJFUmRGUU13ZFd2WldWbXdXSzBBQUtWU2laRFFFQmUzaUlpSWlJaUl1aW9HWU9xMnlzcktVRkZSS1I5SFJVVkNJZkkvYVNJaUlpSWlhaHpUQW5WTEZvc0ZPVG01OHJHL254L2MzTnhjMkNJaUlpSWlJdXJxR0lDcFc4ckp6b0VrU1FBQXRWcU5vT0FnRjdlSWlJaUlpSWk2T2daZzZuWnFhbXBRVVdrZitpd0lBaUlqSXlBSWdvdGJSVVJFUkVSRVhSMERNSFU3MmRrNThtdC9mMzlvdFZvWHRvYUlpSWlJaUxvTEJtRHFWa3FLUzJBMEdnRUFDb1VDQVFIK0xtNFJFUkVSRVJGMUZ3ekExRzFJVmdsNUJmbnljWEJ3RUVTdStreEVSRVJFUkszRTlFRGRSbjUrUGlTcmZlRXJyVllMSHg4ZkY3ZUlpSWlJaUlpNkV3Wmc2aFpNSmhPS1Mwcms0N0N3VUJlMmhvaUlpSWlJdWlNR1lPb1djaG9zZk9YbDVjVTlmNG1JaUlpSXFNMFlnS25McTZ5c1JGVjFOUUQ3dGtjaEljRXViaEVSRVJFUkVYVkhETURVcGRsc051VG01c25IQWY3K1VDcVZMbXdSRVJFUkVSRjFWd3pBMUtVVkZ4ZkRaRElCQUpRS0JmeTU3UkVSRVJFUkViVVRBekIxV1ZhckZRVUZoZkp4VUVnd3R6MGlJaUlpSXFKMlk1cWdMaXN2THcrUzFHRGJJMjl2RjdlSWlJaUlpSWk2TXdaZzZwS01CaU5LUzh2a1kyNTdSRVJFUkVSRUY0c0JtTHFrdlB4OCtiVTN0ejBpSWlJaUlxSU93QUJNWFk3SlpFSmxaYVY4SEJRYzVNTFdFQkVSRVJIUjVZSUJtTHFjd2dZTFgzbDVla0tsVXJtd05VUkVSRVJFZExsZ0FLWXV4V0t4b0xUcy9OemZnS0JBRjdhR2lJaUlpSWd1Snd6QTFLVVVGUmJKci9YdWVtZzFHaGUyaG9pSWlJaUlMaWNNd05SbFNKS0U0cElTK1RqQXo5K0ZyU0VpSWlJaW9zc05BekIxR2NYRnhiRFpiQUFBalVZRGR3OTNGN2VJaUlpSWlJZ3VKd3pBMUNYWWJEWVVGUlhMeHdHQkFTNXNEUkVSRVJFUlhZNFlnS2xMS0MwdGc5VnFCUUNvVkNwNGUzbTV1RVZFUkVSRVJIUzVFUXhHZzgzVmplZ0ltYlhGT0ZxV2daU3FIS1JVNXFQVVhPM3FKaEc1akk5S2p6aVBJUFJ4RDhVUTcwaEV1UG01dWtsRVJFUkVSQzdYN1FPd1NiTGdmMW43c0NIM0NDUjA2N2RDZEVtSUVEQXBkQmltaFkrR1V1Q2dEeUlpSWlMcXVicDFBRTZ2THNUU001dVFheWhydVRCUkR4ZXQ4OGREc1JNUm8rZjhhaUlpSWlMcW1icHRkNURCYXNiYktSc1pmb2xhS2EybUNPK2tiSVJGc3JxNktVUkVSRVJFTHRGdEEvRFhtWHRRWUt4d2RUT0l1cFVDWXdXK3lkcm42bVlRRVJFUkVibEV0d3pBU1pXNTJKUi96TlhOSU9xVzF1Y2VRbEpsanF1YlFVUkVSRVRVNmJwbEFONlVmNHpMWFJHMWt3M0F0c0tUcm00R0VSRVJFVkduNjVZQk9LZTIxTlZOSU9yV3N2bDNpSWlJaUloNm9HNFpnQXM1OTVmb291VFVscmk2Q1VSMG1hcXFxb0xCWUhCMU0vREx6Ny9neFJkZWJMYk1zYVBITVBmRnVTZ29LT2lrVmpVdEpTV2xTN1NEaU9oeXAzUjFBOXFqeG1weWRST0l1algrSFNLaVMwR1NKTHd5N3hXbzFXck1YekFmZXIyK3hYdXFxNnR4NU1pUmkzNTJiRXdzUXNOQzVlT2k0aUlrSlNVNWxVdEpTVUY0ZURqYzNOeFFWbDZHaElRRUdJM0dkajNUYXJYQ1pHcjUvNmVDSUVDcjFRSUFiRFlidnY3NmF3d2ZQaHh4Y1hGeW1Ya3Z6ME44ZkR6bUw1Z1BBREFhalpqMzhqeU1HemNPTjkxOEV3UkJhRmNiaVlqSVViY013RVJFUk5UMWlLS0llKys5RjRzWEw4YThsK2RoMGVKRjhQRHdrSy92M3IwYldWbFptRHg1c2h3SVMwcEtzUFNkcFU1MVdTd1dXQ3dXdVJ3QU9XeXExV3FuOGpObnpuUUl3RTFac25nSlltSmk4T3JDVjFzc1cxRlJnWHZ1dnFmUmE0RkJnYmg5eXUzNDRJTVBXcXduTEN3TXk1WXZBMkR2ZFY3NXhVcm9kWG81QUplV2xxSzZ1aHE5ZXZXUzd4RkZFWkZSa2Zqd3d3K3haKzhlUFBIRUV3Z0k0RDd1UkVRWGl3R1lpSWlJTG9va1NhaXBxWUZXcThXdzRjTXdmLzU4TEZxMENITmZuSXZGU3hiRHg4Y0hOVFUxV1BiUk1pZ1VDa3llUEZtK055SWlBdCt1K2RhcHp0V3JWMlB0ZDJ2eDlUZGZ5K2NXdnJvUVZzbUtSWXNXdGFsdG9taWY4WldiazR2aTRtSk1tanlwVmZlNnVibmh5YWVlQkFBa0ppWmk4NmJOZVB6eHg2RlNxK0RtNW9hb3FDZzgvY3pUK096VHp4QVJHWUhycjc5ZXZ2ZTNIYi9oeElrVGVPVFJSeHg2d2pkdjNneXRWb3NKMTAyUXo2V2VTd1VBOU9wOVBnQ3JWQ284L3ZqajZOKy9QejU0L3dPODhQd0xXTFo4R1ZRcVZhdmZPeEVST1dNQUppSWlvb3VTa1pHQnh4NTlEQy9QZXhsWFhYVVZoZzRiaW1lZmV4YnJmbGduQjdaVlg2NUNjWEV4RnJ5NndLRlhGN0QzN0phV09DN09WMTFWRFVtU2tKK1hMNTh6bW95UXJJN25BRUR2cm9lN3U3dFR1NnhXS3g2YTh4QmVtZjhLSWlNanNXKy9mUi8wSVVPR3RPcDlxVlFxVEpoZ0Q2ckp5Y2tJRFEzRkRUZmU0RkFtTkRRVXExYXRRa2hJaUZ3V3NJZmFwS1FraDNNVkZSWFl1M2N2Smx3M3dTRVVKNmNrQXdCaVkyT2QyakJ4NGtURXhzYWlxcktLNFplSXFBTXdBQk1SRVZHSHUrYWFhM0QxMVZkREVBU2NPblVLNjlhdHc1Z3hZekJpeEFpbnNpY1RUMkxldkhtTjFqTjc5dXdXejAyZlBoM1Q3NTRPQURoNDRDQzJidDJLcU9nb2lLSUloVUtCVHo3NUJJc1dMY0x1MzNjREFPYStPQmVBUFNBRHdKTlBQT2sweC9iZGY3MkxzTEF3K1RqaGVBSUdEUjdVMnJmZnFQVDBkSmpOWm16YnVnMDd0dStRejljUDdYN2s0VWRhVmMva3laTngzLzMzWFZSYmlJaDZLZ1pnSWlJaWFyUGk0bUs4OGZvYm1ERnpScE9MWFFtQ2dNcktTdnpqelgvQTA5TVRjeDZhMDJ5ZGI3MzlGZ0lEQXdFQTYzNVloNDBiTitLalpSL0oxOTkrKzIxSWtvVG5ubnRPUHZmNFk0ODcxSEg2OUdsa1pXVWhLam9LZ2lCZzVxeVpXTHhvTVRadTJJaVRKMDlpL1BqeGNnOXdVbklTZnRyNEUrNjg2MDc0K3ZnNjFPUHQ3UzIvenN6TVJIcDZPbWJPbk5tS1Q2WnBRVUZCbURWN2xzTTVvOUdJTDFkK2lRRURCbUQwVmFOYlZVL0R4Yk9JaUtodEdJQ0ppSWlvelk0ZE80WlRwMDQxdXpxeHpXYkQwbmVXb3Fpb0NLLzk3VFdJb29oVnExWmgyclJwalE3bjlmVHdoSyt2UFlocTNiUVFCRUUrQmdDMVNnMnJaSFU0ZCtIelUxTlRFUlVWSlIrUEdqVUtzMmJQUWxKeUVsUXFGV1kvTUZzT3R5cTFDajl0L0FsWFhYVVZJaUlpbW53ZjI3WnVneWlLcURYVVlzK2VQUUNBSzYrODB1RTl0R2FWNXNEQVFOeCsrKzBPNTNidDJnVUFtRFI1RXNhT0hkdGlIVVJFZEhFWWdJbUlpS2pORGg4NkRKMU9oNzU5K3lJek03UFJNcDk5K2huMjdkdUhHVE5uWU5DZ1FUaHkrQWhXZmJrS2VyMGV0OTU2cTFQNVU2ZFB5WHZoNXVibXdtcTE0dWlSby9MMWlvb0tTSkxrY001aXNUalVrWlNVaEtuVHBqcnNSVHhod2dUTW1qa0xFNjZiNE5DejJ4b0dnd0diTm0yQ0pFbjQreHQvbDg5Ly9zWG56UWJ4MXZwdHgyOFFSUkZ4dmVOUVhsN2ViRm1kVHNkNXdFUkVGNGtCbUlpSWlOcEVraVFjT25RSVE0Y09oVUtoYUxUTW1qVnJzSGJ0V293Yk53NVRwMDRGQUF3ZE5oVDkrL2ZINnE5V1krTEVpVTVEcHo5NC93T25JTGxreVJLbnVodWVheGgwczdPelVWWldoajU5K3VENDhlUHllVkVVTVd6WU1OeDIyMjF0ZnE4Yk4yNUVaV1VsN3J6elR0eDczNzFJVEV6RUM4Ky9nT3pzYk15ZVpaK0xiRGFic1NWL0M3YitzbFcrejJxMVFwSWtUTGx0Q2dEZ2pqdnV3RDMzT202cFZGTlRnNE1IRDBLU0pEend3QU10dHVYcFo1NTJXRlNMaUlqYWpnR1lpSWlJMnVUNHNlT29yS3pFeUZFakc3Mys0L29mc2VLekZSZzFhaFNlZXZvcGgydC8vdk9mTVgvK2ZQencvUS95d2xXQlFZR1lNbVVLcHYzZk5IaDZlZ0lBTm0vYWpCOSsrQUh6WHBtSDBOQ205L2RkdFdvVit2WHRCd0FJQ1FuQjBuZVhJaW9xeWlFQWUzcDZZdDRyalMreTFaeVNraEtzL21wMW85ZTh2YjB4WStZTUFNQ0t6MVlnZm1BOFJvNDgvM25zM2JzWEtja3B1UGUrZXdFQXZYdjNkcXBqMDZaTk1KbE1HRFI0RUZLU1U3Qmd3UUtJQ3RHcDNNOC8vNHhmZnY2bDJjK0JpSWhhaHdHWWlJaUkybVRIYnp1Z1ZDb3hhdFFvcDJzcnYxaUoxYXRYWThnVlEvRGkzQmVkZW9pSERSK0cyTmhZL1BERG84THQ3UUFBSUFCSlJFRlVEN2oxdGx0eDd1dzUxQnBxTVdqd0lKdytmUnFBdmZkMHhZb1YwTHZya1pXVmhheXNyQ2JiMHJ0M2IxaXNGdXpmdngvRGhnMXJOR2dDOXRDK1lNRUNoM09TSkFHd0w2VFZzT2U1YjkrK2VPUHZieUF4TVJGS3BSSitmbjVPOWRVUDR6WWFqZmg0K2NjWVBueTR3N0R1b3NJaXBLV21OVHJVRzdDdi9MejJ1N1dJaW9yQ004ODhnOW16WnFPNHBCamp4bzF6S0ZkZFhZMURCdzloME9CQjZOZXZYNU9mQXhFUnRRNERNQkVSRWJXYXpXWkRRa0lDUm80YzZiVDM3c292VmlJOVBSMmpSNC9Hczg4OTIrUjgxY20zVHNiU2Q1WmkyOVp0K09tbm41d0NibjB3cmFtcHdaTEZ6a09nNjYrTG9tTnY2Y292VjhvOXlCY0tqd2pINDM5MVhERTZLU2tKRzM3Y2dIdnZ1eGMrUGo3eWVXOHYrenpoc1dQSElqbzZHcS8vN2ZWRzZ3U0F3c0pDQUhDNHZ6VzJiTjZDMHRKU3pKZzVBLzcrL3JqcHBwdXc0ck1WR0Q1OE9EdzhQT1J5eTVjdFIwVkZCUjU2NktFMjFVOUVSSTFqQUNZaUlxSldFd1FCSDM3NElTb3FLdVJ6MWRYVkFPejczTjU2NjYyWS9jQnNwM0FLQUt0WHI4YllzV054N2JYWFFoQUVqQjgvSHBNbVQzSW9zM0hEUm56d3dRZVk5OG84akI3dHZDM1FpczlXWU0yYU5aajcwbHhjYzgwMXJXNjNyNit2MC94WmhVS0JEVDl1d01pUkk1dGNCYnE1MWFFQjRNamhJd0FhSCtMY2xPTGlZcXhjdVJLeHNiRVlQMzQ4QU9EdWUrN0cvZ1A3OGRxUzE3QncwVUpvTkJwOC9mWFgyTHAxS3g2Yzh5Q2lvNk5iWFQ4UkVUWE4rVjhuSWlJaW9tYW9WQ3A1V1BDV3pWdXc4TldGQU96emV4K2M4MkNqNFZlU0pLejZjaFhXclZzSGxVcUY2NjY3enFsY1dsb2FQdjc0WTNoN2U4Tm9OS0txcXNyaCtycDE2N0JtelJyODhZWS90aW44WGtxN2R1MUNTRWhJaTBHNW9YKy85MjlVVlZYaG9iODhKSDhHN3U3dWVPbWxsM0R1M0RtOE5QY2xmUHJKcC9qaTh5OXd5NlJibWh4R1RVUkViY2NlWUNJaUltcXp6TXhNTEYrK0hFY09INEczdHpkcWFtb1FFeHZUWlBtQy9BSklrb1RJaU1nbXl3UUdCdUtKSjUvQXJwMjc4TzdTZDJHeFdCQS9NQjRqUm94QVNuSUtkdTdjaWVzbVhvZkhIbnZzVXJ5bFpxMWR1eFliTjI2VWgxOER3TUVEQjVHWW1DZ3Y1dFVhNjlldHg0RURCekI1OG1URXg4YzdYT3ZWcXhjZWVmUVJ2UFdQdDVDVWxJUisvZnJod1FjZjdMRDNRRVJFRE1CRVJFVFVCbGFyRmN1WEw4ZFBHMytDUXFIQTlMdW5ZOEw0Q1hqZ2dRZHdNdkVrcnI3NmFxZDdKRW5DcGsyYkFBQUQ0Z2MwV2JkT3A4TzRjZU13YnR3NDFOYlc0b2NmZnNEcXIxWWo0WGdDQVB1Y1gwOFBUeVFtSmlJK1ByN1JudVpMWmNpUUlVNURzcGN2WHc1ZlgxL2NmdnZ0cmFwang0NGRXTDU4T2VMaTRqQnoxa3lIYTZkUG44YkdEUnV4ZmZ0MitQcjZJam9tR29jUEhjYWNPWE13OVk2cG1IajlSTzRCVEVUVUFSaUFpWWlJcU5VVUNnWDBPajJ1R0hvRkh2N0x3d2dKRFFFQTlPL2ZIOTkvL3owMmJOamd0UEt6Mld5RzFXckZpQkVqRUJQVGVDK3gyV3hHWGw0ZTB0TFNjUHJVYVJ3L2ZoeXBxYW5RYXJYNDA1LytoTjV4dmJGbjl4NzgrT09QV0x0MkxUdzhQSERsbFZkaTFPaFJHRDU4T056YzNKcHM4OW16WjVGNkx0WHBmRkp5RWdCZ3o1NDlTRHFkNUhETng4Y0h3NjhjRGdBSURnN0drQ3VHNElZYmJ3QmdYOEY1L2l2emtaT1RnN2t2ellWV3EyM3hjeXNySzhQU2Q1WWlLRGdJODE2WkI0VkNnVk9uVHVIQS9nUFl0V3NYY25KeTRPSGhnYnYrZkJkdXUrMDI2SFE2SkNRazRMTlBQOFA3NzcrUEZTdFdZTkNnUWJqaWlpc3djdVJJQkFVSHRmaE1JaUp5eGdCTVJFUkViWEx2ZmZjNmJCc0VBRXRlVzRJOWUvYWdwS1RFcWJ3b2lnZ09Ec2FJRVNPY3JsVldWdUtKSjU1QVFYNkJmTTdMeXdzREJ3N0VIVlB2d01pUkk2SFQ2UUFBMTExM0hXcHFhckIvLzM3czJMNERPM2Z1eEsrLy9vcHAwNmJoL2huM045bmUvZnYzWTgyM2F4cTlwdFZxOGMzWDN6aWRIeEEvUUE3QTh4Zk1kN2hXWFYwTm85R0lXYk5udFhvdXNyZTNOMmJQbm8wUkkwYkF6ODhQU3hZdndkNjlld0hZRjlCNjdMSEhNRzc4T0ljd1BXalFJUHp6blg5aXo1NDkyTEJoQS9idDI0ZGp4NDRoZm1COFU0OGhJcUlXQ0FhandlYnFSclRWWGZ2ZWMzVVRpTHE5MWFNZWI3a1FFVkVuV0w5dVBTb3JLeEVXSG9aZXZYb2hQRHk4VmZkVlZsWml6KzQ5dUdiTU5kRHI5WmU0bFk0c0ZndVV5dmIzSTVTVmxXSFRwazI0NXBwcldyMkFWazVPRGtwTFM1M21EaE1SVWVzeEFCUDFVQXpBUkVSRVJOVFRjQWowWlc2VVh4ekV1bUZxaDB0U1laVE1yYjVYSzZvdzFOYytWOHRtczJGZmNRcTYzYmNsTGlSQ2dNUlBqSWlJaUlpb3kyQUF2b3hOQ0JxSXgvdmNDQUE0VVo2SlBVWEpiYnAvVXZpVm1CNWxuOXUwcS9BMDloYW5YSFNiSW5YK2VMYi9KT3dzUElXZEJhZVJaeWk3NkRwZGFlNkEyekRTcnpjQTRPM1RQMkpYNFdrQWdKdENqVGV1bUk0anBXbFluZlk3REczNDRvR0lpSWlJaUM0TkJ1QTJVb3RLaUJCYUx0aUFEWUJSTWlOUTR3V3RvbU8zTUNnd2xEY2FyblFLTmU2TCtRTUFRSUlObjV6ZDFxWjY5VW9OYmcyN0VnQmd0VW40S3YzM2kyOHNnSnRDaHlKQzU0ZnBVV013eURzUzg0ODdMenpTblJnbFM2UG5INDc3SXlKMS9valUrV09NZjE5OGZIWWI5blhBRndoRVJFUkVSTlIrRE1CdDlPcWdhZWp2R2RhbWUycXNSdHk5K3ozOHRlK05pUGRxM1VJWHJiWG94TGM0VXBybWRQNkJYdGZCUzJWZk5YTkgva2tVR1NxZ1YyaWFyY3NHRzJxc0pnREF2ZEYvZ0Y1cEwvOTdZUkxLVFRVdDNuOWhIUmZTS3pXNE51ajgvbzlmcFA3V1pEMHJSajl5MFY4V25LN0l3Y0tFLzExVUhTMHhOUWpBUW9NdlJsYWw3VUtBeGhQOVBFUGhwL0hBaXdOdXhZNkNrL2o0ekZaVVc0Mlh0RTFFUkVSRVJOUTRCdURMMElTZ2VJd1BPcjlDNVBnTGpwc2l3WVk3ZHI2TnZoNmgrR1BJRVBuOEh3TDc0dytCL1Z2MTdQbzZHbk5EeUJCb1JYdW8zVjJVakpUS3ZDYnIwU3BVY3RuMjBvaVgvajl2by9WODc3dWl3WllnZVlZeXZIenNLOXdXTVFMVG84WkFJWWk0Tm5BQUJuaUY0NitIVnNCZzVaQm9JaUlpSXFMT3hnRGNSci9tSitKRVdXYUw1VWI3eHlGQzV3Y0FLRFpXQVFCK3lEcUluWFZ6UkJzVDV4R0M2NElHQWdDU0tuTHdhMEZpaTgvSnFDbStvSTVnek9rOXNjWDdtcUpUcVBGVXY1dmJPTWk3WlVwQmdWdEM3ZnNwV214U3M3Mi9EZFZhVFVnb3kyalRzK3JuNUhhR2hqM0FTbEhoY0UyQ0RkOWw3a2RpZVJhZTZ6OFpmbXAzL0p5WHdQQkxSSjNDVUd1QTFTYTV1aG5VQmVucjlsVW1JdXFKR0lEYjZPZTg0eTJXR2UwWGh6c2lSd0VBS2kyMWVPUGs5d0NBQXlWbm03MHZRT01wdjk1VmVCcWJjNCsxcVcwUk9qKzhNdkFPYU9wNlR0OVAzb3hkaGFmaHFkTGgwVDQzb0o5bktGNUxYSXZraXB6R0t4Q0FKL3JlaENDdEZ3RGdjR2txL25GeUhRQWd5TTBiVC9lN0dmNGFEN3gxYWoxT2xXYzNXa1ZUYXg1UERCNElIN1Y5ajhaTnVVY2RGci9TS2RUd1V1bVEyOGlDV0lYR0NyeGU5L20xaGdnQmE4WSswK3J5RjZ2aHF0cEtRZEZvbWFTS0hEeDkrTC80VThoUS9DOWpUMmMxalloNm9NcktTdVRuRjhCZ01MaTZLZFNGRFJ6SWZZU0pxT2RpQUw0SUFnQjNwUnNxTGJYeXVYNmVvWGlxMzgwUUljQWtXZkJhNGxyazFKYTJxcjVlSHNIeTYxTVZqUWZNcGtUcEE3Qmc0RlI0S04wQUFDdlRkdUtYL0FRQWdKdk5nbEEzSDZoRkpWNFlNQm56ajMrRHMxWDVUblhNaUIySDBYNXhBSUF5Y3czK2xmU1R2TUNXd1dxQ1JsUkJwOURncGZncGVPZjBCdXh1NWFyU1NrSEVIUkdqQVFEVkZpTytTZC90Y1AyMjhKR1lHamthQjB2T1lrM21QaVExRmRBN1dIL1BNTndWZGZWRjFSRlk5MlVCQUV3S0c0NnIvT09hTGI5dzBEVDVkYjZoSEIra2JMbW81eE1SMWN2S3lrWlpXUmxVU2lYOC9QeWdkOWREb1dqOGl6a2lJcUtlaWdHNG5kU2lFcy8wdXdXeDdrRjRMZkU3cEZVWElzek5GeS9GM3c2MXFJUUVHNVltYldoVG1PdnRIZ1RBM3F1WVdsWFE2dnV1OEluRzgvMG53MDJoQmdDc3p6NkVOWm43NU91bHBtb3NQckVHcjEveForZ1VHaXdZTkEzUEhQNGNoY1lLdVl4S1VDRE16UmVBZllqeVc2ZldvZHhjSTEvUE41VGpwV05mWWZIZ094SHE1b05uK2s5QzZiSFZyUXJxTjRaY0FYK05Cd0JnZGZydnFMU2M3NW53VUxyaGxyQmhFQUNNOE8yRnZVWEpuUmFBdmRWNkRQYU82ckQ2UXQxOEVPcm0wK3J5R1RWRkhmWnNvcmF5MmJoSDljVVFoSTZlS0hKeDh2THlVVlpXQms4dlQ0U0hoVUVVUlZjM2lZaUlxRXRpQUc2blB3VDBsK2Vhdmo1a09qNCt1eFYzUlYwTkQ2VVdBUENmYzl1eHA2ajEyOTRFYTczZ1huZHZTbVVlcENZSEV6c2JFOUJQRHI5Zlorekc2Z3Q2V0FGNzJIbzk4WHZNalorQ1ZXbTdITUl2QUpodFZyeVcrQjJtaEk5RWhia0dpZVZaVG5XVW1LcXdJT0ViTEJsOEZ6YmxIbTFWK05Vck5maS91bDdXckpwaWJNdzU0bkI5U3NSSXVlMm5Lckt4TGIvbGVjK1hnZ1JidStiS0NSQ2dGTVIyMVdHV3JHMStIbEY3TlF5ODlhOFpndHRIRUFUWWJEYUhFT3pLUUd5b05hQ29xQWp1N3U2SWpPalluUWFJaUlndU53ekE3ZlJMZmdJQ3RKNzR2OGlyb0ZXbzhIaWZHK1ZyNjdJUFluMzJvVWJ2bXgwN0hoTkRCanVkYjdpM2NIL1BNSHgxelJQTlB6LzNPRDQ5OXlzQTRQM2tUUkFoNEhSRkRyYmsyZWNOdjNuRlBZalErem5kcHhSRTNCOTdMZTZQdmJiWitoL29mVjJUMTBRSXVEUHFhdHdaZGJWRE94cHpiL1FmNUM4RlBqNjd6U0hZKzZyZGNYUG9VQUQydllZL1N2bTUyVFpkU3R2eVR1RDlsTTF0dm0rMFh4eGVHSEFyQUh2UCszL09iZS9vcGhGZGxJWmg5OEpmRjVhaDVsMFllQnYrYXF4TVp5a3NLb1FvQ0FpUENPLzBaeE1SRVhVM0RNQVg0YXYwM3lFS0FxYld6VzhGZ0pQbFdjMkdJSldvYkhGN0g0VWdRaUUwUDN4TjFXQ0xIeHVBZnlYLzVIQmRvMmo2T1UwdDF0UWVxbWEyR2hyb0ZTRnZwL1I3WVJLT2w2VTdYUDl6MURWUTE5My9ZODdoYmpra3VPRWlXRzRYdVc4eFVVZHJHSFlsU1lJQUFRcWxBcUlnUXFsVWNwaHNPMG1TQkl2RkFza213V3F4UW9JRVFSRGt6N096UTdEQllJUk9yNGVTODMySmlJaGF4QUI4a2I1TTJ3VnZ0UjRUZ3dZQkFQcDRobUt3ZHhTT1hSRDJHck01OXhqTURiYlJhWWxLVk9LR0J2dnp0c2JKOGl6ODQ5UzZOdDNUR3ArT2Z0aWgxL3BDN2tvdG5teXduVko2VFNFbUJnK1N3NzFXb2NLRVlQdVdUeVdtS3F4Ty83M1Jla1FJYmRvUFdPenNIendiYkdta0ZkV2QrbXlpNXRTSDN2cGZhclVhV28zVzFjMjZMSWlpQ0xXNjd1KzdCakFZRERDWlRiRFpiQkJGRWFJb2Rtb0lOaHFOOFBEMDZMVG5FUkVSZFdjTXdCM2d3K1F0OEZkNzRBcWZhRmh0VnRoYU9YLzN5N1JkRGl0SXQ4UkQ2ZGJtQUd5eFdWSFdZREdyem1LMVNmQlNuZDluY0hyVW1DYkxmbmIyMXliM3hnM1grYlU0SE55VmFxd20rYlZlcVdteW5BZ0I0VHEvYnRuTFRkMVB3L0JyczltZzEzRTE0RXRKcTlWQ3FWU2kxbEFMU2JLdkE5RFpJVmhzWWRRUUVSRVIyVEVBdDRHN1VvczdJNjlxOUZxUnFSSUFrRlpWaUJHK3ZUREN0NWZEOVZxckdhdlNkN1g0akxrRGJvTmVxVUYyYlFrKzdJQTVzU3BSaWNBRyt3dDNsbHFyQ1lubG1SalNZSlZsZzlXTUtvc0JHb1ZTM3E3cGFGazZmaTlLNnZUMmRaU3FCaXRhMXk5aTFwamh2ckY0S1g0S1RsVmtZMzMySWV4cDVSWlNSRzNWY01pejFXcUZ1OTZkNGJjVEtKVks2TngwcUtxdUFuQitHSFJYV3kyYWlJaW9wMk1BYmdPZFFvMWJ3b1kzVzZhdlp5ajZlb1k2bmErMDFMWXFBUGYzQ29PSDBnMWFSY2NNcCszdkdZWmxJK2QwU0YxdDlVSHlabWdVS2xTYWExRnBNY0JxazZBV2xmalg4Sm53VUxyQllEWGpveGIyd1MwejEyQjk5c0ZXUDFPQWdIdWl4N2E1cllOOUl2RjgvOG10S3JzbWM1KzhqM0tWdWNHV1RpcTNKdSs1TWZRS0FQWS9qM05WK1F6QWRFbGNHSDQxYWczRGJ5ZFNLQlJRcTlVd21Vd3VuUk5NUkVSRVRXTUE3aVN1V21TMXhtcENWazF4aDlmYnh5T2t4VElGRjJ5MUJBRFRvNjVCa05ZTEFMRGkzSy9JTjVRM1cwZUZ1UWJmWmU1dmRidkVkZ2JnUUkwWEFqVmVyU3E3S2ZlWS9Ob29tV0dRek5DS0tuaXJkWTJXRDlKNjRRcWZhQUQyclpMV1pUVytRamhSUjVBWHZCSUVhRFJORDh1blMwT3IwY0pzTnN0L0JneS9SRVJFWFFzRGNCc1VHQ3N3WmVkYlR1ZjdlNGJoYjBQK0RBRDRYOFpldWFkWGhJQXZybjRjT29VYU9iV2xuZHJXZW1jcWM3RWc0WDhkWHUrYXNjODB1d2hXWStJOGdqRXAvRW9Bd0tHU2M5aVNkN3pEMjlVV0xhMjAzUlNUNURoZnVjeFVqV0N0TjNRS0RiU2lDb1lMcnQ4ZU1WTCtyUFlVSnFQQTJIem9KMnF2aGozQVdxMlc0Y3NGQkVHQVJxMkJ3V2lBS0lwTyt3VVRFUkdSYXpFQVgwS3g3a0hRMVExbFBsR2U0ZUxXdUpaV1ZPSHBmcmRBaElCS2k2RmRlKzUyTkdXREFMd3A5eWorZTI1SGsyV2Y2bmN6UnZyMUJnQ1lMbGk1dTloWWlXQ3ROd0RBVCtPQjdOb1MrWnFmMmgwVGdnYkt4MnV6V3QrYlRkUVdEZmY3bFNRSkNwRkRuMTFGRkVWNUFUSUFETUZFUkVSZENBUHdKVFRJTzBKK2ZhSXNzMVgzQ0hVOWhhMWRTYnJsTmtSaHpkaG5PcVN1aHRyYSsvdVh1T3Zsa0xnczVXZVVtcW83dkUxdHBXd1FFS29zQnFlZTI0WWE5aFpmdUdKMWdhRUM4WFdqcDRPMFhnNEJlR3JrVmZLK3k3dUxrdVc1dzBTWFFzUFZuem4zMTNXVVNxWDg1OURacTBFVEVSRlI4eGlBTDZFUmRUMkdCcXNaaWVWWnJickhyYTdIMkN4Wk82UU5WcHVFV3F1eFErcHFxSDRWNTlhNEkySVVyZzBjQUFEWVdYaXF5VldmUlFpUU9pajR0NFplY1g1K1pHMkQ3WXdhbzFhYy82dGl2Q0FBNXhyT0QyOFAwL25pY0drcUFDQlM1NDgvaGd3R1lKLzcrMlhhem90dU0xRkw2b2RCTTNTNWppQUk4cDhERVJFUmRTME13SmVJcjlvZC9UekRBQUNIU3MvQlltczUwR3BFbGR6VGFMeGdtRzE3blN6UGRPa2M0QnREcnNEZGRZdFNWVm9NMkp4N0RDTjhleUZRNjRVZ3JSY0N0Wjd5NnkvVGRtRmp6cEVPYjJ0VEdxN2EzSEExNThab1JaWDgrc0llNE16cTg0dU1SZWo4NU5lemVvMlhQNk5mOGhKY05nK2NlbzZHUTI3SnRmaG5RVVJFMURVeEFGOGlQbW85VWlwekVlY1JnbjFGS2EyNngwL2pMcjh1N3dKRGhDOVdzTllMRC9XZUtCOTdLTFZZTXZpdUpzc1hHNnVjem5tcGRKZ1dPYnJWenhUYU1EVGJxOEdxelNVbTUyYzNwRkdjRDhBWDloYW5WUmZLcjN1NUJ3TUFyZzBjSU8rQlhHa3hzUGVYT2cxN0hyc0cvamtRRVJGMVRRekFsOGpacW55OGNQUkwrR3M4VU5sQzcySzlHUGRBK1hXQndYa0xvZmJvNnhtS2YxODVxMFBxYXFnMXZiOEZoZ29Zckdab0c0VEhoaXJNdGNnemxDR3Z0Z3g1aGpJa1YrWTRsZkZTNlRBOWFzeEZ0N2N4OVhPU2daWURzRjZwQlFBWUpMUFRNTzA4UXhrcUxRWjRLTFdJMHZzanpNMFhEL1NhSUYvLzc3bnRxRERYZG1ETGlad3hiSFZkSEpKT1JFVFVkVEFBWDJKRnhzcFdsNDJyNnowRWdMVHFnZzU1dmtaVUljek50MFBxYWlzSk5od29PUXNmdFY0T3VibTFwWExvcldsaDN1MmxWcjhmTVFEazFwWTFXN1ordm5DTnBmSDUxS2ZLc3pEU3J6Y1Vnb2lGZzZiQnZTNHdueXpQd3RiOEV4M1VZaUlpSWlJaXVoZ013RjJFQUdCTVFELzVPS25DdVRlMFBWSXFjN0hzekM4ZFVsZERidzY5cDFXOXdQODgvZU5GUFNlcnBoalBIVm5aNnZLaUlPRExxLy9hWWptOVVvTUFqU2NBKzVjVXpTMkNwUlFVY2k5MmxhWHgzdnlqcFdueU5rbCtHZzhBUUkzVmhIZVRmbXAxMjRtSWlJaUk2TkppQU80aWh2ckV5TUVwcmJvUXhTME15VzFKUm5VUnpKSVZaNnJ5NWExM3JnOGVqREVCZlFFQVM1TTJ0bWtyb2hjRzNBcWxvRUJxVlFGV3BlL0NtY284S0FRUmhjYU9HYXJkRkFtMlpyY251bEJydDJmcTFhQzNQYjNCSE43RytLclB6ODF1YXJHc3ZjVXBlS0QzZFE3UC95aGxDd3FNNVU1bEIzcEZZRXJFU1B5U2w0Q0R4V2RoYnNVQ2FVUkVSRVJFZFBFWWdMc0FwU0JpVnEveDhuR2szaDhQOXJvT0s5TjJ0cmc5VDFQZWJxVG5OZFk5Q0lQckZtYVMyamhmY0xodkxGU0NBdXE2dlhOZk9QcGx1OXJWbEVDTko0SzAza2dveitqUWVwc3kwT3Y4SHMybktyS2JMUnZuZVQ0c04vWEZSS0RHQ3hiSkNyVm8veXYxZTFFU2RoYWViclJzaE00UHczeGlNTXduQnF2U2Y4Zi9NdmEwdGZsRVJFUkVSTlFPRE1DZDdMTnp2K0tMMU44QUFOVjErL1BPN2pYQllaNnVDQUUzaFE3RktQODRmSHhtSy9ZVjIxZVJyclRVNHA3ZDd3R0FRNjloWDQ5UUJMdWRYOUNwS1ZGNmYvbjFDTjllYmVwNXJGOWQyVnV0bC9mMGJVcEtaVzZ6Vy81b1JSVjZlUVNoajBjSStuaUdvcTlIS0h6VWVwd296MFRDOGM0SndNTjlZK1hYSit2MmFCWUFwMTJJZFFvMTdvZ1lKUituMXZXbU56VFlPd3B6NDIrVHd5OEF4T2dEb1JCRVdHMlNVL2t3M2ZrLzY1eWFrbmErQXlJaUlpSWlhaXNHNEU1bWtpd3c0Zndldi9mRlhJc2JRNjZRajcvTzJJMXJBdm9oM00wWGZtcDN2RGpnVnV3dVNzYnlNNytnM0Z3amgrYUdiZ2daZ3ZGQjhXMXF4Nk45Ym1oWCt5TjEvbml5NzAzTmx2bjQ3Rlk1QUt0RkphTDBBZWpsSG9RNGoyRDA5Z2hHdU02djBhSEs3ZTN0YnFzUXJUZGk2MWJjcnJJWTVQbldyMTh4SGY1cUR4U2JxbEJyTmNGcWs5RExQUWhlS3Z0MlNSSnMyRjJVN0ZEWEtML2VlS2IvSktnRWhjUDVVRGNmM0JZK0Ftc3k5ems5UDZ6QlhzRVpOVVVkK3Q2SWlJaUlpS2hwRE1BdW9sT284V2lmRzNHMWZ4LzUzSS9aaDdBNmZUZSt5OXlQKzJPdXhVMmhRd0VBVi92M3dTRHZTSHg2ZGh0MkZKeDBxcXZXYWtLbHBmbHRkaFNDQ0YzZFNzWm1teFdHTm9aTkQ2VWJBTUJpazFEYlNBaHZ5R1MxQi95WDQyL0hNTitZRnVmbEZoc3JrVnlaaTExTkRCbnVhQk9EQjh1djl4ZWZrYmMxT2xkVmdMNGhvZkpjN0F1dHpkeVBmTVA1T2IwVGd3YmhMM0hYUXlHSUFJQkNZd1YrelUvRS8wVmVCUUM0SytwcUhDMU5rK2RnMXd0ejh3RmcveklrbXozQVJFUkVSRVNkaGdHNEE5VHZFV3ZYOHR6YUlkNVIrRXZjSHhIY1lCdWVuL09PNDlOenZ3S3dCNk9QejI3Rm9aSnplS3pQamZCUjYrR2gxT0xKdmpmaEt2ODRmSmp5TThyTk5mSzlINS9kaW8vUGJtMzJtYk43VGNBdG9jTUFBUDg1dHgwYmM0NjA0UjBDMzR4NUNpcEJnWlBsbVZpUThMOVczVk5nS0hjS3YwYkpqRE9WK1VpdXpFRlNSUzZTS3JKUjF1QzlYR3A2aFFZM2hnNlJqMy9OVDVSZnAxVTF2dlZVbnFFY1AyUWR3S2Jjb3dBQXJVS0Z2L1MrM21Fb2VGcDFJUmFkK0JhbHBtcjA4d3pGWU84b0tBVUZYbzYvSGE4Yy94clp0ZmFnNjZmeGdIL2Q2dE9wMVFWT2V3b1RVZXR4ZjEwaUlpSnFLd2JnaXlSQ3dIWEJBK1ZqbzJScHNteW9tdzlteEk3RENOOWU4amtKTm55ZHZodmZOTElRMHVIU1ZEeHg2RDk0dE04Zk1jb3ZEZ0F3eWk4Ty9UM0Q4VUhLRm5sdWNFdHVEYnRTRHIvbDVocHNieEQ2THFYRHBha1lFOUFQcHlxeWtGaWVoZE1WMlRoYm1lOFUrbUwwQWJpcHJuMzE2b2NVKzZyZDhXaGNHNFpyTi9oWk9NVE5SNzVYZ29RUFUzN0dIWkdqNVo3dzlPcENuQ2pQbE10dnlUdU9yZmtub0ZXb29CYVZVQWdpYXEwbVZEZlkrN2VYZXhDZTdUOEp3ZHJ6YzY0VHlqUHdSdUwzOHI3Rzc1emVnTGVHM1FjL3RUdDgxSHE4T2ZRZWZKZTVENmNxc25GSHhDaTVpYWZLbTE5OGk0anNLcXVxNE9IdTduVCtpV2RmUW0xdExSYk5uNHVRNENENS9LRWp4MkEybXpGNjVKV2QyVXdpSWlMcUJoaUEyMmpwc1B2aHBsU2p4bUpDcmRXRUlLMlh3elk1NmRYT2N6cjdlb2JpMXJBUkdPWGYyNkZIdE14Y2czOGxiY1NSMHJRbW4xZHBxY1ViSjMvQXBMRGh1Qy9tV2lnRkVaNHFON3c0NEZac3pUK0JUODVzYlhLYm9MNGVvWmdlZlkyODhyTU53SWNwVytTZ2Rxa2RMam1IKy9lKzMySzVRSzBYSmdZUGF2U2F1MUxiNUxXV2VLdDA4cjBTYk5pU2V4eTNocC8vZ2ZoL0dYdWQ3ckhhSkZSYmpLaUc4ekR2Y0owZjNyaGlPcFIxNGR3R1lGMzJRYXhNL1EyV0JvdGRsWmxyOE9yeGI3Qm84SjN3VWV1aFU2aHhUL1JZcC9vT2xKeHQxL3NpNmdvTUJpTSsrN3o1MWVCSGpSaU9uTnc4SEQvUitpL2RGS0tJRjU5OVVqNU9TOC9BRTgrK2hCSERoMkxlaTgvSTV5VkpRbmFPZmY1K2dQLzVlZlVXaXhVZmZid0NCWVZGbUhEdFdEdzQ2ejdvZEc2dGZqNjFUVUpDQWxRcUZmcjE2OWR5NFhhU0pBbkhqeDFIWUdBZ1FzTkNXMzNmTHovL2dsOSsrUVZ2L1AyTkpzc2NPM29NcTFldnhsTlBQNFhBd01DT2FHNjdwYVNrd012THkrWHRJQ0s2M0RFQXQxR1JzUkxEOWJHQXh2bGFSazBSRHBlY2N6alh4eU1FZnh2eVo0ZmdLOEdHemJuSHNETDF0MWFIMGZYWmg1QmNrWXZuK2srUzU2ajI5d3lEVWxRQWRRSFlRNmxGYjQ5Z3hIdEZZSlJmYjRRM1dHekpZclBpMzhtYnNhLzRURnZmY3J0MXRjRzlwYVpxVkprTjhGUzVJYWtpQjc4WEpiWHAvcXlhWW55ZStodG14WTVIcWFrYS8wcmFpS05sNlkyWHJTM0JjMGRYNHRsK2s5RFAwL2tIdHNUeUxIbjFhYUx1eUdReVlmUFAyNW90NCsvbmk5emNmT3cvY0xqVjlZcWk0NURtTGIvWXA0YjA3aFhqY0Q0M0x4OFdpeFd4MFZGUUtzLy9VNlpVS3JCby9seTg4ZGE3Mkxaako0NG5uc1NUano2RVFRT2JYNzJlMm1mVmw2dmc3ZTJOZmk5ZXVnQnNzVmd3Yjk0OFRKMDZGVE5tem1qMWZVWEZSVWhLY3Y3L2ZFcEtDc0xEdytIbTVvYXk4aklrSkNUQWFHeCtiWXVtV0sxV21Fd3QvenN1Q0FLMFd2dDBLWnZOaHErLy9ockRodzlIWEZ5Y1hHYmV5L01RSHgrUCtRdm1Bd0NNUmlQbXZUd1A0OGFOdzAwMzM4VGgva1JFSFlRQnVJMnlhb29kdHRDUllFTzVxUWFIU3M5aFplcE9wK0c5eVpXNStQak1WanpVZXlKc0FBNFVuOEhxOU4rUldsM1k1bWNuVmViZ3FjT2Y0K2wrTjZPM1J6QmVTL3dPVlJhRGZEM0dQUWl2REp6cXRPUlVZbmtXbHAvNXBjdXVPTHl2K0F6dTJQbjJKWCtPQkJ1V0ptM0E4d051eFh2Sm05cFZ4L3JzUXlneFZpR2hQQU1WNXVZWEhpczJWdUtsWTZzd05yQS94Z2NOUkxRK0FGYkppa09scWZKV1dFVGRsYWVuQjFaLzhZbDhQRy9CYThqTXpzR0s1ZTlCRk8wTHc2bVVLdGhzRXVZOGNEK1d2UEUyVGlTZXdpY2Z2Z3QzZDcxOFgzcEdKbDU0ZVNHdUhYczFIcDR6Uzk1eURRQk1Kak8yLy9ZN1JGSEVIeWRPY0hqK3VWVDd5Sm5ZbUdpbnRvVUVCK0VmZjNzVkh5NWZnVzA3ZHVLMU45L0JzbisvRFM5UHp3NzlETWpad2xjWElpRWhvVlZsOVhvOS92djVmd0VBR1JrWlNFMU5iYlNjeFdLZldwU1ptWWtkTzNZMFdkODExMXpqOEdWSVU1WXNYb0tZbUJpOHV2RFZGc3RXVkZUZ25ydnZhZlJhWUZBZ2JwOXlPejc0NElNVzZ3a0xDOE95NWNzQTJIdWRWMzZ4RW5xZFhnN0FwYVdscUs2dVJxOWU1NmRJaWFLSXlLaElmUGpoaDlpemR3K2VlT0lKQkFRRXRQZ3NJaUpxSGdOd0cvMG5kUWYrazlyMFA4Q04yWlI3RkFwQnhJbnlUS1MzSS9nMlZHbXB4YUlUM3lKSTY0MDhRNW5EdGVObDZkaWNld3p5V09iT0FBQWdBRWxFUVZRM2hneEJsY1dBZmNWbnNEVXZBYWNxdXY1YzA4NWFET3BJYVJxZU9meDVzL3NVdDZRdFBjYzJBTDhWbk1KdkJhZmEvYnhMcGJTc0RBcUZBa3FsOHZ6dmRjR0ZxRFhjNm5xMFRDWVRVdE16TUhCQVAraDF1Z3RLS2FCU3FlVGVLNjFHSTk4SEFHcTEybDVLVkRpY0I0RGY5K3hEZFUwTnJybHFKSHg5SFBjNlR6bGpIMjBURytzY2dPdnJmZUt4aDlDM2IyLzQrZm95L0hZU2s5bUV1RDV4bURKbFNyUGxEaHc0Z045Mm5QOGljUC8rL1ZqOTFlcG03emw0OENDT0hUdlc1UFVycjd5eTBRQXNTWkw4cFV4dVRpNktpNHN4YWZLa1pwOVZ6ODNORFU4K1pSK1NuNWlZaU0yYk51UHh4eCtIU3EyQ201c2JvcUtpOFBRelQrT3pUejlEUkdRRXJyLytldm5lMzNiOGhoTW5UdUNSUngrQlhuLytTNS9ObXpkRHE5Vml3blhudjlSSlBXY1AvNzE2bncvQUtwVUtqei8rT1ByMzc0OFAzdjhBTHp6L0FwWXRYd2FWU3RXcXRoTVJVZU1ZZ0R2SmhweldEd0ZzaVExd0NyLzEvbk51TzM3T080YlVxb0lPalpUL3QrdWREcXpOdFM0bS9GNU9zck1hLzJKRUZFVTVGS3ZxZmxlb2xGQ0tDb2dLRVFxRkFxSlkvN3NDb2lqWXl5Z1VqZFpIbDcva00yZGh0Vm94b0gvSERvTTllTmkrOG5wT2JoNWVlL09manM5TXNjK2gzLzdiN3poNnZPVWV4eTFiZjVWZno3am56d2dMRGVuQWx2WXNScU1SMjMvZERnQW9MaTZHd1dEQTVrMmJFUmtWQ1FEdzgvWER5SkVqY2Z6WWNjVEV4c0REd3o1dEp6TXpFMTVlWHZEMDlFUitudVAyY0ZPblRzWFVxVk1iZlo3SlpNTHRVMjdIbENsVDJqUUVHckFQVVg1b3prTjRaZjRyaUl5TXhMNzk5cjNaaHd3WjBzS2RkaXFWQ2hNbTJJTnFjbkl5UWtORGNjT05qZ3N6aG9hR1l0V3FWUWdKQ1pITEF2WlFtNVNVNUhDdW9xSUNlL2Z1eFlUckpqaUU0dVFVK3g3enNiSG5SNWpWbXpoeEltSmpZMUZWV2NYd1MwVFVBUmlBTHpOR3lZeHpUV3puUTlRYWtpVEpjOXFhSCtUZE9JVkNBWVVvUWxDSWRhRzVMaVNMQ3ZzNWhWSU96UTBEdENpSzltQmRGN1NwKzlpMy94QUFZUGpRMW9XSzFySmFyUUNBMUxRTXBLWmxORm9tT2FYdDZ4cE12VzN5UmJXcnA2dXBxY0g3NzlzWE9KUWsrd0tBWjgrZXhjMDMzNHkvL09VdlVDcVVTRXBLd29JRkN6QjI3Rmc4L2N6VHNGcXQrTnRyZjBOdGJTMmVlLzQ1akJrN0J2M3F2akNSSkFrN2QrNXM4bm10SFFJZEdSbUptSmdZSER4d0VGdTNia1ZVZEpUOFpkMG5uM3lDUllzV1lmZnZ1d0VBYzErY0MrRDhmMk5QUHZHazB4emJkLy8xTHNMQ3d1VGpoT01KR0RTNGZZc3kxa3RQVDRmWmJNYTJyZHV3WS92NTkxTC8vOXhISG42a1ZmVk1uandaOTkxLzMwVzFoWWlvcDJJQUp1cWh2TDI5WWJWYVliRlk3TDliTFpDc1VzczN0c0JxdGRwL3FEU2prYlcwMjBZVVJRaUNZQS9IZ2dEaGdtT0lkYTloLzczK1dDR0k5cktpWUw5UHFMOWZrT3NVNnVvVDYrcURJSEFJZUR2WWJEYjh2bWMvL1AxOEVkZmJ1ZmZLU1J2VzhYbjZyNC9BS2xtZHp1L2RkeEJMLy8wUlJnd2ZpbWVlZkxRTnJiWFRxQnRaeFpCYXpjZkhCK3ZXcndOZ0Q1TGUzdDU0NGNVWDVPczUyVGw0YmNsckNBd014SnlINWdDd2Z6RzJhUEVpTEY2MEdITmZuSXNaTTJmZzl0dHZCMkFQdVA5NDh4OVFLcFdORG1FMkdBd1FCQUhIamgxcmNnaTB3V0RBMUtsVEVSTVRnOU9uVHlNckt3dFIwVkVRQkFFelo4M0U0a1dMc1hIRFJwdzhlUkxqeDQrWGU0Q1RrcFB3MDhhZmNPZGRkOExYeDllaFRtL3Y4OFB1TXpNemtaNmVqcGt6WjE3RUp3Y0VCUVZoMXV4WkR1ZU1SaU8rWFBrbEJnd1lnTkZYalc1VlBRMFh6eUlpb3JaaEFDYnFvY0xEd3hvOTN6QVVXeTMyWUd5MVdHRzJXbUN6U3JCS1ZraVNEVmFyRlpJa3lZRzN2aWVvSTlYWFdkOUwwNW5ra0N3SWdNMEdORGl1N3ltU1h3dUFZSU5UR2NGZXlINjkvaGlPMSszMzE1VnBlTnhHa2lSQmtpUllMQmFZVENZRUJuVE9WaW9KSjA2aXVLUUVVWkVSK0diTjkvTDVBZjM3WXVDQS9rN2xoVFlrWUxWYUJjQjV5T2UrLzJmdnp1T2lxdmMrZ0g5bWhabGhHWVpGQkJFMGNjTUZLN2U4cGFrdE56WEw1VWxidExTMHVtMXExbTBUMTNMSjFGdmQyMjU3cWVXYTVwTG1WcUFwdWFhSWdvTHNBc015ekg3Tzg4ZklpWEZBUmRGaCtieGZqNitIOHp0bnpud1BtSmZQL0xZL1hEM092WHJlN0RGdm1Md3JJeU1EcjcvMk9rUlJ4UFRwMCtIbjU0ZVZLMWVpOEZ3aG5wandCT2JObjRmWnMyZmpzMDgvUTBGK0FTWStPVkY2N1ppeFk2UlFEQUIydXgzL1dmSWY3TisvSDYrODhvclUrK3AwT2lHS29sdFlIakg4NytIVDZlbnBpSTZPbG81Nzl1eUpjZVBISWVWRUNsUXFGY1kvUGw0S3R5cTFDajl2K0JtOWUvZEdWRlJVamMrMWJlczJ5T1Z5bUMxbUpDWW1BbkROT2E0NkpQbHlWbWtPQ3d0emUwWUEyTDE3TndCZ3lMMURjT3V0bmx2bUVSRlIzV0lBSmlJM1Z6T2ZWeFJGS1JRTFRnRk8wZlcxZTNCMjlUUTdCVmViZVA3cnl0ZUpndXZZMjBSUmhDald0ODI4YWxZMUFEdnMxZThOZmkyc1hyY0JnR3MxNXpNWm1WTDd5R0ZEM1FKdzVmZnlhcmR5TVZzczJQL25BY2hrTW5TL3FkdFYzZXRheXNyT09mOUJCMUNyYnU4cklBS29zRmd1ZWQzMWtKMmREVUVRTUd2MkxEUS9QOC82ek9rek9Idld0ZTJiUnFQQjlPblRzV1R4RWd5OFkyQ045OG5OeWNXOGVmTWdpaUlXTFZxRVp1SE5BQUFGQlFWWU1IOEJGRW9GWnMyYVZXMlBjVXBLQ2thTUhBRkxsZTlKLy83OU1lNnhjZWcvb0w5YnorN2xzRmdzMkxoeEl3UkJ3THk1ODZUMkw3LzZFZ2JEMzczR1YvcDNlK2VPblpETDVZaHRFNHVTa3BLTFhxdlZhamtQbUlqb0tqRUFFMUdka2NucWRrRXN3U2xBZ0FqeGZMZ1RCZEg5V0FRRVVYQTdGaXVEdFlqenI2bTh4L25YaVNJRVVRQUUwZlgxK1d0RTRKcjBZamRtbVdlenNQOVAxNURVbWROZWdUNHdBRVhGUmt5ZjdRb0phOWR2eEs3ZGlkSzFBREJ0NWx2U2lyd0FZRDAvOS9HUDVEOHg5WlVFQUVCNGVETk1lYjc2dVpCNy85Z1BtODBWOEo5NGV0SmwxM3Jma0h2dzRBUERhL040VjBXNGpxTVdaQUFzNWl1WnNWODNjbkp5OE9hY045R2xTeGNNSGpJWVhidDJoVWFqcWZGNmxVcUZGNmUrNkhiODBVY2ZJU0F3QUZhckZTdVdyOERxMWFzUkZ4ZUgwUStPeHJuQ2M4ak96c2E1Yytld2RPbFNkT3pZRVk4Ly9yaGIrSDN2dmZlZzFXbVJsWlVGbzlHSXRtM2I0dENoUTlKNXVWeU9HMis4RWZmZGQxK3RuMi9EaGcwb0t5dkRBdzg4Z0VmR1BJS2pSNC9pNVpkZVJsWldGc2FQR3cvQTFWdTlPVzh6dHY2eVZYcGQ1Y2lZKys5enJZZzlmUGh3UFB5SSs1WktGUlVWMkxkdkh3UkJ3T09QUDM3SldpWlBtZXkycUJZUkVkVWVBekFSMVZ0eWhSeHlBUERDQ3RQQytWQXNFd0VScnQ1Z0VRRE85d3ovM1VQc0dpSmQ5UnJwbkNnQ3J2ODdmNjM3TmFoeWo2ckhWN0l0MklWRG9LK0hwVjkrSzMwZEdkRWNJY0VHdHlISnhjVkduTWwwOWZ4VjFwU1psZTEyRDFGMGZlaGdNbFZJMXdvWDZYbmZzdFcxK3JDUGp3K3NWaXQ2ZEw4UkNubk5mejlPcGFVanYrRDY3NEVlRmRVQ2FyVWFLcFZLV3VEdFdqbHk1Q2g4em04bmRUMVVWRlJnejU0OTJMOXZQMUpUVTJHeFdGQlFVSURPblR1N0RVV3VaTFBaSUlwaXRlZGVldmtsOU9qUkF4R1JFUUJjODJIWHJsMExwOU9Kek14TS9QZjkvNktzckF3RkJRV0lqbzdHeXkrL2pDNWR1eUFwS1FsaHpjS2s3MnQ0ODNBQWdKK2ZIeFl2V1l6bzZHaTNBQndRRUlEWDMzaTkxczlhVkZSVTQvWk1lcjFlV3BWNjZXZExFZGNwRGoxNjlKRE9KeVVsSWZWRUtoNFo4d2dBb0UyYk5oNzMyTGh4STJ3Mkd6cDM2WXpVRTZsSVNFaW9kaEhBTFZ1MjRKY3R2eUFpSXFMV3owQkVSTzRZZ0ltSXFuRXRBOHUxVUJtQTdYYjdkUW5BKzVJUFNMMi9OUm43OENpTWZYZ1VBT0RwNTZjaUp6Y1h5Ny8rMU8yYXROTm5NR25xYStoM2F4ODgvOHpFNm00ak9YNGlGWWVQSG9QQkVJVFJJNGZoL1E4L1JiOWIrNkJQNzU3VlhtK3oyZkRFdnlaQkpwT2gzMjE5YXZGMGRER25UcDNDd3JjWFFxL1hRNlZTb1ZPblRwaVdNQTBPaHdNQmdYL3Z0MXhXV29ZUFAveFEraERBWXJGZy9PUGozWVlOWDdqdGo0K1BEejc5N0ZQNCtma2hQVDBkSzVhdlFNcUpGRHozM0hNWWVNZEF5T1Z5cEtXbFljbmlKWWlPanNiVWw2WWlKQ1JFZXIxY0xxODJhQUxBb1lPSGtKQ1E0TlpXT2VyajJXZWVkUnZDM0s1ZE84eWROeGRIang2RlVxbEVjSEN3eC8xME9oMkdEaDBLcTlXS2p6LzZHRGZkZEJPR0RoMHFuVDlYY0E2bjAwKzd0VlZsczltd2F1VXFSRWRIWThxVUtSZy9iandLaXdyUnIxOC90K3RNSmhQMjc5dVB6bDA2bzMzN3V0MXFqSWlvS1dJQUppS2lXaXN2TjBHaFVLQmIxODdTZnIwWFUxWmVmdEZoc1pkajJRK3VSYmFHM0hNWCt0M1dCMTkrc3d3L3JGeUwzajI3Vi91QnhjbzFQOEZvTEVIZlcvc2c0bndQSVYyOW1KZ1l6Snc1RS9IZDR2SGFxNjlCbzlGQUxwZERyVmFqYjkrKzBuWHo1czVEZEhRMFltSmlrSk9UQTdXUEdtbW4wbkQvL2ZmWGVHK2J6WWFqUjQ5aTA4Wk5PSG55SkViKzMwaE1uaklaS3BVS0RvY0Q1ZVhsMEdsMW1EUjVFdDc5ejd0NDd0bm5NSFhxVkhTNzhkTHp3VnRFdGNDenp6M3IxcGFTa29MMVA2M0hJMk1lUVZCUWtOU3VEM1RORTc3MTFsc1JFeE9EdDk1OHE4YjdGaFFVQUlEYjZ5L0g1azJiVVZ4Y2pFY2ZleFFoSVNHNDU1NTdzUFN6cGJqcHBwdWt2Wk1CNEtNUFAwSnBhU2ttVHJ6NEIwUkVSSFI1R0lDSmlLalcrdDNXQjZFaHdkaVhmT0NTQWJpaXdvelMwakswaW1sNXhlOTNLdTAwa3Y4OENLMVdnN3Z2R0FDMVdvM1IvemNNSDMzMkpWYXYyNEJoUXdlN1hYL3lWQnFXLzdnR09wMFc0OFk4ZU1YdlM1NzgvZjF4NDAwM1h2U2FkV3ZYNGZmZmY4ZjhCZk94WWIxcm9iU3hZOGZpcGFrdm9VZlBIdFd1ZGx4WVdJakh4ejhPKy9sRjNNTEN3ckI2MVdwODkrMTNNSnZOMG43QWxSUUtCVlFxRlJJU0VqRDIwYkVZUHZ6aWM3d05Cb1BIL0ZtRlFvSDFQNjFIang0OWFsd0YrbUtyUXdQQW44bC9BcWgraUhOTkNnc0w4ZlhYWDZOMTY5YTQvZmJiQVFBUFBmd1E5djZ4RjNObXo4R01tVFBnNCtPRFpjdVdZZXZXclhoaXdoT0lpWW01N1BzVEVWSE5HSUNKaU9pS3hIVnNmMW05dnltcEp3RUFVUzFhWE5IN0NJS0EvMzcwR1FCZzFJajdvZFc2ZXBMdnZuTUF0bTNmaGErK1hZYVdVUzF3ODQzeEFJQ0NjNFdZUGZjZE9KMU9QRDFoSFBUNndDdDZYN295TzNic3dFY2ZmWVNKRXllaVhidDJVZ0J1Mzc0OTdyLy9maXhadkFRR2d3RnhjWEZ1cndzT0RzYnc0Y05oczlsZ3NWclFOcll0TkZvTmRGb2R2dnJxS3ppZFRyejIrbXZ3OWZXRjArbUVYcStISUFqNCtLT1BjZWIwR1RpZHpqcGJnSzgyZHUvZWplYk5tMTh5S0ZmMTNydnZvYnk4SEc5TWUwTWF2ZURuNTRkWFgzMFZyL3o3RmJ6Nnlxdm8yTEVqVnExYWhjRkRCdGM0akpxSWlHcXZZVTF5SXlLaUJtZmZmbGNQV2NmMmJhL285VCtzV29lVHA5SVFHZEVjZy81NWw5U3VVQ2p3OHBUbm9OVnFNVy9oRXZ5V3VCYzV1WGw0TldFMmlvMUcvTi93Ky9DUFczclZ5VFBRNVZtNWNpVVd6RitBZSsrOUY0T0hEUFk0Ly9BakQ2TmQrM1o0NC9VM3NIWHJWby96Lzd6bm44akx5OFBQRzM1R3kraVc2Tk9uRCtLN3hVUG5wNE5hclVab2FDZ3lNelB4Nk5oSE1XL3VQS1NtcG1MaWt4TXhlY3JrYXg1K1Y2MWFoZEdqUm1QbWpKbFMyNzQvOXVIbzBhTzR2Zi90bDMyZmRXdlg0WTgvL3NDOTk5N3I4U0hBRFRmY2dLZi85VFJTVWxLd2F0VXF0Ry9mSGs4ODhVU2RQUU1SRVRYUUh1QkFsUllsOWdwdmwwSFVZQVdxdE40dWdSb1pxOVVLczhVaWJXdFV5V2F6WWVkdnJxMlF1dDk4OFdHejFUbVRrWWxsUDZ3RUFEejUrS05RS3QxRFRsaFlLS2EvOWpJU1pzM0YvSGYrQTUxV0MxTkZCWVlOSFl5SFJubXVPa3gxeTI2M1F5YVR3V3ExWXZiczJmZ3orVThNSFRvVVQweW9QclNwVkNxODl0cHJtREY5QmhhOXN3amw1ZVVZT25Rb1NrdEw4ZE82bjdCNjlXcjQrUGpneGFrdm9tM2J0aDd2QTdoNmtwOS80WG44c09JSFRKazhCWEZ4Y1JneGNnUzZkKzkrVForMWE5ZXU2TlhML1FPVmp6NzZDQWFEQWNPR0RidXNlMVQyanNmR3h1S3hjWSs1blR0Ky9EZzJyTitBN2R1M3cyQXdJS1pWREpMM0oyUENoQWtZTVh3RUJ0NHhrSHNBRXhIVmdRWVpnS04xSVRoa3pQQjJHVVFOVnJRdTVOSVhFZFhDMDg5UHJiYjk1ODFiVVZwYWh2aXVuUkVTYktqMm1wb1VHNDE0Yy80aU9CeE9ETDl2Q0xwMGpxdjJPb05CajNidFlwSDg1MEdZS2lxZzFXb1ExNEdyNVY0clJVVkZXTFZ5RlFSQndNbVRKeEViR3dzZkh4OTBhTjhCdlh2MXhqMkQ3cm5vNjdWYUxXYlBtWTBmZi93UmQ5OTlOMzdaOGdzKytPQURPSjFPREJvMENLTWZISTI4dkR5c1hMa1NHbDhOaW8zRitPdm9YOUs4WWJsY2p0dHZ2eDM5K3ZYRG5qMTc4TVhuWDJERzlCbUlqWTNGL0FYenF3MkpwMDZkUW5wYXVrZDd5b2tVQUVCaVlpSlNqcWU0blFzS0NzSk5OOThFQUFnUEQwZlgrSzY0NjI3WENBU2J6WVpwYjB4RGRuWTJYbm4xRmZoVzJmNnJKa2FqRVlzWExVYXo4R1o0L1kzWG9WQW9jT3pZTWZ5eDl3L3MzcjBiMmRuWjhQZjN4NmpSbzNEZmZmZEJxOVhpOE9IRCtPelR6L0QrKys5ajZkS2w2Tnk1TStMajQ5R2pSdzgwQzI5MnlmY2tJaUpQRFRJQXgyaENHWUNKcmtLTUp0VGJKVkFqTTdCL1g3YzlnTnUzaTBWaFVSRytXKzdxdlIxeC83MjF1bDk1dVFrSnMrWWhOeThmSGRxMXJiWTM5MFRxU2Z5OGVTdDIvWllFdTkyTzZKWlJ1S0YxREg3ZHNSdXo1cjZOZG0zYllNZzlkNkYzeng0ZVBjZDA1WHg5ZmJGbXpSb0lnb0RJeUVncDhENzQwT1V2TnFaU3FUQnFsR3VMckc0M2RzTWRkOXlCWWNPSElUVFU5VytUMVdyRlo1KzY1bjByRkFyRXhzYml3UWZkN3krVHlkQ3JWeS8wNk5FRHYyejVCUmFycGNZZTByMTc5K0xISDM2czhYbVdMMXZ1MGQ0eHJxTVVnS2NsVEhNN1p6S1pZTFZhTVc3OE9QVHBjM2xiYk9uMWVvd2ZQeDdkdTNkSGNIQXdacythamFTa0pBQ3VCYlNlZWVZWjlMdTluMXVZN3R5NU05NVo5QTRTRXhPeGZ2MTY3Tm16QndjUEhrUmNwK28vRENJaW9rdVRXYXdXMGR0RjFGYTJ1Umd2SGY0V0RsSHdkaWxFRFk1Q0pzZmJYUjVDYzErOXQwdWhPblRoUHNCaG9XSFg1WDIvK1BwN3JGenpFejc5NEQ5dVBid09od092SmN6QjhST3A2TjN6WnZ6N3hSZXFmWDNsUHNEOSs5N3F0Zy93ckxsdlk5LytBNGhvSG82M1pyNEJ2VDRRb2lnaUxmME1FdmY4Z2QyL0p5RW5OdzhBRUJJU2pCSDNEY0ZkZC9TSFhDN0h5YlIwZlBiNTF6aDZ6TldqNStlblEvZWJ1dUhtRytQUm9YMWJCQnRxMXhOOUpmSUw4cUZXcTZVOWNLL2x2dEpIamh5RlRxZERxMWFOYjVWZ1VYVDlpbEoxajk3Nnd1RndRS204OG40RW85R0lqUnMzb2srZlBwZTlnRloyZGphS2k0czk1ZzRURWRIbGE1QTl3QkdhSU53WDBSMC9aTzN4ZGlsRURjN0lGajBaZnFuTzNCamZCUnFOTDNSYTl6MSszMTc4SG82ZlNJVWhTSStuSm95cjlYM3ZIZlJQWkdabVlkYTBWNkRYQjJMNWo2dngwOCtiVVZKU0tsM1R0czBOK09mZEEzRmJuMXZjZW5qYnRHNkZOMmUrZ1Q4UEhzYnlIMWJqcitNcCtIWEhidnk2WXpjQ0F3T3dlUDRjR0F5MTI3T1Z2S00rQnQ5S1Z4TitBVmVQY0dVditPV0tpSWhBUkVURVZiMHZFVkZUMXlBRE1BQU1qYmdKdnhXbUlNZGk5SFlwUkExR2pEWUU5emF2L1VKRVJEWHAzS2tqT25mcTZORithNTliOE5leEUzanQ1Y2tJREFpbzlYMjdkbzdEdSsvTWhZK1BEd0RnbGw0OXNITE5lb1NGaHFCUDc1NjR2ZTgvRU4zeTRyMW0zYnAyUnJldW5YRXlMUjJiTm0vRG5qLzI0N1dYSmpQOEVoRVJOV0VOY2doMHBiOUt6Mkxtc1ZYZUxvT29RWkJCaGpjN1BZQldPczcvYll5OE5RVDZZbXcyRzlScWRaM2RyNlNrRklHQnRRL1RsVVJSdkc0OWlod0NUVVJFVkQ4MTZIMkFPd2Ewd05jOS9vV2hFVGRCanZvN1RJckltK1NRWVVqekcvRlZqNmNaZnVtNnFzdndDK0Nxd2k5UXY0ZlRFaEVSMGZYUllJZEFWMUxLNUJnZGRRditFZElPQjQwWk9GR2VqZFN5UEJUYlRkNHVqY2hyZ2xRNnhQbzNRNnhmQk9MMUxSR2xDZloyU1VSRVJFUkVYdGZnQTNDbEtFM3crVi95dTNtN0ZMcE1wMCtmUVhsNU9RQWdvbmx6R0dxNVJ5Z1JFUkVSRVZGdE5Kb0FUQTFQWUVDQUZJQkx5MG9aZ0ltSXJwRFpZa0ZhV3JxM3k2QUdvblhyVnQ0dWdZaklheHIwSEdCcTJBS3F6T2NyTHpmQjZYUjZzUm9pb29aTGNRMFgyU0lpSW1wTTJBTk1YcU5RS0tEVmFsRlJVUUVBS0MwdFExQVE5NmNsSXFxdG9LQWdoSVZ4a1RzaUlxSkw0VWZHNUZYNndFRHA2NktpSWk5V1F0U3dYYmpDc1NBSVhxcUVMdnplYy9WcElpS2krb01CbUx3cVVCOG8vWEpvTnB0aHNWaThYQkZSd3lhVHlTQ1R5V0N6Mjd4ZFNwTmxzOXVrbndNUkVSSFZMd3pBNUZVS2hRS0JldllDRTlVbG1Vd0d1OTN1N1RLYUxMdmR6dkJMUkVSVVR6RUFrOWNaZ29La3I0M0dFZzdkSkxwQ2xiMk9NcGtNWnJNWm9paDZ1NlFtUnhSRm1NMW10NThGRVJFUjFSOE13T1IxV3EwV3ZqNCtBRnh6NTBwS1NyMWNFVkhESkpQSklKZkxJWmZMSVlvaXlzckt2RjFTazFOYVdncFJGS1dmQXdNd0VSRlIvY0lBVFBXQ3dmRDNIc0FjQmsxVWU1VkJxeklFS3hRS2xKdktZYlZadlZ4WjAyR3oyV0NxTUVHaFVMaUZYNFpnSWlLaStvTUJtT29GTG9aRmRQVXFoOXhXQm1DRlFnR2owY2loME5lQktJb29OaFpMMy9mS0FNendTMFJFVkw4d0FGTzl3TVd3aU9wRzFXSFFTcVVTb2lnaU95Y2J4aEtqdDB0cnRFcEtTcENka3cxUkZLRlVLam44bVlpSXFCNVRlcnNBb2txR29DQVlpMTIvcEJ1TkpRZ1BENGRjenM5b2lDNVhaZUNxN0FHdTJtNHltV0EybStIajR3TzFXZzFmSDE4b2xmeWZnQ3ZoY0RoZ3NWcGd0OWxoc1ZvZ0NBS1VTcVgwaHozQVJFUkU5UmQvKzZGNm8zSXhMSXZWS2kyR0ZSU2s5M1paUkExSzFSQmN0VTB1bDhQcGRNSnNOc05rTWtFVVJla1BYYjZxcXp0WGZ0Q2dWcXVsb2M4TXYwUkVSUFViQXpEVkt3YURBZGs1T1FCY3c2QVpnSWxxcnpLY1ZYNWRkVmkwUXFHQUlBZ2U0WmRCK09LcWh0bnF2cWVWLzcreW5lR1hpSWlvZm1JQXBub2xVQitJbk54Y2FTOU5pOFVDWDE5ZmI1ZEYxT0JVQmpGUkZDR1R5U0FJZ25SY0dZQUJCdC9hdW5DMTdhcEJtSHYvRWhFUjFYOE13RlN2VkM2R1ZUa1h1S2lvQ0JFUkVWNnVpcWhocWhyV3FnWmk5djVlbWVwNmdTOE12UXkvUkVSRTlSc0RNTlU3WEF5THFPNWNHTm9Bc1BmM0tsVVhkaGw4aVlpSUdnWUdZS3AzdUJnV1VkMjdNS3hWRG8ybUs4UHZIUkVSVWNQRUFFejFVdFhGc002ZE84Y0FURlRIR09DSWlJaW9LZUs0VXFxWDlFRjZhUjlUcTlXS2t0SlNMMWRFUkVSRVJFUU5IUU13MVV0eXVSekJJY0hTY1g1ZXZoZXJJU0lpSWlLaXhvQUJtT3F0a09CZ3QxN2cwckl5TDFkRVJFUkVSRVFOR1FNdzFWdHl1UnpCd1ZWN2dmTzhXQTBSRVJFUkVUVjBETUJVcjRVRUIwdGJJRmtzVnBTeEY1aUlpSWlJaUs0UUF6RFZhM0tGZXk5d0hudUJpWWlJaUlqb0NqRUFVNzBYR2hJaWJkbGlzVmhSWGxidTVZcUlpSWlJaUtnaFlnQ21lcytqRnppZkswSVRFUkVSRVZIdE1RQlRneEFhK25jdnNObHNocW5jNU9XS2lJaW9xcnpjK2pkRlpmT216Zmp3Z3c4OTJyLzg0a3RzMnJqcHF1OWZXRmdJcDlONVJhLzkvZmZmWVRRYWF6eWZucDZPSFR0MjFMb2VtODEyUmZVUUVUVVZETURVSUNnVUNoZ01CdWs0bDNPQmlZanFqY1RFUkl3ZlB4N2J0MisvNG50WXJWYVVsSlJjOFovcW5FbzdoZVRrWkxlMmlvb0tyRjY5K3JMWGxGaXpaZzIrLy83N2FvUHU2Nis5anZuejV0ZjZXVTBtRTk1Njh5MmNQWHNXSzFldXhNRURCejJ1MmJObkR6NzQzd2VYZlU5QkVEQnp4a3c4Lzl6ekVBU2gxalVSRVRVVlNtOFhRSFM1d3NKQ1VWUlVCRkVVWGIzQUpoTjBPcDIzeXlJaWF0S01SaU0rK044SDBPbDBVQ2dVU0V4TXZPUnJldmJzS2Ezd1gybnQyclg0NHZNdnJyaU9GVCtzZ0VhalFXRmhJYjc1NWh1TUdqV3EydXNTRXhOaHM5bHdXOS9iTHV1K0RvY0QzMzM3SFJKL1Q4U2t5Wk1RRXhNREFEaHg0Z1F5TXpNUkh4OS95V2Z1MEtFRDlIcTlkSHo4MkhHb1ZDcTBhOWNPbnkvOUhGczJiOEY3Nzc4SGhVSngwZnNjUG53WW16WnV3cE5QUFFrL1B6KzNjOHVYTDhlcFU2Y3c4STZCMkxObnp5V2ZLekl5RWkxYnRyemtkVVJFalEwRE1EVVlDb1VDaHFBZ0ZCWVZBUUR5Q3dyUWlnR1lpTWhybkU0bjVzMmRoOExDUWlpVlNpeFp2T1NpMTFzc0ZnREFxdFdyUEFKd3BlZWZmeDVxSDdWYjIrYk5tM0g4MkhFODkveHpIdGZ2M2JQWGJhaHdUazRPTm0vYWpKRWpSbFo3LzgyYk5rT3YxNlB3WENFS3p4WFdXT3ROTjk4RUFCZytmRGk2ZE9tQ3VYUG40djMzM3NlQ3R4Y0FBSlo5dnd4eXVSeGJ0bXpCbGkxYjRIUTZZYmZib1ZhcnBXZHpPQnh3T0J5WU0yY085UEYvQitBLy8vd1Q3ZHExZzBxbHd1alJvNUdRa0lBTjZ6Y2dybE1jWG52MU5RQ0F6V2FEMVdyRjZGR2pBUUE5ZS9WRXl2RVU2SFE2YUxWYXQxcVQ5eWZqbTYrL0FRRHMzclVidTNmdHJ2RzU3SFk3bkU0blJvNGNpYkdQanEzeE9pS2l4b29CbUJxVTBMQlFGQlVYUXhSRm1NcE5NSnZOMEdnMDNpNkxpS2pKRVFRQmJ5OTRHMGVQSGtWRVJBUWNEZ2RtejVtTmlJZ0lqMnN0Rmd1V0xGNkNYYnQyWWZqdzRWQ3BWRFhldC9jdHZUMTZOdzhmUG95VHFTZlJ0Mjlmait2ejgvUGRBbkJlWGg3a2NqbEN3MEk5cmoxejVneU9IajBLQUVoSVNLaXhCcVZTaWRWclZrdkhzYkd4V0x4NE1leDJPd0JnNzk2OTJMTm5EeVpObm9RQkF3WUFBSDVhOXhNKy92aGpmUFgxVjlMb3BKa3padUxFaVJObzE3NmQyLzBUa3hMUnIyOC9BSzZnM2JwMWEyelpzZ1czOTc4ZGt5WlBBZ0RzMnJsTGVnOEErR1hMTDhqS3lzTGlKWXZkUGp3NGZ2dzQzbnp6VFVSRVJDQTdPeHREaGd5cE1kZ203MC9HZ2dVTG9GUXFjZWVkZDliNC9FUkVqUm5uQUZPRG9sUXFFUlQwOTZmbzNCZVlpT2o2czl2dFdQajJRdXphdFF2UFBmY2MzbDc0TnRScU5WNSs2V1VjUDM3YzdkcjA5SFM4T09WRjdOcTFDNk5IajhaajR4NjdwclZsWm1SQ0VBU01lbUFVTnY2OEVWbFpXUmd4ZkFSbVRKK0JsVCt1aEVhandmd0Y4ekZnNEFDRWhvWmkwZUpGR0RGaUJPUnlPZDVaOUE0R0RCaFE3UWVyL3Y3K09KMStHait0K3dtZmZ2SXA0dUxpMEw5L2YrbjdzWDc5ZXNoa01tUm1aZ0lBMHRMU3NIZnZYb3o4djVIdzlmV1Y3cE9hbW9xODNEeTNJZEV2Ly90bHZMM3diZmo1K2FGSGp4N28wYU1ISWx0RVFxRlFvRWVQSGxBcFZVaEtTc0tqanoySzFxMWJTNjg3Y3VRSUVxWWxJQ0lpQWd2ZldZaUpFeWRpeFlvVmVQLzk5OTBXdzdMYjdmaisrKytSa0pBQVB6OC96SnMvRDgwam10ZjU5NTZJcUNGZ0R6QTFPS0dob1NncUtnWUFsSmViT0JlWWlPZzZtemQzSHZidTNZdG5uMzBXQSs4WUNBQ1lOWHNXNXMrYmo2a3ZUc1dkZDkySisrNjdEMnZXck1IbVRZR0VxRUFBQUNBQVNVUkJWSnZoNysrUE42YTlnWjQ5ZTE3eTNnVUZCUjRyL1Z2TUZnaUNVTzFLMHhmdURYLzgrSEYwamUrS3dZTUhZOVBHVFVoUFQ4ZVRUejBKaThXQ3hZc1dZOWl3WWVqWXNTTitXdmNUb3FPakVSc2JpejFKZXhBYUZvcTJiZHRpbTNZYk5GcjNBQ3lLSXBZdFc0WnZ2djRHN2RxMXcvd0Y4Mkd6MlNDVHlXQ3oyYkR3N1lYSXpjMUZsNjVkTUh2V2JMenk2aXVJaTR2RHduY1d1Z1ZXQU5pNGNhUHJubkN0WndFQXdjSEJVS3ZkaDMxWHlzN094dHk1YzlHblR4OE1HemJNN1RuZmVQME5SRWRIWS9xTTZmRHo4OFBnSVlNaGs4bnd5U2VmSURrNUdSTW1USUFvaXZqMGswK1JrNU9EVzIrOUZmOTY1bDhlUGV4RVJFMEpBekExT0NxVkNrRkJlaFFYdTdhUE9IczJDMjNieGtyYkpCRVIwYlUxYlBnd0RCZzRBTDE3OTViYVFrTkRNVy8rUE14OWF5NDJiZHdrYlRQVXZuMTd2UDdHNjI0OW5oZno3RFBQMW5odS9QanhGMzJ0Mld4R1Nrb0tIbi84Y2ZUdTNSc0hEaHhBVGs0T2V2ZnVqWGx6NThIWDF4ZEQ3eHNLQURoNThpUnV1ODIxRUZaQlFRSEN3OE9sZTJnMWY4K3hMU3dzeEtKRmkzRGd6d01ZTUhBQW5ucnFLZmo2K2tJVVJTUWxKZUh6cFo4alB6OGZrNmRNbHQ3bmxYKy9naUZEaG1EWThHRnV3NzFOSmhOMmJIY04xejcyMXpGODlPRkhBRnk5eTk5OS94M2Vldk10N04rL0g4RGY4NGVmZXZJcE9KMU9KQ1VsWWNUd0VRQ0EyTGF4bURObkRrYU5Ib1VoUTRhNHpRa2VOSGdRWWxyRllOb2IwekJyNWl3QXJqVTBYbmpoQmVuRENpS2lwb3dCbUJxa1pzMmFvY1JZQWtFVVliZmJVVmhZaUpDUUVHK1hSVVRVSkhUczJGSDYybWF6NGRoZng1Q2NuSXpFeEVSa1oyY2pNREFRWGJwMHdZRURCM0Q4K0hFOE9mRkpkT2pRQWJHeHNZaHNFWW53OEhBRUJRVWhNREFRUGo0K2J2ZWVQbjI2Ujl1cVZhdHc2TkNoYXVmdGJ0K3hYUXJiKy9mdmg5MXVSM3kzZUkvcld0L1FHbkZ4Y2E0RnNBb0xrWjJkalE0ZE9nQnd6UTJPaTRzRDRPcHRyaHdDL2NjZmYrQ2RoZS9BWnJOSjgzM3pjdlB3M1lidnNHdjNMdVRuNWFOemw4NzQ5eXYvbGxhSGZ2VzFWN0Y2OVdwODkrMTNXTDkrUGJwMTY0WmV2WHJocnJ2dndwbzFhNlNlM3VpWWFOeDExMTFJMnBNa2hlSUhSajJBZi83em53QmNXemg5OGZrWDZOQ2hnOGVLMWxxZEZuSzVIQTg4OElEVWxwZWJoei8vL0JQNzl1MlR2ZytkdTNTRzRCUnc5T2hSTEY2OEdLdFhyMGE3OXUzUUtxWVZJaUlpRUJvV2lvQ0FBUGo3KzllNEtCa1JVV1BEQUV3TmtsS3BSR2hZS1BMeThnRUErWG41ME92MVVDcjVWNXFJNkZvcUtDakFucVE5T0pOeEJpZFRUeUl0TFExT3B4UCsvdjdvM3IwN0hodjNHTHAzN3c2bFVnbTczUzZGc2tNSEQrR1BQLzV3dTlmWVI4ZGk1RWpYYXMyVisreDJqZS9xc1VqV2pwMDdvRkFvMExsTFo0OTZqcWY4UGVlNFY2OWVlT3FwcHhBWkdlbHgzYTMvdUJYaHpWMjl2RW1KU1ZDcjFlalV1Uk5zTmh2T25EbUR3VU1HQXdETUZyTTBCRG9vS0FpaG9hR1lQR1d5RkhBRDlZR3VZZFpkdTJMZ3dJRlNjSzRrazhsdy8vMzNZOENBQWZqcHA1K3dkZXRXZEl6ckNKUEpoRFdyMStDQlVROWd4ZklWMEdsMWlPOFdMODBaQmlBTmw5NjllemUrL2VaYjlPelpFMU5mbWxydDhPZzllL2JnWk9wSnBLZW40OFNKRXlnNnYwTkNiR3dzUm8wZWhiNjM5WldlTnpjbkYwbDdrcENjbkl4ZE8zZEpIeGdBZ01GZ3dQdi9mUi8rL3Y0ZTcwRkUxQmd4TFZDREZSSVNndUppSTJ3Mkd3UlJSRzVPTGxwRXRmQjJXVVJFalpxdnJ5KysvZlpiK0dwOFlRZ3k0TGJiYmtPblRwM1Erb2JXMGo2MkdSa1owdlVoSVNHNCsrNjdjZmZkZDhOa01pRXRMUTBxcFFyR0VpT0dEeDh1WGVkMHVBTHcxWHlRcVZRcU1XandJT2xZRkVVWWpVWThPZkZKMkIxMmZQcnBweEJGRVJzMmJNQXR0OXdDSHg4ZkhEeHdFSGE3SFozaU9nRUFLa3dWMG9paU5tM2FZTWwvbGtBbWsySGNZK05RV2xvcTNmdlVxVlBZdFhQWFJldDU2ZVdYTUhxMGF4dWowdEpTK1BuN1lkQ2dRVml4ZkVXMTE1dE1Kbnp4eFJmWXNINERBQ0E1T1JrUGpuN1E3Wm9wTDA1Qjc5NjljZXJVS2F4Y3VSS3RXcmw2YysrNDR3NTA2dFFKZ2ZwQTEzT1lLNUNXbGlhOXJrdVhMdWpTcFF0RVVjVFpzMmRSV2xJS2k5V0M5dTNhTS93U1VaUENBRXdObGt3bVEwUmtCRTZubndZQUdFdEtZQWdKaHBiYkloRVJYVFArL3Y3NDRzc3ZvRktwOFBuU3ovSEREejhnTVRIUjdacksrYXRWVno4R0lPMlZ1M0xWU285ZXpZcUtDc2psY3FTbnAzdThaMWxwR1p4T3AxdWdxMVJVV09SMlhGSlNndDkyLzRhZE8zZml5SkVqa01sa2lHMGJLMjM3czJYekZtUm1abUxLaTFNQUFMdC8yNDN3NXVGU2IybEZSUVY4TlgvWFhibStoTmxzUnZzTzdhWHRpeTdtWE9FNWZQM1YxM0E2bmRMckF3TURNV1BHREkvaDNaVlNVMU14ZTlac1dDeXVJZGdEQmc2UXRsaXFOT21GU1ZKUCthaFJvekJxMUNnNEhBNE11MzhZVWxKU3NHYk5HcmZyTFJZTGxFcWx4NGNLRm9zRkkwYU13S09QUFhySlp5RWlhbXdZZ0tsQjg5UHA0Ty92ajdLeU1nQkFWdVpaeExhTjlYSlZSRVNOVzlVaHlwR1JrZmp3b3cvZHpxOVpzd2JmZnZNdGxpMWY1dGErWThjT0xKaS9vTnA3bHBhV1FoQUVQUGZzY3pXKzc4WE9BYTU1c0U4ODhRUUVRVUJZV0JpaW9xSWdDQUptejU0TndMV2k4c2NmZjR3aFE0YWdkZXZXS0Nzcnc4NGRPM0hQUGZkSTl6Q1pUTkJwcTk5Wm9HVlVTN2VGcENvcUtqRGhpUWtZTTJZTTdyenI3MzExVDU4K2phKy8rdHJqOVMxYTFEeEtLU3dzRENFaElaZzBlUkttVDUrTzRPQmd4TWJXL0w5bkY4N1pmV0hTQ3g3N0pEL3dmdy9nd1ljZXhOQ2hROTNhSjA2WVdPTjlpWWdhT3daZ2F2QWlJcHJqeElseWlLSUlxODJHd3NKQ0JBY0hlN3NzSWlLcWhZS0NBa1JGUldIcVMxTTl6aTM3ZmhuMjc5K1ArUXZtZTV6YnNua0wxcTFiQndBSURRdEZuejU5Y01jZGR5QytXencrL1BCREhQanpBQUNncUtnSUNkTVNFQkFZZ0ljZWZnZ0FzR0w1Q3Roc05tbitMd0NVbDVlN3JhcDhNVmFyRlVhanNVNFdrQW9NRE1UQ2R4Wkt4MmN6ejJMdjNyMVhmVjhpSW5MSEFFd05ua3FsUW1oSUNQSUxDZ0FBZWVjWHhLcWNpMFpFUk5kT1ZsYVd0RDFQcGNvaDBCZTJWdzdmdlpEVDZVUjZlanJpNCtNOTlzMEZBUDhBZnlnVWltclBHWUlOMHRkeXVSd3YvL3ZsYXQ5ajFzeFpNSnZObUw5Z1ByUmFMUTRmT294VnExWmh4SWdSMG9lbU5wc05WcXNWV3QzbEJlRGMzRndBcUxNUFhVK2VQSWsyYmRvQWNLMW9uWnFhZXRtdlhieG9NZDc5ejd0dWJSYUxCVXMvVzRxdnZ2ektvNTJJcUtsaUFLWkdJVFFzRk1YRnhiQTdIQkFFQWJrNXVZaHM0YmtLS0JFUjFhMW00YzJrL1dZcmJkMjZGV3ZYcnNXU0pVdmMydi9ZOXdjKy91aGpqM3NjUG5RWUpwTUo3ZHEzdTJaMVB2TElJL0FQOEVkRVJBUXlNek14Yjk0OHRHclZDZzgrOVBjaVV5VWxKUUJRNHhEb0MrM2V0UnNBc0huelpvaWlpSzd4WFd2OTRhdFRjRUlRQkh6OTFkZFl2bnc1Zmx6NUl3Qmc2SDFEcFJXeUt3MGVOTGk2V3dBQUhuM3NVWFMvdWJ0YjIvUFBQNDk3NzczWFl5N3hHOVBlcUZXTlJFU05DUU13TlFveW1RemhFYzJSbWVIYVRxTFlhRVJ3Y0xEYlFpWkVSRlQzbEFvbElpSWozTm9DQWdNZ2w4czkydlVuOWRYZTQ1ZGZmZ0VBZE8vZXZkcnpGMk8zMndIOHZWaFZUVzY4NlVZQVFGcGFHaEttSlVDaFVPRFZWMTkxbTg5YzJlTmEzUWVvcjcveE9vTDBRUUJjUTU5Ly9QRkhyRjI3RnAwNmRjTHAwNmN4YmRvMCtQdjc0NVkrdDZCSGp4NllNMmNPWWxyRlhMTCtnd2NPd21ReVlkMjZkWGoraGVlbGVnUkJxTEhIdkRwNnZkN2oreTJYeXhFUUdPRFJybFR3MXo4aWFycjRMeUExR29FQkFTalVhbEZSVVFFQU9KdVZoVFp0YnZCeVZVUkVqWnZWYXZXWXE1cVJrUUduMCtuUm5uYktjeFhuMU5SVWJOKytIVjNqdXlJcUt1cVM3NWVabVltTlAyK0VWcXVGS0lyWXRHa1RkRHFkeDRyVDFmbnR0OS93enNKMzRPZm5oOWx6WnVOYzRUbjg5Tk5QOEEvd2g5MW14OGFOR3hFU0V1S3grSlRWYW9WV3E4VmZmLzJGWmN1V0lTa3BDU2FUQ1FNR0RNQy9udmtYMUdvMVRwdzRnYTFidDJMbmpwM1l0SEVUUWtORDBhOWZQL1FmMFAraXo2VlNxUkRmTFI3UFAvODhRa05EcGZhdnZ2ektZK2p5eGFTZFNvUG1nbDBRbkU0bk1qSXlQSDRPVnF2MXN1OUxSTlRZTUFCVG94SVpHWUhVMUpNQVhIT2NpZ3FMM09hSEVSRlIzVElhamZqMGswODkyb09EZ3ozYXE1dDdXbUdxZ0VxbHdwZ3hZMnA4RHgrMUQzUTYxN0JrdFVydHR0MlBUcWZEK1BIakw2dldrSkFRdE8vUUhsT21USUhCWUlDeDJJalZxMWNEY1BXV3RtN2RHazg5L1pTMFJWTmhZU0VtVDVxTXdzSkN0K2ZxMjY4djdyNzdicmM1eVczYnRrWGJ0bTN4eEJOUElERXhFUnMzYnNTS0ZTdXdZc1VLTEZxOHFNWVZuU2RQbVF3Zkh4K1BIdXlSSTBmaW5rSDN1TFU5OXVoak5UN2I5dTNia1pTVTVOWVdIQnlNSTRlUDRNamhJMjd0UnFPeHh2c1FFVFYyTW92VklucTdDS0s2bEp1VGkzUG5mMWxSS0JSbzE3WXQ1SXFyWDZHVGlLZytPbkxrS01MQ3doQVdGbnJwaSt1cHpNek15K3I5cmNycGRNMmRyVHFFK1VxSW9naUh3d0dGUWxIdGFzNXIxNjVGYVVrcFdrYTNSSnNiMm5nTUo3NlkzSnhjSEQ1OEdIZmNlWWRiZTFsWkdYeDhmRHoyUXE0a0NBSmtNdGtsaDNVVEVWSHRNUUJUb3lNSUFsSlNUa2h6cDRMMGVpNklSVVNOVm1NSXdFUkVSTmNMdThXbzBaSEw1UWh2SGk0ZEZ4dU5NSjJmRjB4RTFOakk1WEk0blE1dmwwRkVSTlFnTUFCVG94U2sxME9yL1hzZng4eU1URGdGd1lzVkVSRmRHeHBmWDFpNHFCRVJFZEZsWVFDbVJpc3Fxb1Uwbjh2aGNDQXJLOHZMRlJFUjFUMGZqUzhxeWsyd25kOE9pSWlJaUdyR0FFeU5sa3FsUXZNcVE2RkxTMHBoTENueFlrVkVSSFV2SkRnWWtNbVFkWllmOGhFUkVWMEtBekExYWtGQlFRanc5NWVPczdPeTRYQndyaHdSTlI1cXRSb1J6WnZEWkRJaDQwd0dCRTczSUNJaXFoRlhnYVpHVDNBS1NEbng5NnJRT3EwV3JWcTM4bkpWUkVSMXE2U2tCRmxaMlpETDVkRHF0RkNyMWR4R2g2NnBabUZoM2k2QmlLaldHSUNwU1Nndkw4ZnAwMmVrNDRqbXpXRUlObml4SWlLaXV1ZHdPRkJRY0E3bWlncFlyRmIyQnRNMTFhbFRuTGRMSUNLcU5RWmdhakt5c3JKUVhHd0VBTWhrTXNUR3RvRmFyZlp5VlVSRVJFUkVkTDF3RGpBMUdjMmJONGRLcVFRQWlLS0lqTXhNTDFkRVJFUkVSRVRYRXdNd05SbHl1Und0bzF0S3h4YXpCZm41K1Y2c2lJaUlpSWlJcmljR1lHcFNOQm9OUWtOQ3BPUDgvQUpVVkZSNHNTSWlJaUlpSXJwZUdJQ3B5UWtMYndaZmphOTBmUHJNR1c2TlJFUkVSRVRVQkRBQVU1TWpBeEFUSFEyNTNQWFhYM0FLT0gzNk5FU1I2OEVSRVJFUkVUVm1ETURVSkNtVlNrVEhSRXZIRm9zVjJUazVYcXlJaUlpSWlJaXVOUVpnYXJKMFdpMmFoVGVUam91TGltRTBHcjFZRVJFUkVSRVJYVXNNd05Ta2hZYUV3Ti9mWHpyT09wc0ZpOW5peFlxSWlJaUlpT2hhWVFDbUppOHFxZ1hVYWpVQVFJUnJVU3pCS1hpM0tDSWlJaUlpcW5NTXdOVGt5ZVZ5UkVlM2hGd21Bd0E0SEE2Y1BuUEd5MVVSRVJFUkVWRmRZd0FtQXVEajQ0TVdVVkhTY1VWRkJYSnpjcjFZRVJFUkVSRVIxVFVHWUtMekFnTDhZUWcyU01mbkNndTVLQllSRVJFUlVTUENBRXhVUmZQd2NQaHFmS1hqczJlelVHNHllYkVpSWlJaUlpS3FLd3pBUkZYSVpESzBpb21CU3FXUzJqTE9aSEJsYUNJaUlpS2lSb0FCbU9nQ0NvVUNyVnJGUUs1dy9lY2hDQUxTMDlOaHQ5dTlYQmtSRVJFUkVWME5CbUNpYXFqVmFyU0tpWUhzL01yUVRrRkFldnBwT0oxT0wxZEdSRVJFUkVSWGlnR1lxQVlhalFZdG8xdEt4emFiRGVucDZSQkUwWXRWRVJFUkVSSFJsV0lBSnJvSWZ6OC9SRVpHU01jV2l4V1paeks4V0JFUkVSRVJFVjBwQm1DaVN3Z0tDa0pvYUtoMFhGWmVqcXlzYkM5V1JFUkVSRVJFVjRJQm1PZ3lOR3NXaG9EQUFPbTR1TGdZT1RtNVhxeUlpSWlJaUlocWl3R1k2REpGdFdnQm5VNG5IUmNXRmpJRUV4RVJFUkUxSUF6QVJKZEpKcE1oT3JvbGZIMThwTGJDd2tMazVqSUVFeEVSRVJFMUJBekFSTFVnbDh2UnFuVXIrS2pWVXR1NWN3ekJSRVJFUkVRTkFRTXdVUzBwRkFxMHZxRzFXMDh3UXpBUkVSRVJVZjNIQUV4MEJSUUtCVnEzWmdnbUlpSWlJbXBJR0lDSnJwQmNJV2NJSmlJaUlpSnFRQmlBaWE0Q1F6QVJFUkVSVWNQQkFFeDBsUmlDaVlpSWlJZ2FCZ1pnb2pvZ2hXQmY5eENjblpYdHhhcUlpSWlJaUtncUJtQ2lPaUpYeU5HcVZTdTNFRnhVWEl5TU14a1FSZEdMbFJFUkVSRVJFUURJTEZZTGZ6TW5xa09DSU9EMDZUT29xS2lRMm53MXZtZ2Qwd3B5QlQ5eklpSWlJaUx5RmdaZ29tdEFGRVZrWm1haXRMUk1hbE9yVklocEZRTzFXdTNGeW9pSWlJaUltaTRHWUtKcktEY3ZEK2NLemtuSGNvVWNyV05hd1ZmajY4V3FpSWlJaUlpYUpnWmdvbXVzMkdoRTF0a3M2Vmdta3lHcVpSUUMvUDI5V0JVUkVSRVJVZFBEQUV4MEhaU1ZsM3NzaGhVUjBSd0dnOEdMVlJFUkVSRVJOUzBNd0VUWGljVnNRZnJwMDNBNm5WSmJVRkFRSWlLYVF5YVRlYkV5SWlJaUlxS21nUUdZNkRxeTIrMUlUMHVIelc2WDJueDhmZEFxSmdaS3BkS0xsUkVSRVJFUk5YNE13RVRYbWVBVWtIWTZIUmF6UldxVEsrU0lpWTZHVnF2MVltVkVSRVJFUkkwYkF6Q1JGNGlpaUxObno2S2twTlN0UGJ4Wk00U0VobmlwS2lJaUlpS2l4bzBCbU1pTGpFWWpzckt5M1JiSDh2UHpROHVXVVpETDVWNnNqSWlJaUlpbzhXRUFKdkl5aThXQ002ZlB3TzV3U0cwcWxRb3hNZEh3OGZIeFltVkVSRVJFUkkwTEF6QlJQZUIwT3BHWmVSYmw1ZVZTbTB3bVExUlVGQUlDdUY4d0VSRVJFVkZkWUFBbXFrZk9GWnhEYmw2ZVc1cytNQkROSXlPZzRKQm9JaUlpSXFLcndnQk1WTTlVVkZUZzlKa3pFSnlDMUtaVUt0R3laUlJYaVNZaUlpSWl1Z29Nd0VUMWtNUGh3T2t6Wjl5MlNnS0E0T0JnaEljM2cwd204MUpsUkVSRVJFUU5Gd013VVQwbEFzalB5ME5Cd1RtM2RyVmFqWll0VzhMWGx3dGtFUkVSRVJIVkJnTXdVVDFuc1ZpUWtaRUptODNtMWg0YUZvcXdzREN3TDVpSWlJaUk2UEl3QUJNMUFLSW9JamMzRjRXRlJXN3RQcjQraUc3WkVtcTEya3VWRVJFUkVSRTFIQXpBUkEySTJXeEdSa1ltN0hhNzFDYVR5ZEE4UEJ5R1lJTVhLeU1pSWlJaXF2KzRyd3BSQTZMUmFCRGJOaGFHb0NDcFRSUkZaT2ZrNE9TcFU3QllMQmQ1TlJIUjlWTlVWQVJCRUM1OVlUWE1aak0rKy9RekhENTh1RTVyc3R2dEtDNHVydE43RWhGUnc4SUFUTlRBeUdVeVJFUkdvRlhyVmxBcWxWSzd4V3pCeVpPbmtKMmQ0N2FGRWhIUjlaYWFtb29uSG44Q3k1Y3Z2NkxYZi9iWloxaTdkaTAwR2sydFgxdGFXb3JaczJiajlPblRIdWVTa3BMd3lNT1A0TXlaTTFkVTE0VU9IejZNaHg5NkdFODgvb1RIT2cxRVJGUS9LUzk5Q1JIVlJ6cXRGbTNieGlJdlB4OUY1d3BST1plaHFLZ0lKU1VsYU40OEhIcTkzcXMxVXYwbGlwejljalc0RmRuRnRXblRCbTNidGNWMzMzNkhtMisrR1czYXRMbnMxKzdjdVJNL2IvZ1pLcFVLYytmT3JmYWEwSkJRdkRYM3JXclBWWmdxVUZCUWdCZWVmd0dqUm8vQ3lKRWpvVkFvQUFCYmY5bUt3TUJBWkdkbkl6czd1OFlhL1AzOTBhbFRwNHZXbVplYmg3ZmVkTldRazVPRHBaOHR4Y1FuSjE3T0l4SVJrUmN4QUJNMVlISzVITTNEd3hGc01DQXJLeHNta3drQTRIUTZjZlpzRnM0VkZxSkZaQ1I4ZlgyOVhDbDVXOVhBVy9rMVEvQ1ZrY2xrRUVYUkxRUTN4VUJjVmxhR2RXdlgxWGcrTEN3TUoxTlA0dGR0djJMdm5yM1ZYdE8zWDE5RVJrWkt4MGVQSHNXaWR4YWhYNzkrNk5peG84ZjF1Ym01V0xseUpjTEN3bXA4My9EbTRWajR6a0o4dnZSemZQM1YxMmdiMnhZMzNuUWpUcDQ4aVgzNzlzSEh4d2NMMzE0SUFMQmFyWkRKWkc0TENWb3NGc1RGeFdIZS9IazF2c2ZwMDZjeFkvb01BTURiQzkvR3I5dCt4WGZmZlFkZlgxK01HVHVtU2Y1OUlDSnFLQmlBaVJvQnRWcU5WcTFpVUZaV2hweWNYR2tvWHVXd2FJUEJnUEJtelNCWGNOWkRVMU0xN0Y3NDU4SnI2T0l1REx4Vi8xUjNUV05YVmxxR2I3LzlGa3FsMG0wNnhvVTJiZHBVNDdsMjdkcEpBZmpJa1NPWW5qQWRjWjNpTUhuS1pNamw3djllMmUxMnZEVDFKZWoxZWt5ZVBQbWl0U21WU2p6K3hPTzQ2KzY3RUJVVkJhZlRpZi85OTMrSWpJekVmLy8zWHlnVUNnaUNnREdQak1HQUFRUHcyTGpIQUxpR2JrOTZZUko2OXVwWjQ3MlQ5eWRqM3J4NVVLdlZlUE90TnhFUkVZR0hIbjRJRG9jREsxYXN3Tm16WnpGNXl1UXJHcjVOUkVUWEhnTXdVU1BpNys4UGYzOS9uQ3M0aC96OGZBam5nMDFSVVJHTVJpT2FSelJIRUlkRk54bFZ3NjRnQ0pCQkJvVlNBYmxNRHFWUzZSRXc2UElJZ2dDSHd3RkJGT0IwT0NGQWdFd21rNzZmVFNrRUE4QkREeitFa1NOSFh0VTlkdTdjaVNXTGwwQVFCUFRyMnc5Nzl1enh1R2JQbmoxSVRVM0YwS0ZEa1pxYWl0VFVWT2xjMTY1ZG9kVnFQVjRUR2hxSy8vM3ZmNGh1R1kyVWxCVE1uRGxUR2c3OTY2Ky93bWcwSWlzclMrclJYL2I5TWhnTUJnd2FOTWpqWG1hekdVdVhMc1dHOVJ2UXVuVnJ2UGJhYTJnVzNrdzZQL2JSc1FqVUIrTFRUejdGczg4K2l5Y25Qb21idTk5OFZkOFhJaUtxZTl3R2lhaVJjamdjeU1uSlJVbEppVnU3eHRjWExWcTBnSSt2ajVjcW8rdWhNdlJXL2xHcjFmRDE0VkQ0YThGaXNjQm10MEV1bDB0L21rSUl6czdLeG9RSkV6RDIwYkhWQnVEdDI3ZkRUK2ZuRVFLenNySVFIaDR1QmRIZmZ2c05iNzM1RnVLN3hTTXpJMU9heW5FNW5FNG43SFk3M252L1BjVEV4SGk4ejV6WmM1Q1ptWW1FaEFRWWdnMW8zYm8xQU9EUXdVT1lOV3NXMnNTMndhbVRwOURuSDMzdzlOTlB3MmF6SVM4dlQ3b09jUDIzdEh2M2JpeGR1aFQ1ZWZtNDYrNjdNR0hDQlBqNFZQOXZhUEwrWkN4Y3VCQWxKU1hvMWFzWFJqODRHamZjY01ObFB4TVJFVjFiRE1CRWpaelpiRVpXVnJiSEZrazZyUmJOd3B0VjIydENEVnZWOEN1S0lyUWFyUlEyNk5wd09Cd3dXOHhTVDNCVENNRlZBM0NYTGwydy9kZnRtREJ4Z3ZUYzQ4YU5RMlJrSkdiTm11WDJ1ckZqeGlJZ0lBRHZ2dmN1QUZlUCtzNmRPM0hiYmJmVmVsVEMvbjM3a1pDUTRCR0F0MnplZ2c4Ly9CQmFyUlpUcGt4QjEvaXVBRnlqWVZZc1g0SDE2OWNqTGk0TzB4S200VVRLQ2N5Wk13ZGhZV0Y0K0pHSDBiTm5UK2taa3ZjbjQvUFBQMGRhV2hwQ1EwTVIxVElLOGZIeGw2ekxXR3hFVWxLU3ROQlc1eTZkOGVLTEx5STRPTGhXejBkRVJIV1BRNkNKR2ptTlJvTTJiVzZBMFdoRWJtNGVIQTRIQU1CVVVZRzB0SFRvZERvMGF4YkdJTnhJVkIzeTdIUTY0YWZ6WS9pOURwUktKYlFhTGNwTjVRRCtIZ2JkMkVOd3BWTW5UMkhkdW5YbzI2OHYycmR2RHdEbzJLRWpFaE1UWWJmYm9WS3BBQUFaR1Jrb0xDeEU3MXQ2UzYrVnkrWG8xNjhmYkRZYi9qcjZWNjNlTnkwOXplM1lhclhpN1FWdkl6RXhFVjNqdTJMcTFLblE2L1hZdG0wYmR1L2FqZjM3OThQWDF4ZVBqSGtFdzRjUGgxd3VSOWY0cmxpOGVESGVmZmRkeko0MUc4M0NtNkZYejE2NFo5QTl5RHliaWJObnoyTFVxRkVZTVhJRUprNllpSlRqS1c3dmFUS1pvRktwM0JiU0FvQ0hIMzRZSGVNNjRzc3Z2b1ROYm9QQllLalZzeEVSMGJYQkFFelVST2oxZXVqMWVoU2VLMFJlWHA0MFA5aGtNaUV0TFIxK09oMmFoVGZqd2kwTjJJWGgxMGZ0dy9CN0hTa1VDcWpWYXRoc3RpWTFKMWdtazBuRG5CTi9UNVFDY1B2MjdiRjkrM2FrcEtSSVd3b2RQSEFRQU5EOTV1NGU5ekVhalpnOWUzYXQzdHZwZExvZCsvajRRS1ZTNFlFSEhzQkREejhrL1F4RVVVUnhjVEhHUHo0ZS9mdjNoNStmbjl2cklpSWo4TmJjdDVDOFB4a2JObXhBWWxJaUhoajFBTzY5OTE3MDZkTUhJU0VoQUlBdnZ2ekNvNGJCZ3daajJMQmhlR1RNSTlYV09HUG1ETmp0OWtiLzk0Q0lxS0ZnQUNacVlvSkRnaEdvRDBSeHNSRUY1d29nT0FVQVFMbkpoUEpUYVF6Q0RaeTA0SlZNVnVNY1JicDJmSDE4WWJmYnBaOUJZdzQ5RnF0cldvWEdWNE93c0RERXhNUWdNVEZSV2xHNVE4Y09BSUJqeDQ1SkFYamZ2bjN3OWZWRjV5NmRQZTRYRmhhR0gzNzhvVlkxVkE2QnJtcnFTMU1oazhtdzhlZU4rT1NUVDl6T2ZmbkZsL2p5aXk5cnZGOU1UQXplWHZnMkJFR1F3bk5sK0wwYWxUM2dSRVRrZlF6QVJFMlFVcWxFYUdnSWdvTU5LQ29zUWtGQkFaekNCVUhZencvaHpackJWOE9Ga3hxS3FqM0F2cjYralRwODFWY3ltUXcrYWg5WXJCYkk1WEtQL1lJYkU3UFpEQURRYUYwZmxuWHYzaDByVnF4QWRuWTJJaUlpMExKbFN5Z1VDcVNlY0szV2JMVmFjZWpRSVhUdjN0MWp1RERnMmxzM1B6Ky9WaldjUEhuU282M3krMjIzMjJHeFdQRFVVMDlkMW9kQjY5ZXZoOVZxQlFDUHVjamJ0bTFEV1ZsWmphOU5PWkdDTld2V1ZIdXVWODllYnF0RkV4R1JkekVBRXpWaGNya2NJYUVoTUlRRW83aXdDUGtGQmRLUXd2THljcHdzTDJjUWJpQ3E3dmNyQ0FJVWNnNTk5aGE1WEM0dFFBYWcwWWJneWtCWU9adzRQajRlSzFhc3dQNTkreEZ4YndSVUtoVWlJeU9sa0hybzBDSFk3WGIwNnQycjJ2dHQzclFabXpkdnJ2YWMwK21zZGpqL2hVT2dxOU8zWDErM0ljL2ZmUDBOZHUzYWhROCsvTUR0dXIxNzl5SW5KNmZhZTZ4YnV3NlptWmsxdnNmaFE0ZHgvTmp4YXMrMWlHekJBRXhFVkk4d0FCTVI1RElaZ2tPQ1lRZzJvS2lvR1BuNStSNUJXS3ZWSWlRNEdQNEIvbzN5bC9uR29PcnF6NXo3NnoxS3BWTDZPVFRtMWFBek1qSUF1QUllQUxUdjBCNHFsUXJKeWNrWWN1OFFBSzRoeFR0MzdvVFJhTVJ2di8wR3BWS0puajE3ZXR4TEZFWEVkNHZIMkVmSHdzZkhCNGNQSDRiQllFQmtaQ1MrK2ZvYmJOKytIWFBlZEszVVhGVitmajVXckZpQm9LQ2d5NjdiV0dLRXpXYXIxYk11V3J3SUJ3OGNSR1ptSmdZUEdleDJidkNnd1JneFlvVGJIT0JUcDA1aDI5WnRlUGlSaHptZGhJaW9ucW5kZmdORTFLakpaRElFQnh2UXZuMDdOSTlvRHFYeTc4L0lLaW9xa0pHWmllUEhVNUNYOS9kcTBsUy9WQTZEYnF5aHF5R1F5V1RTejZFeE8zUDZERFFhRFpwSE5BZmdXb0NxZmZ2Mk9IejRzUFR2dzdEaHcvRHVlKy9DMzk4ZmU1TDJvRnUzYnREcGRCNzNPbkxrQ0diT21JbjkrL2NEQU42Yzh5YlcvN1FlQUhEdjBIc2hrOG53NzVmL2pkeWNYQUN1NEp1YW1ncUh3NEZOR3pkaC9mcjFsMTEzYm03dUZXMUhsSmlVaUE4KytBQ2JObTY2NkhXbHBhVjQ4ODAzOGZ2dnY5ZHFUMk1pSXJvK0dJQ0p5SU5NSmtPd3dZQjI3ZG9pNG9JZzdIUTZVVkJ3RHNlUHArQk1SZ1ovd2F0SHFnNjVKZTlxN0Q4THU5Mk81T1JrdEczWDF1M0RsakZqeDJEUjRrWFN2eGx0MnJSQnExYXQ4R2Z5bnlnckswUGZmbjJydmQvT25UdWgxV3B4ODgwM2U1eno5L2RId3ZRRVJFUkdRQ1ozdmRmaHc0Y3g2WVZKc052dHVQT3VPL0g5ZDkvajhLSERsNnk3cUtnSVI0OGNSWDUrUGxhdFdsV3JPY2NUTGlnbHlRQUFGNnBKUkVGVUpreEE5KzdkOGQ1NzcySG56cDNWWG1PeFdEQnp4a3lZeWsyWU1YTkduU3lnUlVSRWRZdERvSW1vUmpLWkRBYURBVUZCUVNnckxVTmhZU0ZNRlJYUytiTFNNcFNWbHNGSHJZWWhKQmhCZXIzSDRqRjBmVFdGbnNlR29MSC9IUGJ1M1l1eXNqTDA3OS9mcmIxRGh3N1ZYcjl0Mnpab05CcjA2dVU1Lzlkb05HTGIxbTBZZU1kQWFYRXNoVUlCaC9QdlVTYVJrWkZ1V3lTZE9IRUNHbzBHVVZGUmVQenh4M0hnd0FFc1dMQUEvM24zUDlEcjlRQ0EzcmYwUmt4TWpEUUVPVFUxRlVzV0x3SGcycUxweXkrK3hLZWZmSW9PSFRyZ0g3ZitBNE1HRFlKV1YvTis2SEs1SEM5T2ZSRXZ2L1F5eWtxclh4QXJJeU1EK2ZuNWVQMk4xOUd5WmNzYTcwVkVSTjdEQUV4RWx5U1R5UkFRR0lDQXdBQlliVFlVRlJiQmFEUks4NFN0Tmh0eXNuT1FsNXNIZldBZ2drT0N1UVhQZGRhWXcxWkQxOWlHcEZzc0ZueSs5SFBvZERyMDZkTUhpeGN2eG83dE95NzZHcnZkRGdBWVBXcTBXL3NEb3g1QVNFZ0lIQTRIaHQ0N1ZHcVBpSWhBVW1JU1l0dkVRdTNqdm1KMFRrNE9ObS9hak42OWUwTXVsOFBYMXhlVEprMUM4djVrdDhXdVpESVo3SFk3bGkxYmhuMS83TU9KRXljUUhCeU1oSVFFZEkzdkNwUEpoTjI3ZG1QYnRtMzQrS09QSVpmTGNlT05ONkwvZ1A3bzFhc1gxR28xckZZcjFxNWQ2L2IrLzdqMUg2Z3dWMkRGaWhWUzIxL0gvcEtPNy83bjNUaDI3QmlPSFRzbW5ZK0ppVUgzN3A1N0h4TVIwZlVuczFndC9LMkppR3BORUVXVWxKU2dzTEFRRnJQRjR6d1h6YnErS2hkZHN0dnRzTmxzQ0FzTnUvU0w2SnJKTDhpSFdxMkdTcVdDWEM1dlZDTWpUcDQ4aVNtVHArRHBwNS9HWFhmZmhiMTc5K0xNbVROWGRLK09IVHNpTGk0T1JxTlI2cmtGWEhzSEwzcG5FYkt6c3oxZW8xS3AwREd1SXlaUG5senRYTjR2UHY4Q3ExZXZsa0szUXFGQXg3aU82SHRiWC9TN3ZSOThmVDFYdE0vT3lzYm16WnZ4eXkrL3dHZzBva2VQSHBpV01BMmxwYVVZOTlpNEszcTJxdnJkM2cvUFBQUE1WZCtIaUlpdUhnTXdFVjAxaTltQ2M0V0ZLQ2twOGVpSmxNdmxDQXdJUUtBKzBLMTNodW9XQTNEOTBwZ0RNQUFjUEhBUVhicDJxWmNmYnVYbDVlSEhIMzlFaXhZdDBLcFZLOFRHeGxZYmVxdmpjRGl3Wjg4ZVJFWkdJaVltNWhwWFNrUkUzc0FBVEVSMVJuQUtNQnFOT0ZkWVdPMDJJM0tGSElIK0RNUFhBZ053L2RMWUF6QVJFVkZEeFRuQVJGUm41QW81RE1FR0dJSU5NSmxNT0ZkWTZMWllqT0FVVUd3MG90aG9aQmdtSWlJaW91dU9BWmlJcmdtZFRnZWRUZ2ZCS2FDa3RBUWx4aEtVVjlreTZjSXdIT0FmQUwwK0VEby9QOVMvUVpWRVJFUkUxQmd3QUJQUk5TVlh5QkVVRklTZ29DQUlUZ0dsWmFWU0dLNmNMMXc1ZE5ySU1FeEVSRVJFMXhBRE1CRmROM0tGSEhxOUhucTlIazVCUUZsWm1Tc01sNWRYSDRibGN1aTBXdmo1KzhOUHA0T1BMN2RXSWlJaUlxSXJ4d0JNUkY2aGtNdWhEd3lFUGpBUWdpQ2dyS3djeGhJanlzdXFoR0ZCUUZsNU9jckt5d0c0QXJST3A0T2ZuNThyRUhPdllTSWlJaUtxQlFaZ0l2STZ1VnlPd01BQUJBWUdRQkFFbEplVncxaGFndkt5Y2dpQ0lGMG5PQVdVbFpaSkMyc3BGQXJvL0hUdzkvT0RUcWVEV3EzMjFpTTBTZm41QlhqdmcwL3c2SmdIMFRvbStycTk3NEdEaHpGcjdrS01HL01nQnYzelRyZHpnaUJnNUVQamNQT044WGhsNmd2WHJhYjZ3dUZ3b0tEZ0hNd1ZGYkJZclc3Ly9WREQxS2xUbkxkTElDSnFWQmlBaWFoZWtjdmxDQWdNUUVCZ0FFUlJoTmxzaHFuY2hQTHljbFNZelc3N0REdWRUcFNXbEtLMHBCU0FLeEJyTlJyNGFqWFFhalRRYXJWUUtCVGVlcFJHTC9WVUdnNGVQb3E1Q3haajBmdzUwT20wMHJuZkV2ZGc0NVp0dGJwZlhJZjJHRFh5ZmdDQUlJaXcycXpWWG1leFd1RndPR0MxMldDMldOek9DWUlBaDhNQld6WG5LaW5rQ3FqVnFsclYxaEFZalVaa1orZEFFQVQ0K3ZvaUtDZ0ljZ1czWHlJaUlxcUsrd0FUVVlNaGlpSXF6R2FVbDVmRFZHNkMrWUpBWEIybFVnbXRSZ09OVmd1TnhoZGFqYlpSaGdKdjdRTzgrTDBQOE91TzNiajV4bmk4L3U4cGtNbGN5NWF0V3JzZW4zLzFYYTN1MWJ0bmQvejd4ZWNCQUNrblR1S2wxNmJYZWIwQTBLVnpIR1pOZStXYTNMdlM5ZDRIdU5ob1JOYlpMT2gwT2tSR1JuQTBCQkVSVVEwWWdJbW93UkpFRWVhS0NwU1hsNk84M0FTTDJZekwrUWROcFZMQlYrTUxuVVlMWDYwR0dsL2ZCdDlUN0swQWJEYWI4ZHlMcnlJL3Z3QVBqUnFCL3h0K0h3REE0WERDN3JEWDZsNVZlMmJQRlJaaHk5WmZxNzB1SnpjUE8zYjlqbTVkTzZOZDJ6WnU1d1JCeFBJZlY2TjVlRFAwdmZXV2FsL2ZyRmtZK3ZlOXRWYTExZGIxRE1BT2h3TW5UcVJDcTlVaTVqb09SU2NpSW1xSUdJQ0pxTkVRUlJFV2l4Vm1jd1hNRldhWUxSWllMWmJMQ3NWcWxRcStXbzFiS0w3V3ZYWjF5VnNCR0FDT3BaekFxOU5tUWFGUTRzUDNGaUxZWUxpbTczZjR5RjlZc1BnOVBEeHFKTzRjZUx2Yk9VRVE4T2lFWnhEZnBUTW1QL2ZVTmEzallxNW5BQzdJTDBCQlFRSGF0bThIWlFQL0lJZUlpT2hhWXdBbW9rWk5GRVZZTFZaVS9IOTdkeDVjVlpYZ2NmeDMzMzFMTmlBSkpJQUtCSU02M1NvdTBLaW9JdzVpUlFFWFVOVEdMcDJaUXFWcnJCR2RIckFicmRIV0tydW50Y2VscXh5aEhYQ2hDMEZIakRNNFZHdXpKSVlsUm9Va0VxRWlOc3VNb1JHUXR5LzN6Ujh2NzVtUWhlUWxJY203MzA5VjZyMTc3em5ubnZ1U3F1U1hjKzQ5d1VBaUZBZjhDb1hDcDV3NkxTWHVLWGE3WEhKNTNISzdYSWxBNC83K2ZYSzY3MERRbndGWWt0WnYrRkRublR1aFZ4K0d0WE5YbmVxKzJOMXI3VW1KS2ZHM3o3bTVWOXRzeitrTXdGL3QyeWRKR2w5UzBtZm5BQUFnVS9BUUxBQVp6VEFNWldWbktTczdTeW9va1BSOUtBNEVBL0w3QXdvRUF3b0ZRMjFDY1N3V1V5QVc2L2hoU3FZcGw5dVZDTWx1dHp6TmdjZmxkc3Z0ZHNzeGdBSnlYN3ZoK3VtOTN1Yk8ybnF0ZVdkZHI3YnA4WGhPU3dBK25RTCtnQW9LQy9xN0d3QUFEQW9FWUFDMjB6SVVGeFI4SHh6Q2tZakNvWkRDNGJDQ29aQWk0Y1JvYWpqYy9vaHhMQlpUTEJCVE1OQitRSFlZaGh5bUthZlRLZFBoa01OcHl1a3c1WENhY3BsT21VNVRwc05NdkpwT21hWkRwbWtPcXFuWEo3T3N1RjVmdGJwSGJkeDkxKzJ0N3NsZXV1UVJYWEQrRDNyYU5mM1Rrc2QxK0M5SGV0ek9RR05abGt3SFU1OEJBT2dLQWpBQU5ITzdFcU81N1lsRUlnbzFoK0ZRS0tSSUtKemE3bWc2dFJXUHk0cEdGWTFHdTkwWHd6QVNJOGpOcjRiREljTXdaRGdNR1RJUzAyb05RM0lZaWFuWThjVEl0aFdMS1J5TjlQa1U2T1VyM2xCRHc1NVcrMzcyOElNYVhsaWdkOWE5MzZPMjc1bzN0MVVBZHJ0Y3lzN0swdjREQnhWSjQ3TWNWVnlzbkp6c0FUVmxIUUFBOUE4Q01BQjBnY3Zsa3N2bGtuSnoyeHhMcmpzYkNvY1ZDZ2FiUjQwVG84ZVdaYVYxdm5nOHJsaHpzSTUxb1h6eUh1Qm9OS3BvcEh0UFgwNUhVOU5oZmIzL2dDUXBFZ25Mc3VJS2g4TnlPQng2OHJFbHJjcisrY0JCTGYrUDErVjJ1L1d6UmY4Z3p5bVc2SEU2RTcrYVJvd28xTGtUU3BXVGsxaGYrS2xubnRYL2ZkUFU3YjR1WGZLSWZqVHBFbzB2R2FmOFlVTzdYVDhkKzVzL205UEY2L09xV0VXbjlad0FBQXhHQkdBQTZDR24wNWxZYjdnNXFMVmtXVlppSkRnV2t4V3pGTE8rZjQxWmxxeVlwV2dzS2l0bXlVb2RhMzV2eFp2cko4b05KRC8vNTBXcDkvL3kxSy8wNmVlN0pDVkdyaSthZUVHcnN1czMvRkdTTlBlVzJab3krZExVL2xBb0pJL0gwK0U1eW1aTVY5bU0xdmNXWjJkbjY5SG10WUpQWmVPV1NuMjBjVXRxKzVGLy9HbVg2dlVHdDhmVFBISnZTRExVbDRQUGZwK2ZkWDhCQU9naUFqQUE5Q0dId3lHSEpQWFM4alN4V0N3eDFkbXlGTGZpaVVCdFdZcEZZNHJFb2dxRlFnb0hRNzF5cnQ2d3QvRXJWVzJyMW9qaGhacHo4OHpVL3VVcjN0RFdiVHYwMjM5OVdrUHk4cnJjbnRNMDJ3VHNqalRzMmR2dC92YVdrY1ZGcCswcDBMVzFkWEs3Q01BQUFIUUZBUmdBQmhHemd5Qjk4akpJQThXSzEvOGdTYnIzSjNlMUdxWE16c3JTNGI4YzBRdS9lMFcvV1B4d2w5dUxScU9xck5yZXBiSi9QczNUa0FFQXdNQkhBQVlBOUlsTld6N1dydHA2WFRUeEFsMTk1Uld0anQxeDI2MnEvdVJUYmErdVVmbC9mYURaTTh1NjFHWWdHTlN2bjN1aEw3b0xBQUJzZ0FBTUFPaDFQcjlmcjc3MnB0eHV0MzU2MzkrMU9lNTBtbnJvd1FmMDhPS2xXdkhHSHpUeHd2TTFidXlZVHR1Y2RNbEY4Z2NDK3ZHOHVWM3F3K2U3NnZUSnA1K3JvQ0EvcldzQUFBQ1pod0FNQU9oVmtVaEV2L250U3pwMjdMaisrcXFwT25Ed2tCcSszQ3UvM3krZjN5K3YxeWV2enlldjE2ZnM3R3lkT09IVnY3MzRzbjd6ekpNZFR2R1dwUHYrL3A1dTlXUEc5R21hTVgxYVR5OEhBQUJrRUFJd0FLQlhyWG5uUGRWOHRsT1N0TG5pWTIydStMamRjazZuVTNsNXVjckp5VmJqdnErMTVwMTF1dlAyT1czS3ZmYm1hcTE3ZjMyUCttU2FwdDU2NC9jOWFnTUFBQXgrQkdBQVFJOVl6ZXNWSjEwL2ZabysvTk1tbFpTTTFSbWpSbW5FOEVMbDV3OVQvckJoR2pKMGlJWU9HYUtoUS9KU0Q4VnErSEt2Rmk5OVFoOXYzYUhiYnIxWlRtZnJVZUJvTEtab05LcnJwMStyb3FMaDNlN2Yrdi81bzQ0ZFA1NytCUUlBZ0l4QkFBWUFwQ1Vlait1dHQ5L1Y1enRySlVtYks2cjA0enZtYXNTSTRmcjl5MTEvVU5WNTUwN1FMeFkvcklzblh0QW0vTFowN2JTcjlNTy9PcS9iL2R5NnZab0FEQUFBSkJHQUFRQnBDQVNEZXY2bGwxVzFyVnJGeFVVYVVWaW8xV3YvVTE5OS9iWG0zM0diU3NhTjdWWjdQNXAwU1IvMUZBQUE0SHNFWUFCQXQvM3U1ZVdxMmxhdE1XZWRxU2NmVzZMczdDdzk4K3dMMnI2alJ0dDMxS2hveEhDTkhqMUtRL0p5NVhRNlpacW1uRTZubktZcHMvblZzaXlGUW1FRlEwR0ZRbUdGUWlHRlFpSDlaUDRkK3NGNTU3WTU1NmJOSDZ2K2l5KzczZGVqeHhqOUJRQUFDUVJnQUVDM1RidjZLbjNSc0VkUFBMWlloWVVGa3FRbmxpNVdaZFYyZmJSeHMzWi91VWM3ZDlWMXU5MWhRNGZxbk5MU2RvOXQrUENqdFBwcVdYRTVIRVphZFFFQVFHWWhBQU1BdW0zeXBJdjFxM0dQYTNoaFlhdjlWMTR4UlZkZU1VV1NGQTZIRlFxSFpWbVdMTXRTM0lvbjNqYy9OTXRoR0pKaHlHRVlNaHlHSElaRFRwZXp3L3VBbjM1aWFWcjNBRCs4ZUttKzJ2ZDF0K3NCQUlETVl3UkR3ZmlwaXdFQUJySmt5SXhFSWdxSHd5b3VLdTd2THRsYTArRW11ZDF1dVZ3dU9Sd09PUnlPUGp0WGJXMmRpb3VMVlZ4YzFHZm5BQUFnVS9UZGIyUUFBQUFBQUFZUUFqQUFBQUFBd0JZSXdBQUFBQUFBV3lBQUF3Q0FBZVBFaVJPeUxLdmRZNVpsS1J3T0t4N244U1VBZ1BRUWdBRUFRTnB1bTN1YlhuL3Q5Vk9XYTJ4czFLeVpzL1JKOVNlZGxsdStiTG51dmVkZUJZUEJOc2QyZnI1VGMyNmRvNGFHaHJUN0N3Q3dOd0l3QUFBWUVDS1JpTFp1M2FyUzBsSmxaV1gxZDNjQUFCbUlkWUFCSUFNWWh0RnEyN0tzUGwxNkJ4MDdlZnJ1eWQrYlRMRG9vVVhhdjMrL0pDa1lER3J0MnJWYXQyNWRwM1dTbjh0VFR6MGwwMHlzOWZ6OEM4L3J6RFBQVEpXcHFxcVN6K2ZUak90blNKS1dMbDJxcVZkTTFZMHpiK3lMeXdBQTJCQUJHQUF5aUdFWU1neEQ0VWhZV1I1RzBQcERPQkpPZlI4eTFaeTVjM1RpdXhPU3BHWExsbW5peEltNjdMTExPcTF6NU1nUnJWNjlXbVZsWlJvelpvd2thZGl3WWEzS3JIdDNuWXBIRnV2eXl5K1hKTzMrWXJjbWxFN290TjFnTUtnOWUvWm8vUGp4eXN2TFMvZVNBQUEyUVFBR2dBeGpHSVlpa1FnQnVKOUVJcEdNRHIrU2RQWFZWNmZldi9ycXE1b3dZY0lwUjJrYkd4dTFldlZxVFo0OFdaTW1UMnB6dks2dVRnME5EVnB3MzRKVHpsNm9xYW5SbHMxYlZGOWZyOGJHUnNWaU1TMWJ0b3dBREFBNEpRSXdBR1NJNUtpallSZ0tCQUxLeTgzTCtDQTIwTVRqY1FVQ0FabW1tZkdqd0MwZFBIaFFWVlZWblpiNTVwdHZPajIrY3NWS1NkS2xsMTdhYXYvaHc0ZjFmdm43MnIxN3QrcnI2eVZKcTk1Y3BWR2pSK244SDU2dk04NDRRNXMyYlpMYjQrN0JGUUFBN0lJQURBQVp3akFNT1J3T09Sd09SYU5SblRoeFFrT0hEdTN2YnRuS2Q5OTlwM2c4bnZvKzJDVUFWMVJVcUtLaUl1MzZsWldWcVhBclNXKy8vYlpxYW1vVURBYTFhZE1tYmRteVJhV2xwU29wS1ZGVFU1TisrY3RmNnBKTEw1RWtyZi92OVlrQTdDWUFBd0JPalFBTUFCbkFNQXpGNC9GVUNEWk5VMTZmVjU0c2p6eHVUMzkzenhiQzRiQjhmcC9jYm5lcjhHdUhFRHh2M2p6TnYzdCtwMlVhR3h1MTZLRkZiZlo3dlY2OTh1K3Z5T2wwS2hxTlNwTHE2K3BsbXFZY0RvZXUvWnRydFhEaFFtVmxaZW16VHovVDl1M2JsWjJUbmFxZnJPUHg4SE1PQURnMUhoRUtBQmtpT2VVMkdZQk4wOVN4WThjVWo4Zjd1MnNaTHg2UDYraXhvNm5QUFJtQTdSQitwY1RQWHZMYU8vdHF6L0xseTNYOCtISGRlZGVkcVgyUFBmNllubnp5U2JuZGJoWGtGM1M2SkZJZ0dKQmhHSXdBQXdDNmhCRmdBTWdnTGFkQk81MU9SU0lSSGZyZlE4ck56Vlgrc1B6KzdsNUdPbjc4dUx3K3IwelRsTXZsc3QzMFowbmRXZ2JwWktacGF2N2Q4elZ1M0xpMHp1M3orcFNUazVOV1hRQ0EvUkNBQVNCREpBTlhjZ1M0NVg2Zno2ZEFJQ0NQeHlPMzI2MHNUNWFjVG40RnBDTWFqU29ZQ2lvU2ppZ1lDc3F5TERtZHp0U1hIVWVBSjAyYXBLbFRwM1phcHVsd2sxYTl1YXJOL25uejVxbW9xRWpWMWRWZFBwL2Y1MWR0YmEzY2JyZDI3Tmlob3FLaWJ2Y1pBR0JQL1BVREFCbWtaUWh1dWMvaGNDZ1dpeWtRQ01qbjh5a2VqNmUrMEhVdG43U2QvRWVEMisxdU5jM1hidUZYa3NhUEg2L3JabHpYYVpuR3hzWjJBL0RJa1NPN2ZUN0xzclJrOFpMVTlvTDdGblM3RFFDQVBSR0FBU0RESk1OWjhuM0xhZEdtYWNxeXJEYmhseURjdVpaaHRyM1BOUG1hM0ovSjRmZllzV1Bhc25sTGFqc2FqV3JQM2owcWY2KzgwM3JmZnZ1dEpHbmI5bTA2ZE9pUUpLbGtmSWt1dlBEQ2J2Y2hiMGllbm43NmFVV2pVWTBlUFZwVzNOS2FOV3QwM1hYWHFhQ2dvTnZ0QVFEc2d3QU1BQmtvR2NTU1Q0YTJMQ3UxblF6QUVzRzN1MW8rMlRrWmRGdmU4MnVIa2Q4alI0NW81Y3FWcVcybjA2bjZ1bnJWMTlWM1Vpc2hLeXRMSDMzNFVXcTdyS3dzclFBc1NSZGRmRkhxZlVWRmhWYXVXS216eDUrdFNaTW5wZFVlQU1BZUNNQUFrS0ZhaHJXV2daalIzL1MwTndwOGN1ak45UEFyU2FXbHBWcjc5dG8yKzZ0M1ZLdXBxVWszenJ5eDFmN0t5a3J0Mzc5Zk0yYk0wUERodzN0MDdoRkZJelJ6MWt3VjVMY2U1VDF3NElBa2FjellNVDFxSHdDUStRakFBSkRCVGc1dGtoajk3YUgyd3E0ZGdtOUhkdTNhcFZXclZtblh6bDBhT1dxa3BsMDdyZFZUbVRkdjJxekt5a3F0ZW5PVnBrNmRxcG16Wm5aNTFOZmo4ZWpvMGFPcDdiUE9Pa3NMRnk1c1U2Nit2bDc1K2ZrcUxpN3UrUVVCQURJYUFSZ0FiT0Rrc0phY0dvMzAyUDJ6QzRWQ3FxaW9VUGw3NWRxN2Q2OEtDd3QxLy8zM3EreUdNcmxjcmxabEgvMzVvOXEzYjUvS3k4dTE4VThiVlZGUm9iUFBQbHUzM0hxTHJybm1tZzdYQjVha2M4NDVSeHMzYmxSdWJxNUdqbXI3c0t4WUxLYUczUTJxK2FSR3MyZlA3dlhyQkFCa0hnSXdBTmlRM1FNYzBuZjA2RkV0ZkdDaHZGNnZSbzBlcFFYM0xWQlpXWms4SGsrSGRVcEtTdlRnZ3cvcW5udnUwYnAzMTZtOHZGelBQZnVjL0Q2L1pzMmUxV0c5Qng1NFFDKys5S0kyYk5pZ1lERFlicG44L0h6ZGNPTU51dmR2NyszeHRRRUFNcDhSREFXWkF3Y0F3Q0JWVzF1bjR1SmlGUmVmdnJWdzMzcnJMWTBkTzFaVHBreHB0ZVJXVjNtOVhuM3d3UWU2NmFhYjVIYTcrNkNIQUFDMGp3QU1BTUFnMWg4QkdBQ0F3YXI3LzdZRkFBQUFBR0FRSWdBREFBQUFBR3lCQUF3QUFBQUFzQVVDTUFBQUFBREFGZ2pBQUFBQUFBQmJZQjFnQUFBR09hL1hxN2hZMUtFbjh2THlsSnVUMDkvZEFBRDBNUUl3QUFDRG5OL3ZsOS92Nys5dURHcUdEQUl3QU5nQTZ3QURBQUFBQUd5QmU0QUJBQUFBQUxaQUFBWUFBQUFBMkFJQkdBQUFBQUJnQ3dSZ0FBQUFBSUF0RUlBQkFBQUFBTFpBQUFZQUFBQUEyQUlCR0FBQUFBQmdDd1JnQUFBQUFJQXRFSUFCQUFBQUFMWkFBQVlBQUFBQTJBSUJHQUFBQUFCZ0N3UmdBQUFBQUlBdEVJQUJBQUFBQUxaQUFBWUFBQUFBMkFJQkdBQUFBQUJnQ3dSZ0FBQUFBSUF0RUlBQkFBQUFBTFpBQUFZQUFBQUEyQUlCR0FBQUFBQmdDd1JnQUFBQUFJQXRFSUFCQUFBQUFMWkFBQVlBQUFBQTJBSUJHQUFBQUFCZ0N3UmdBQUFBQUlBdEVJQUJBQUFBQUxaQUFBWUFBQUFBMkFJQkdBQUFBQUJnQ3dSZ0FBQUFBSUF0RUlBQkFBQUFBTFpBQUFZQUFBQUEyQUlCR0FBQUFBQmdDd1JnQUFBQUFJQXRFSUFCQUFBQUFMWkFBQVlBQUFBQTJBSUJHQUFBQUFCZ0N3UmdBQUFBQUlBdEVJQUJBQUFBQUxaQUFBWUFBQUFBMkFJQkdBQUFBQUJnQ3dSZ0FBQUFBSUF0RUlBQkFBQUFBTFpBQUFZQUFBQUEyQUlCR0FBQUFBQmdDLzhQK2crQXgreEx1U0VBQUFBQVNVVk9SSzVDWUlJPSIsCgkiVGhlbWUiIDogIiIsCgkiVHlwZSIgOiAibWluZCIsCgkiVmVyc2lvbiIgOiAiNDQiCn0K"/>
    </extobj>
    <extobj name="ECB019B1-382A-4266-B25C-5B523AA43C14-2">
      <extobjdata type="ECB019B1-382A-4266-B25C-5B523AA43C14" data="ewoJIkZpbGVJZCIgOiAiMjcwNjM2NTc3OTgzIiwKCSJHcm91cElkIiA6ICIxMTE1MDk3MDYzIiwKCSJJbWFnZSIgOiAiaVZCT1J3MEtHZ29BQUFBTlNVaEVVZ0FBQXc4QUFBQ2pDQVlBQUFETTZpTGVBQUFBQVhOU1IwSUFyczRjNlFBQUlBQkpSRUZVZUp6dDNYbGNWUFhpLy9IM09iT3dpWU1MNGMwRk5WUkVVWEF2UzlQTVNrdk5yRzVtbWx1YVZscWExdTluYXFSbVp0cG1CbmJWeWl3dE1kTzhKYWFaeSsyUkN3bUlHN3NyVzJ5eXpmYjUvb0djSElIY21EbkR6UHY1ZU56SDQzS0dtZk9CWG42WXo4dzVad0F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LcTJ5UzFCK0NFSktDcnRtWExYRTFwYVgyTnliZEU0MmMxOFBkVWpYeTVRT2lLdkMxZVhvV1d0TFJHRnVDd0dZQlFlMXgwdzlqOGRXTHpMb1BOWHljMjd6TFkvSFZpODlmR2NQNm1hUlljR2lJSnViZEdRamlBRmdKb0pnSE5KVWt5cUQwNFp5U0VLQUJ3RnNBWkFYRUdWdndwck5LZWpLU2pKd0dZVlI0ZVhSdWJ2MEZzdnM1ajh6Zm9pdWJQQ29nTVdQR25SYkx1TzNzeUlSRnN2aTVnOHplSTgveTFjZkVBeU0zYWRPcXVsYVZuSVV2M1NFSzBDUTV1cDIvZEtoQXRXN1JBODJaTjBhQ0JuOXBqZEVyNStRVTRjL1ljVXRQU2taWitCb2tuVHBnZ3hFa0JIQkN3Zko1K0l1R0EybU9rYXJINW04VG02eXcyZjVNcW0wOUx6MEJxV2dZU1Q1d3dDZUEwaE5qSDVwMGFtNzlKbk9ldnpkMFhEOXFXd1ozK3Z3VHBkWTFXNjlHLzd6MllNVzBxMnJZSlVudGNkVkp5U2lyZWVlOEQvTHAzUDh4bXM4bHF0YjZaZmpKdUNRQ1QybU1qQlp1dlJXeStUbUR6dFNnNUpSWExQdndFTWJ0K2hkbHNObGtzMXFVWnArTG1nYzA3RXpaZml6alBWK1cyaTRlV0xVT2F3RXM3MjhmTForcmdod2JxSm80Ymc2RFdyZFFlbGt0SVNVdkhaMnUrd0EvYmZpb3ZLU24rekZwcVhKaWVmdnlDMnVOeWQyemVmdGk4YzJMejlsUFovTllmZnpJV0Z4ZXZZdlBPZ2MzYkQrZjV2Mm5VSG9BYW1nU0YrMnQxOHNjZUhoNWpKNHdkclowMmRSSnViOUpFN1dHNWpBWitmdWpWb3hzRWhEWWg4VVJYazdBRyt6UnVzS01vSjZkVTdiRzVLelp2WDJ6ZStiQjUrNnBzWHFmWGFmNk1QOWJWSkt6QkhvYUFYNHJ6TW92VkhwdTdZdlAyeFhuK2IrNjRlTkQ0Qi94cnRpUmg0dXV2dnFLWjh0eDRlSHA0cUQwbWw2UFg2M0Zuais3d3JWZFAzdjNiL2lBTnRHWDVPUmYzQTdDcVBUWTN4T1lkZ00wN0ZUYnZBSHE5SHQyN2RsR2ExMnVneWMvSjNBVTJyd1kyN3dDYzV5dTQzZUtoUlp2USt6dzg5RXRlbUR6UjUvbUo0OVFlanN2ckhOb1JPcDFXUG5Ua3o0NzFHalpNS01qSk9xMzJtTndObTNjc05xOCtOdTlZbGMwZlBuSTB1RjdEQnZGczN2SFl2R081K3p6dlZvdUhwc0dkMitvMDhybytkOS9WYk1aTFUrSHQ3YTMya054Q3U3WkJTRHgrd2pzOTQxd1BuOFlCUHhmbFpPYXFQU1ozd2ViVndlYlZ3K2JWMGE1dEVKSlQwN3hTVXRMWnZJT3hlWFc0OHp3dnF6MEFSL0VQQ2FtbkE5WVpEUFhidnZqOFJEUnUzRWp0SWJrTlEvMzZtRHBwQW03ejl3L1NBWnY5UTBMcXFUMG1kOERtMWNQbTFjSG0xV09vWHg5VEpvNVRtbS9jcnAydjJtTnlCMnhlUGU0OHo3dk40c0hicWhraVFXcjc5Sk1qRU42NWs5ckRjVHRkdTRUaHFTY2VBeVFwME51cUdRSTN2dEtYbzdCNWRiRjV4MlB6NmdydEdLSTA3eU04bmdTYnR6czJyeTUzbmVmZFl2RVFFTkRKUjRMOFdOT210OWNmLyt3emFnL0hiWTBlK1NTYTNmNHZieG55OEJZdFF2bnBOSGJFNXAwRG0zY2NOdThjS3B1WE5HemUzdGk4YzNESGVkNHRGZys2QnFLMUJBeDZidHhvcVlHZlcveDNkVW9OR3ZqaGhlY25TZ0FHeTNxcG5kcmpjV1ZzM2ptd2VjZGg4ODZoc25sSmlQNXMzcjdZdkhOd3gzbmVMUllQV2lGSHRHMFQ1Tm12N3oxcUQ4WHREZWgzTDlxMkRmS0VUbjVON2JHNE1qYnZQTmk4WTdCNTV6R2czNzNvRU5MZWc4M2JGNXQzSHU0Mno3djg0dUgyMWlFdE5CcDU4SDM5K2lMZ05uKzFoK1AyRFBWOTBiOXZINkdScEFkdnY2TmpjN1hINDRyWXZITmg4L2JINXAyTG9iNHZIaHg0SDV1M0l6YnZYTnh0bm5mNXhZTk9yeHZoNWUybDY5b2xERHFkVHUzaHVEMnRWb3V1NFoxUnYzNTl2VjRyUGFYMmVGd1JtM2N1Yk43KzJMeHowV3ExQ09zY3l1YnRpTTA3RjNlYjUxMTc4UkFTb3Bja0RQT3Q1eXM2dEE5V2V6UjBXVWo3WUtsaEF6OElTZk00MEpXelhtMWk4MDZKemRzUm0zZEtiZTY0NDRybVEvUnFqOGVsc0htbjVFN3p2RXN2SHBxYXBmYUFGQmphb1QxdTgyK3M5bkRvc29EYi9ORytmVHZJUUdDellDTm52bHJFNXAwVG03Y2ZOdStjR2pkcXBEUWYyRjdiVWUzeHVCSTI3NXpjYVo1MzZjV0RSdEtHU2dKKzkvYTlSNUlrdDdqMGJwMGd5ekx1NlgybkpDVDRhQzBTLzZqVUlqYnZuTmk4L2JCNTV5VExrdEk4TE9paTluaGNDWnQzVHU0MHo3djA0a0dXMEF3U3ZNTkNPNmc5RkxwS2gvYkJnSUNIa09WbWFvL0ZsYkI1NThYbTdZUE5PNi9LNWlHaHBkcGpjU1ZzM25tNXl6enZ3b3VIcmpvSlVqTnZieS90SGExYnF6MFl1c29kclZyQjAxT3ZnU1NhSXlqSVErM3h1QVkyNzh6WXZEMndlV2RXMmJ3a3lVM1pmRzFoODg3TVhlWjVsMTA4K0llVWVnaWcrUjJ0VzBHdmQrbnpWdW9rVDA4UHRBMEtnaVJKelZzWXZielZIbzhyWVBQT2pjM1hQamJ2M0NxYkI4VHRiTDUyc0hubjVpN3p2TXN1SHZRRlZnOUFORzNmdHExcVk3aHc0WUpxKzY0TE9vUUVBeEMzV3oxbGwvMEg1a2pPMFB5Tktpa3BRVmxabWRyRGNCZzJYN3RjdmZtY25CeVl6V1k3ajhpK0twcVhBdGg4N1ZDN2ViUFpqUEx5OGhyL0o0UzRxY2UxV3EzWXVIRWp5c3ZMYi9yK3pzSWQ1bm10MmdPd0Y1TmVxOVZMa3VFMmxUNDhKU2twQ1JNbVRNQ21UWnZRcUZHaktyZi85ZGRmS0M0dXJyTDk2NisvaGw2dngyT1BQVmJsdGthTkdzSGJ1NkxGN3QyNy8rUCtoUkFJQ0FqQWp6LythTE85YjkrKzJMTm5Ed0JnK2ZMbDJMcDFhN1gzNzl1M0wrYk5tL2VQKzdoVlRRSUNJQW40YVNUQnkvaGRKU3dzYktNa1Nia1dpK1h6c3JLeUpGOWYzNExEaHcrYi91aytqbXorL3Z2dmg5Rm9oTVZpZ1VhalFjT0dEWEhYWFhkaHc0WU5FRUpBbGl0ZWw3QmFyWkJsR2F0V3JVSllXQmhNSmhOV3JGaUJpUk1ud3NmSEI5OTg4dzFPbkRpQkpVdVdvS3lzREMrKytDS21USm1DOFBEd0t2dGs4NjZOelZkdGZ0NjhlZWpUcHcrZWZQSkpsSmFXMXZqRVRKWmxlSHA2Mm16NytlZWZzWFhyVm56ODhjZkt0akZqeG1EU3BFbTQ2NjY3YXZFMzg4K2FCQVFBRUw1c3ZpcG5idDVvTk9MKysrOVh2amFielpBa0NjOCsreXkrKys0N0FCVUxZWXZGQWw5ZlgrWDczbnZ2UFhUbzBBSHZ2LzgraW9xSzhNWWJiOWc4N3VUSms5Ry9mMzg4OGNRVFZmYjN3dzgvWU8vZXZWaTJiQmxpWW1LcTNQZEtCb01CdTNidFVyNk9qbzdHZ1FNSHNHelpNbVhieVpNbjhjSUxMeUFtSnVibWZnazN5UjNtZVpkZFBIaFpMYklRR2k5RGZkOXJmL010V3JGaUJiWnUzWXJHalcwdm1kYXNXVE5NbXpiTlpsdGVYaDU2OXV5SlhyMTY0ZGl4WTFVZUt6RXhFVnF0dHRvL0VvTUdEVUs3ZHUyVXI2T2pvOUc4ZWZVZlpIam8wQ0diSjBJNU9Ua0FLcDVnNWVUa1FLZlQ0ZVdYWDhiTEw3OTgvVDlvTGZNejFJZVE0R1V4bWx5Mnc1c2xTWksvSkVtUGF6U2FjVDQrUGllRUVQczZkKzU4Rk1EQm8wZVB4bFozSDBjMkh4TVRnL1QwZE15Y09SUGZmdnV0c3IxQmd3YTRkT2tTcGsrZmpqTm56bURpeEluNDZhZWZsTnQzNzk2TnZYdjNZdnIwNlFDQTFOUlVwV2xQVDArTUdqVUtyN3p5Q3A1NjZpazg5OXh6VmZiTDVsMFhtN2R0L3RTcFUwaEpTVkdlREEwZVBCZ21rd215TEtPNHVCaGVYbDZRWlJsV3F4V2VucDVZdTNhdHpaT3QvUHg4NU9ibVl0eTRjY3EybEpRVUxGKytISjk5OWhtQWlpZGd5NWN2dDhOdjYyOStodm9BSkUrTHljam1yK0xNemV2MWV1VkZGd0I0N2JYWDRPL3Zqd2tUSm1EQ2hBa0FnS1ZMbDhMWDF4ZVRKazJ5dWUrT0hUdnczLy8rRjE1ZVhuajg4Y2VWeFVYbnpwMlJucDZPNk9ob3JGdTNUbm5PTkdYS0ZIVHIxZzNMbHkvSHlKRWpFUlVWaGFsVHAyTFFvRUhLWXc0ZE9oVHo1OCt2ZHBFTkFELzg4QVBHakJsVHE3K0RtK1VPODd6TC9tQVdENzJzbGVCdE1OUjN5UDZlZlBKSmpCMDdGZ0F3WThZTXpKOC9YL2tITTNueVpIejY2YWNBZ00yYk55TStQaDREQnc3RXdJRUQ4Y0VISCtENDhlUEs0K1RtNWtLV1padzhlVkxaRmhvYWlxbFRwOTdTK0o1NjZpbFlyVllVRnhmanFhZWVRc2VPSGUzK1IrTmEvUHdNa0lUa3BkVnFOYW9PeEVsZFhrRHFBWFFTUW9ScU5KcFNBRGxoWVdISkFOWUQrTzdQUC8vTXIveCtSemQvOU9oUjlPelo4NGJ1czJYTEZnd1lNQUNabVprQWdJU0VCSFR2M2wzNU9qZzRHRXVYTGtWbVppWXlNelBoN2UxdDg2cldqV0R6ZFErYi83djV5TWhJVEpvMENTVWxKU2d0TFFVQWJOaXdBYmZmZmp1R0R4K09KVXVXSUNnb0NPZlBuOGVZTVdQUXVIRmp6Snc1VTludjc3Ly9qdDkrKzgxbTIvejU4ekY4K0hCMDZ0UUpRTVduNHRxYm41OEJrQVNicjRFek41K2JtNHRaczJiaHZ2dnVRMnBxS2lJaUlteHVUMHRMdzZPUFBtcXo3ZnZ2djhkMzMzMkhyNy8rR3NuSnlWaTllalZXckZpQm9xSWlUSnMyRFY5KytTVktTa293ZCs1Y0xGMjZGQTBiTmxUdTYrL3ZqdzgvL0JETm16ZkhybDI3a0ppWWlCZGVlS0hLdUE0ZE9vVG82R2dzV3JRSUFKQ2NuSXdMRnk1QWxtV2JCVVJaV1JrS0N3dHR0bmw2ZWlJeU1ySldmajgxY1lkNTNtVVhEMWF6U1NQSk91LzY5ZTMvRCt6cHA1L0dIMy84Z1lrVEp3S29lUGZncFpkZVVpYm0rUGg0NWJhSEgzNFlMNzc0b25MZjQ4ZVBZK2JNbVFnS0NnSUFSRVpHUXEvWEt3dVJ4TVRFV2drOUppWUdCdzhleFBUcDB4MytGbDVOREFZRGhBUnZhQ1MvOFBEd1FMWEg0MHdrU2ZLc2ZQZEpraVFJSVNRaGhEZUFGcElrdFFEUUQ4RDc0ZUhoMFVLSUw4MW1jMXhlU2JrUEpMMURtZ2VBUFh2MllOaXdZZFdOdmNiN2xKYVdZdHUyYmRpMmJSdk1aak55YzNNUkdSbFpZK09QUFBJSUprK2VmRlBqWS9OMUM1dXY4TWdqajZCcjE2NDRmLzQ4aGd3WmdqZmZmRk01WFBXZmVIaDRJQ1FrUlBuNnpKa3pxRmV2bnMwMkx5OHZ0R2pSd21hYnZSa01Ca0JJbm15K0ttZHZ2bEdqUmdnTURNUjc3NzJIZGV2V1FhL1g0OUtsU3hnd1lBQUF3R1F5NGVEQmcwci9RNFlNd2JoeDQzRC8vZmRqekpneDhQUHpBd0RsblFtZFRvZlhYMzhkUU1WaFVCRVJFWGovL2ZkdDl0bStmWHNBUUljT0hUQi8vbndNR2pRSXJhKzRxcFRWYXNXeVpjdlF1M2R2WmRzMzMzd0RiMjl2aEllSEl5QWdRTm1lbnA2T2Q5OTlGN05uejFhMlZSNWVhRStWODd4Rkk3bnNjMnlYL2NIMGVxc3NBTDNoSmwrMXZCRitmbjd3OHZKU2ppUE55TWhBang0OWxHTlFUNTA2cGR5bTFXclJvRUVEbS92UG56OGZYbDVlQUlEejU4OURsbVVjT0hBQVFNVXhoVmNmRGxWcDVNaVJOZjVETUp2TnlqL2NTbnYzN2dVQUZCY1hJejA5dmNxckNGZWJQWHQyalc4UjFnWS9nd0VRd3RQZ29Sa2pTZExOUFVOMEUxYytPYm5pa0RZZlNaS2VBZkNrVHFmN24xODllZU9sY3NjMG41ZVhoLzM3OStQTW1UT0lqSXpFODg4L2J6T1oxMlQxNnRYSy80K09qc2Jldlh0djZOMEFOdTgrM0xuNVo1NTVCdDdlM3BnM2J4NSsvLzEzZlBmZGQvajU1NSt2dVMrTHhhS2NjTnE1YzJjRUJnYWlwS1JFdVgzbXpKa0lDQWhBU1VrSmREb2RkRHI3WDYzSHoyQUFJRHdOZWpaL0xjN1V2TkZvUkVaR0JoNS8vSEVjT25RSTZlbnAwT2wwcUZldkhueDhmTEIrL1hvVUZCUWdQejhmZ1lHQjJMMTdOMDZkT29VbVRab0FxRmcwVDV3NEVYcDk5WWY5bnoxN0Z2djM3MWUrbmpadEd1TGo0MkV3R0xCNTgyWUVCQVJneElnUldMeDRNYUtpb3BUdjI3WnRHd29LQ2pCKy9IZ0F3T25UcC9IRER6K2dTWk1tOFBQenMva2JvTkZvb05Gb0hMcFlCdjZlNXpVV3M4cyt4M2JaSDZ5U3dNMmQrWCtqV3JWcXBVUzdaY3NXaElXRm9WNjllZ0FxVG9MdTFxMGJBRlI1QlduaHdvVXdHQXpLdXhSWHYvTmdNcGxRVkZSVTdUN1hyMTkvM2NkL0N5RVFGeGNIV1pieDdMUFBZc3FVS2ZqZ2d3K1UyN2R2MzQ3VHAwL2JuS054OVJPeDJxYVJKUUNRTHBVWnY2M3ZyZi9Vcmp1cmV6NEQwSzN5aStyT2daRWtxY1JxdFc2eldxMGJMUmJMMFJLejJSdndjRWp6R3pac2dMKy9QeFl0V29UVnExY2pPVGtaSzFldVJIWjJOb1FRT0hqd0lJeEdJL0x5OGpCcTFDaDA2dFFKczJiTnNubU1IMy84RWNuSnlSZzhlSEMxKzlpMGFWT1ZrMERadkV0ajg1ZWJuekpsQ2k1ZHVvU2xTNWZpNVpkZnJuajFIaFVYNHNqUHowZDVlVGxTVWxKZ05CcVZjM3VBaWtPVnJqenZvYUNnQVBYcTFZTkdZM3YwUkdscEtjYVBINjhjdTI1UGw1c0htNitXMHphZm5aMk5SWXNXUVFpQmMrZk9ZZVBHalVoT1RzYXNXYk1neXpJQ0FnSVFIeCtQWDM3NUJXKy8vVGFxZXlla29LQ2d4Z1hxMWM5cjNubm5IV1JtWmlyUGZRQmc5T2pSMkxScFU1WGZ5NnhaczVTL0RlKysreTRHRGh5SXVMaTRXLzJSYTAzbFBLLzJPT3pKWlJjUFJxTnM5ZEREZE9sU3NkM1Bkbi9ublhlVWN4UnljM09SazVPRFZhdFdLYmZyZERwTW56NGRnWUVWNzlnMmJkb1ViNzMxRnI3NDRndnMyTEhENXJHeXM3TWhTUkorK2VVWFpkdUpFeWR3Nk5DaFd4cmpybDI3RUJRVWhOVFVWTXlkT3hjclZxekF4eDkvaklNSEQ2Sm56NTd3OWZXRnA2Y25mSHg4a0phV2hvNGQ3Zi9KNm9WRmx3Q2d2RnlTczJOalkrUHR2c002SkR3OC9GTGwvNzg4Y1FvQVJrbVNpZ0JrQ0NIV21reW1kZkh4OFhtVjMzZDc2NUFXSG5ySjdzM241T1RncTYrK2dyKy9QNEtDZ21Bd0dHQXdHUERHRzIvZzg4OC9oOEZnd0xCaHc1Q1ptWW1JaUFpODhjWWI4UEh4c1htTWt5ZFBJaWNuQjIzYXRNSFlzV01SRmhhbTNMWmp4dzVzMnJRSkhoNjM5dms2Ykw1dVlmTi9OMy9ublhjaUtpb0tvYUdoTmllTlJrVkZRYS9YSXk4dkQydlhyb1ducHllTVJxTnllKy9ldlcydVFOTzNiMTk4L3ZubmFOblM5Z09lNTg2ZHE3eTRaVytYbXpleSthcWN1Zm1tVFp0aTllclZLQzh2eDkxMzM0M1ZxMWRqOE9EQkNBNE90dm0rZnpwazc4Q0JBelcrVTF4VVZHU3pxUFgwOUZRV0JKV0g5d0VWaDNwblpXWEJZckVnUHo5Zk9lY29Nek1UVnFzVlJxTVJqei8rdUxKNGlJNk9WbDRrc2xnc0tDMHRSZCsrZlFGVUhMWjM1Y1VNN0tWeW5qZHJOQmE3NzB3bExydDRrR1N0VlFDbFJRNVlQRlFlVDdkNzkyNjgvZmJiZU9lZGQyd3VLL25YWDM5aHdvUUo2TkdqQnlaTW1BQ3RWb3ZZMkZnMGJ0d1lJMGVPdEhtc1hidDJRYWZUNFo1NzdsRzJSVVJFWVB2MjdXamZ2ajFhdFdxbGJMK1JRemcrKyt3enpKZ3hBekV4TVFnTkRjWEtsU3NSRXhPRGp6LytHTjkvLzczeWZiR3hzVmk4ZURHMmJObGk5NVBwQ2dxTEFBbWxHck9vMnhjeXQ1UEx4OEFhQVp5UUpHa2ZnS05tcy9sUVhGemNrV3EvMzBITisvajRZT1RJa1RibkVlaDBPclJyMXc1Q0NMUnAwd2J0MnJXRHQ3YzN0RnF0elJYQ0txMWN1UkpQUC8wMG1qZHZqc2pJU1B6blAvK0JScU5CVVZFUm9xS2lzR0RCZ21yL0tMRjUxOGJtSzVyZnRXc1gxcTVkaTlteloyUHQyclhLdkw5a3lSTGxoT21JaUFpYkU2WnZSSEZ4OFUxZmlPQkdGUlFXUVlKVXByR3crZW80YS9OWHk4ek1ST3ZXclhIYmJiY3AyMHBMUzZzc2txKzBhTkdpR3MvWFNVeE14SWNmZmxqdGJSY3VYTEM1U2hoUWNmV3dpSWdJbXpuNjNudnZ4U2VmZklLMHREUmxtOGxrUXJkdTNmRFdXMi9aM1AvaXhZdDQ1cGxuYXY0QmE1RTd6UE11dTNqUTZrd1dDSDFwMGFVaWc3MzNkZnIwYVVSR1J1TDA2ZE13R28zNDl0dHZiUzdsQjFTOHF2RFRUejloeTVZdGVPS0pKeEFhR25yTCs3M2VRempNWmpNQ0FnS1VRNmVBaWducnE2Kyt3dE5QUDIzelpLeDM3OTZRWlJreE1URjQ2S0dIYm5tTS82U29xQWdRS0hYbDFma3R5QVd3MW1xMWZtMHltVTZVbEpSa3BhV2wvZU1uU3ptcStjckw3MVYzRXZMeDQ4Y3hmUGp3Zjd6LzNyMTdrWkdSZ2FWTGwwS3IxV0w3OXUxWXNHQUJac3lZZ1ZkZWVRVVBQZlFRdW5UcFV1MTkyYnhMWS9PWFhieDRFVDE3OWtSS1NncWFOV3RtYzhKb2Jjak56YTMyTUJON0tDb3FncEJFR1p1dmx0TTJmN1dBZ0FCODlORkhOb2NicGFXbDJieWdlYlVYWDN5eHhoZDdTa3BLYWx6QU5tL2V2TXEvdFd0ZHF2VktzaXhYV2JSY2ZRaXNQYm5EUE8reWl3ZTVUR01WSGlpOWRLbnFCN0hWSmlFRTFxeFpnLzc5KytPbGwxN0MvUG56bGJmTUJnd1lnSzFidDhMTHl3c1JFUkhvMTY4ZmREb2RqaHc1Z203ZHVtSFZxbFhZdDIrZnplTmxabVpDbG1XY1AzOWUyV1kybTIzZXVyNVJXcTFXdWFSWnBZTUhEK0xzMmJNWU9uU296WFpabGpGaXhBaXNXN2ZPN2sra0Nnc0xBVWtxMVpndExyczZ2MW14c2JFamJ2UStqbXErSm1scGFjakt5a0xuenAxci9KNmNuQnhFUkVSZzRjS0Z5aXRJYytiTXdkU3BVL0hRUXcvaDdydnZ0cmthMmMxaTgzVVBtLy9ieUpFamxYZWxTMHBLa0orZlgrVnhiMFJ4Y1RFdVhyd0lQejgvbkQxN0ZxZE9uVUtMRmkxdTZUR3ZWMkZoSVNDa01vMkZ6Vit0TGphdjAra3dZTUFBbU0xbTdOeTVFK0hoNFNndkwwZlRwazFoTkJwUlVsSUNvOUdJVjE1NUJXRmhZWGptbVdld2J0MDZtMFhFaHg5K2lJNGRPNkpKa3liSXo4KzNPV1NwMGg5Ly9JRWVQWG80K3NlckZlNHd6N3ZzNHFGY1o3VG80VjJZblpOcjEvMUlrcVE4U1RsejVveXkvY2lSSXpBYWpVaFBUN2Q1Qzd0WHIxN28xYXNYQUdEOCtQRTJKd2NCd0twVnErRGg0WUhSbzBjcjJ5cVAxN3ZheFlzWGF4eFhWbGFXemRkWHI4SlhyRmlCTVdQR1ZMc2FIenAwS0Q3OTlGUEV4c2JhOWNvem1WblpBRVNCMlNyKzhSTTE2Zm80cXZsS1o4NmNRZi8rL1FFQVhidDJ4YXBWcS9EQUF3L1VlSFdOdkx3OFRKNDhHWTgrK2loNjlPZ0JJUVNPSGoySzZPaG9wS1dsNGNFSEg4VE9uVHN4Zi81OC9QdmYvMGE3ZHUycUhMckU1dWxLcnRyODl1M2JFUnNiaS9qNGVHUm5aeXVYK3A0elp3NzBlajB5TXpPeFlNR0NLdWM4MUNRL1B4OWp4b3hCV1ZrWmZIeDhNR3JVS09VY1BIdkx6TXFHSklraU5sODdITjM4MVR3OVBmSHFxNjlpMGFKRjZOU3BrOUxXNHNXTE1XellNS3haczBhNVdtUlVWQlNLaW9wc0xwVUtWSHhZWVZ4Y25ITGx5V0hEaG1IdzRNR3dXQ3d3bTgyWU9YTW16R1p6blYwOHVNTTg3N0tMQjZNa2xYdEFuRDE1Nm5UTkx3blZNazlQVHp6d3dBTll1blFwZHV6WWdWR2pSdUhUVHo5RlVsSVNXcmR1amV6c2JPVGs1Q2lYWHBWbEdiSXN3Mkt4SURzN0d3MGFORUJHUmdhNmR1MXFjMXpmenAwN3E5M2ZXMis5VmVNeDJtVmxaVFdleUdRMEd0R3RXemM4OGNRVHlNN09ocSt2TDVLU2twVEx4ZnI1K1dINjlPbDJQeWIyV09JSlFFaG41WEtoemtzb0xzYlJ6VGR2M2h6UjBkRUFLczczMmIxN056WnUzRmpqOXg4OWVoUWRPM2JFeUpFanNYRGhRdXpidHcrU0pHSDQ4T0dZT1hNbTZ0ZXZqOG1USjJQVnFsVVlQMzQ4Zkh4OE1HZk9IUFRwMDBkNUREWlBWM0xWNWhNU0V1RHY3NCs1YytjaU9EZ1lzaXdqS2lvS0kwYU1RS05Hald6MmtadWJlODFMdnpadDJyVEt1OXlPY3JuNWkyeStkamlxZWF2VmlyS3lNdVVTclpWU1VsS3dlUEZpZUh0N1k4bVNKZERwZEZpNWNpVkdqeDZOZWZQbVllellzUmc3ZGl5U2twTHc1cHR2NHJubm5xdHlyc0hycjcrTysrNjdUL204aUVxSER4OUdjWEV4V3JSb2dTbFRwdHowMkgvOTlkZnJ1b3l5dlhDZXI5TzY2bHEyRC9za3ZGZGZZYkZZaEQyWlRDYngyR09QaVg3OStva3BVNmFJTDcvOFV1VGw1U20zbDVhV2lsOS8vVlhNbVROSDlPM2JWMXk0Y0tISy9YdjA2Q0c2ZE9raWhnNGRLckt5c3E2NXoyN2R1b21Nakl3YWJ6OTQ4S0FZTkdoUWxlMTkrdlN4K1hyQWdBR2lTNWN1WXVEQWdTSWhJZUdhKzYwdFpyTlpkTzdaUndRR2QvNElRVUczZGxrZHVzeHh6VnV0VmxGWVdLaDgvZHBycjRuTm16ZmJmRTlHUm9aNDRJRUhxcjMvaGcwYnhPKy8veTdNWm5PMXR4Y1ZGWWtmZi96UjVuWTJUMVc1ZHZOWDZ0ZXZuemgzN2x5VjdlZk9uUk1EQmd5bzlqNTkrdlFScWFtcDFkN21DSlhOdHd3T1c4dm1hNHRqbWpjYWphSjc5KzZpZS9mdVlzR0NCVUlJSWY3M3YvK0p1KysrVzZ4WnM2Ykt2bmZ1M0NrZWZ2aGhVVlJVSkJZdVhDZ0dEeDRzdnYzMjIyb2YrN1hYWGhNeE1URlZ0bWRsWlluZmZ2dXQydnNNR1RKRUhEbHlwTnJiamgwN0pvWU1HU0tFRU9LYmI3NFJNMmZPclBJOTU4NmRFM2ZkZFZmTlAzQXQ0VHp2QWxxMjZ6eTdWZnN3VTBwcXV0MkRLUzB0dmE3dnEra1BnNXFzVnF2RDk1bWNraXBhQm9lWlc3WHI5S3JhbmJnU1J6Wi9KWHMvY2F0dGJONTF1RXZ6NWVYbHFuUjdLeXFiRDJ6ZithMXIvNWVrNjZWVzgwSUlrWitmWCtOdEpwTkpDRkhScXFNNXkzTXJkNW5uN2Y4NTNTb1NrdlVNQklxUHh0di8wdExYZXliLzFSL1c0d3orNlRyTjlwSnc3RGdnb1Z3SUtjUGhPM2Roam16K1NqVmRVY05ac1huWDRTN042L1Y2VmJxOUZaWE53NHBVdGNmaVN0UnFIb0R5Z1lYVnFUeWt0S1p6Z096SldaNWJ1Y3M4WDdmKzR0OGdpeEFKUWtMK3psMTdoS2pta3h0SkhWYXJ3Sy83OWd0SjRKTFZLdk5EZzJvUm0zZE9iTjUrMkx4ekV1THY1bVVoSDFaN1BLNkV6VHNuZDVyblhYcnhjRlpqUFFFaFVtT1B4aUVyTzBmdDRkQmxXVmxaaUlzL0JnR1JtcEVVZTBydDhiZ1NOdStjMkx6OXNIbm5sSk9UcXpTZmVrcE9WSHM4cm9UTk95ZDNtdWRkZXZHQXhFU2pzR0pyUVdHUkZIK01jNWV6aUV0SVJHN3VYNUpWV0RjRGNObnJJS3VDelRzbE5tOUhiTjRwSFQ5NStvcm1EN3ZzSlN0VndlYWRranZOODY2OWVBQWdhNHliU2t0S3lnOGRqb1hSeVBsTGJXYXpHWWVPeElyQ3drS2oyV1Q1V3UzeHVDSTI3MXpZdlAyeGVlZGlOcHNSZS9Rb203Y2pOdTljM0cyZWQvbkZRK3J4NCtsV0szN2U5ZXR2VlQ1RWlod3Z2NkFBdS9mc2xZUVFNZWRURWwzNmhDSzFzSG5ud3VidGo4MDdsL3lDQXZ3VTh3dWJ0eU0yNzF6Y2JaNTMrY1VEQUppRWFXNVNTcXBwMTU2OWFnL0Y3ZTNjdFFmSnFXbEdxMWxlcVBaWVhCbWJkeDVzM2pIWXZQUFl1V3NQVHA1S1l2TjJ4dWFkaDd2TjgyNnhlREJxUmJJUStPOW5hNzhVK1FXRmFnL0hiZVVYRk9DamxWRkNRR3kzbEJsUHFqMGVWOGJtblFPYmR4dzI3eHlVNW9XQTNHZlhBQUFGSjBsRVFWVDRsYzNiRjV0M0R1NDR6N3ZGNGlFN01mRVNZSTArZS9aODBkb3YxNnM5SExmMTFUZmY0ZnpGekZMSmd1aXpaNC9scVQwZVY4Ym1uUU9iZHh3Mjd4d3Ftd2ZZdkwyeGVlZmdqdk84V3l3ZUFLQllObThTRUNmWHJsdVBRMGRpMVI2TzJ6bDQrQWkrV1A4TklLd1pKUVVpR2dBdlRtMW5iRjVkYk43eDJMeTZqc1luS00wWDU1cStBcHUzT3phdkxuZWQ1OTFtOFpDZG1IakpZaExqQ2dzTHozd1N0UnJaT2J3MnNxUGs1eGRnWmRRYVpHWGxuSk9FOWNuTXpMaGl0Y2ZrRHRpOGV0aThPdGk4ZXZMekN4RDUyVnFsK2V6c3hFdHFqOGtkc0huMXVQTTg3eHlmNSswZ2hYbVpXWWJHVGRMUG5iL3drTEFLajN0NjM2bjJrTnpDQnlzaXNXWHI5a0tMMVRROTdXVENUclhINDA3WXZEcll2SHJZdkRvK1dCR0o2TyszWGpKYlRkUFl2R094ZVhXNDh6enZWb3NIQUNqSWFaVHMyeEJONHVJVHVwV1hHNlZlUGJwQmx0M21EUmlIc2xxdFdQYlJKNGhhdmRacU5wbWpwUExDai9MejgxMzZnMU9jRVp0M0hEYnZITmk4NDF6WnZNbGtYaStWRnk1bDg0N0g1aDJIODd3YkxoNkFiSXV2b2ZGcFNGTG9uM0VKZ2NYRnhWS0g5c0h3OHZKU2UyQXVwYUNnRU1zK1hJRTFYNjYzbXMybS9WSzVQQ3N0N1VTdTJ1TnlUMnplRWRpOE0ySHpqbEJRVUloUG92NkRWV3Urc0pyTnB2MFdzMlZHUnNxcGJMWEg1WjdZdkNOd25xL2dob3NIb0RBdis2OTZoc1lISUVuNlk0a25RbFBUMDdYZVhsNzRWNU1BYUxWYXRZZFhwNVdWbFdILzczL2drNmovSUhyTHRyS3ljdVBuVm90MVpucnkwVFMxeCtiTzJMejlzSG5ueE9idHA3eThYR2wrWS9UbThySXkwK2RXaTNYbW1hU0VGTFhINXM3WXZQMXducmNscVQwQVZZV0U2QU90dWhja1NZcncxT3Q5UWp0MndLdlRYMFQzYnVGcWo2eE8rak11QVF2ZldZcUV4Qk1vTHk4ckV4YjhQeGdMVnFhbHBaV3BQVGE2ak0zWEtqWmZCN0Q1V3ZWblhBS1d2UGMrWXVNU1VGNWVWbWExU2d1azh2ejMyTHdUWWZPMWl2TjhWZTY5ZUxpc1padXdNTWhpRWlUMGx5UzA3QmpTWHQ4bUtBaXRXd2FpWmNzV2FOU3dvZHBEZEVwLy9aV0h0UFFNSktlbUlpa2xGZkVKaVNZaFJBcUFQY0lzSXRPVDRvNm9QVWFxSHB1L09XeSs3bUx6TjZleStaUzBkSnhPVGtaOFFxSUpRSm9RWWplYmQyNXMvdVp3bnI4MkxoNytKamNMRHUyZ2xhUzdJYVEyRUdnRkNZRUFBZ0Uwa0NTSnY2c3JDQ0VFSk9SRFNCbUFTSUVrMGlYSVNXWlk5NXc1SG5jY2dFWHRNZEkxc2ZrYndPWmRBcHUvQVRiTlMwZ0RyS2tTNUNTanhiVHYzS2xqQ1dEemRRR2J2d0djNTY4UG82bE9TSWkrb2RIb3FRYzhOUEQyME90TUdzQlQ3VkU1bVRJWVRUcUxCWnB5STRySy93TEtrWlJVcnZhbzZDYXgrZXZBNWwwS203OE9iTjZsc1BucndPYUp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b2p2cy9RT21KWDhvd0MrUUFBQUFBU1VWT1JLNUNZSUk9IiwKCSJUaGVtZSIgOiAiIiwKCSJUeXBlIiA6ICJmbG93IiwKCSJWZXJzaW9uIiA6ICI0Igp9Cg=="/>
    </extobj>
  </extobjs>
</s:customData>
</file>

<file path=customXml/itemProps160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1563</Words>
  <Application>WPS 演示</Application>
  <PresentationFormat>宽屏</PresentationFormat>
  <Paragraphs>122</Paragraphs>
  <Slides>18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1_Office 主题​​</vt:lpstr>
      <vt:lpstr>赛季规划-团队预算经验分享</vt:lpstr>
      <vt:lpstr>PowerPoint 演示文稿</vt:lpstr>
      <vt:lpstr>预算规划</vt:lpstr>
      <vt:lpstr>PowerPoint 演示文稿</vt:lpstr>
      <vt:lpstr>因素分析</vt:lpstr>
      <vt:lpstr>PowerPoint 演示文稿</vt:lpstr>
      <vt:lpstr>PowerPoint 演示文稿</vt:lpstr>
      <vt:lpstr>PowerPoint 演示文稿</vt:lpstr>
      <vt:lpstr>预算组成</vt:lpstr>
      <vt:lpstr>预算执行</vt:lpstr>
      <vt:lpstr>预算执行</vt:lpstr>
      <vt:lpstr>资金管理</vt:lpstr>
      <vt:lpstr>PowerPoint 演示文稿</vt:lpstr>
      <vt:lpstr>PowerPoint 演示文稿</vt:lpstr>
      <vt:lpstr>预算监控</vt:lpstr>
      <vt:lpstr>经验＆心得分享</vt:lpstr>
      <vt:lpstr>经验＆心得分享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86186</cp:lastModifiedBy>
  <cp:revision>233</cp:revision>
  <dcterms:created xsi:type="dcterms:W3CDTF">2019-06-19T02:08:00Z</dcterms:created>
  <dcterms:modified xsi:type="dcterms:W3CDTF">2023-12-24T18:44:42Z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D22CFCAF838C44A08DFB82165C091AE6</vt:lpwstr>
  </property>
</Properties>
</file>