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7" r:id="rId3"/>
  </p:sldMasterIdLst>
  <p:notesMasterIdLst>
    <p:notesMasterId r:id="rId30"/>
  </p:notesMasterIdLst>
  <p:sldIdLst>
    <p:sldId id="256" r:id="rId4"/>
    <p:sldId id="257" r:id="rId5"/>
    <p:sldId id="328" r:id="rId6"/>
    <p:sldId id="329" r:id="rId7"/>
    <p:sldId id="383" r:id="rId8"/>
    <p:sldId id="393" r:id="rId9"/>
    <p:sldId id="359" r:id="rId10"/>
    <p:sldId id="363" r:id="rId11"/>
    <p:sldId id="365" r:id="rId12"/>
    <p:sldId id="360" r:id="rId13"/>
    <p:sldId id="390" r:id="rId14"/>
    <p:sldId id="361" r:id="rId15"/>
    <p:sldId id="362" r:id="rId16"/>
    <p:sldId id="364" r:id="rId17"/>
    <p:sldId id="367" r:id="rId18"/>
    <p:sldId id="396" r:id="rId19"/>
    <p:sldId id="371" r:id="rId20"/>
    <p:sldId id="332" r:id="rId21"/>
    <p:sldId id="397" r:id="rId22"/>
    <p:sldId id="403" r:id="rId23"/>
    <p:sldId id="379" r:id="rId24"/>
    <p:sldId id="402" r:id="rId25"/>
    <p:sldId id="380" r:id="rId26"/>
    <p:sldId id="401" r:id="rId27"/>
    <p:sldId id="339" r:id="rId28"/>
    <p:sldId id="370" r:id="rId29"/>
  </p:sldIdLst>
  <p:sldSz cx="12192000" cy="6858000"/>
  <p:notesSz cx="6858000" cy="9144000"/>
  <p:defaultTextStyle>
    <a:lvl1pPr marL="0" lvl="0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1pPr>
    <a:lvl2pPr marL="457200" lvl="1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2pPr>
    <a:lvl3pPr marL="914400" lvl="2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3pPr>
    <a:lvl4pPr marL="1371600" lvl="3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4pPr>
    <a:lvl5pPr marL="1828800" lvl="4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5pPr>
    <a:lvl6pPr marL="2286000" lvl="5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6pPr>
    <a:lvl7pPr marL="2743200" lvl="6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7pPr>
    <a:lvl8pPr marL="3200400" lvl="7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8pPr>
    <a:lvl9pPr marL="3657600" lvl="8" algn="l" defTabSz="913765">
      <a:defRPr sz="1800" kern="1200">
        <a:solidFill>
          <a:schemeClr val="tx1"/>
        </a:solidFill>
        <a:latin typeface="Arial" panose="020B0604020202020204"/>
        <a:ea typeface="微软雅黑" panose="020B0503020204020204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8" autoAdjust="0"/>
    <p:restoredTop sz="91774" autoAdjust="0"/>
  </p:normalViewPr>
  <p:slideViewPr>
    <p:cSldViewPr snapToGrid="0">
      <p:cViewPr varScale="1">
        <p:scale>
          <a:sx n="99" d="100"/>
          <a:sy n="99" d="100"/>
        </p:scale>
        <p:origin x="85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 lang="zh-CN" altLang="en-US"/>
              <a:t>2024/1/10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3FADE5C-F1C4-2915-2141-DD64D9B25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（此处可以以编程中代码注释这个贴近生活的例子展开）</a:t>
            </a:r>
            <a:endParaRPr lang="en-US" altLang="zh-CN" sz="1200" dirty="0"/>
          </a:p>
          <a:p>
            <a:r>
              <a:rPr lang="zh-CN" altLang="en-US" dirty="0"/>
              <a:t>很多同学聊天时候说这届重新开始 就是因为上一届啥也没留下来</a:t>
            </a:r>
          </a:p>
        </p:txBody>
      </p:sp>
    </p:spTree>
    <p:extLst>
      <p:ext uri="{BB962C8B-B14F-4D97-AF65-F5344CB8AC3E}">
        <p14:creationId xmlns:p14="http://schemas.microsoft.com/office/powerpoint/2010/main" val="44466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3FADE5C-F1C4-2915-2141-DD64D9B259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以个人例子举例，退役后经常被学弟问 这个组件是哪哪买的 什么型号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其实就是这里积累的有问题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36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520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63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5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19ABBD8B-8F03-A038-E79D-71177C98A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（引用费曼的方法）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6540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19ABBD8B-8F03-A038-E79D-71177C98A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（引用费曼的方法）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6641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63F8BB01-9E97-1AE2-42C6-2824CCCBE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承认目前的体系还有</a:t>
            </a:r>
            <a:r>
              <a:rPr lang="zh-CN" altLang="en-US" sz="1200" dirty="0">
                <a:solidFill>
                  <a:srgbClr val="FF0000"/>
                </a:solidFill>
              </a:rPr>
              <a:t>僵硬和冗余</a:t>
            </a:r>
            <a:r>
              <a:rPr lang="zh-CN" altLang="en-US" sz="1200" dirty="0"/>
              <a:t>的部分，正在持续迭代优化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（指出虽然有评分，但意图并非评价高低而是推广经过实践检验的模式）</a:t>
            </a:r>
            <a:endParaRPr lang="en-US" altLang="zh-CN" sz="1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4005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63F8BB01-9E97-1AE2-42C6-2824CCCBE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解读对于赛队在赛季初不走错方向非常重要，且这对于赛队本身是值得积累的经验，全部罗列一遍毫无意义且浪费时间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66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重要的定义：依据队伍初心来定</a:t>
            </a:r>
          </a:p>
        </p:txBody>
      </p:sp>
    </p:spTree>
    <p:extLst>
      <p:ext uri="{BB962C8B-B14F-4D97-AF65-F5344CB8AC3E}">
        <p14:creationId xmlns:p14="http://schemas.microsoft.com/office/powerpoint/2010/main" val="443100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63F8BB01-9E97-1AE2-42C6-2824CCCBE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不要把饼全给画完了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3702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559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63F8BB01-9E97-1AE2-42C6-2824CCCBE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不要把饼全给画完了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3434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674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1D122204-C438-488D-9B93-711CE42E1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19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sz="1200" dirty="0"/>
              <a:t>而非学生阶段常见的</a:t>
            </a:r>
            <a:endParaRPr lang="en-US" altLang="zh-CN" sz="1200" dirty="0"/>
          </a:p>
          <a:p>
            <a:pPr>
              <a:lnSpc>
                <a:spcPct val="200000"/>
              </a:lnSpc>
            </a:pPr>
            <a:r>
              <a:rPr lang="zh-CN" altLang="en-US" sz="1200" dirty="0"/>
              <a:t>短周期，面向</a:t>
            </a:r>
            <a:r>
              <a:rPr lang="en-US" altLang="zh-CN" sz="1200" dirty="0"/>
              <a:t>PPT</a:t>
            </a:r>
            <a:r>
              <a:rPr lang="zh-CN" altLang="en-US" sz="1200" dirty="0"/>
              <a:t>开发的项目</a:t>
            </a:r>
            <a:endParaRPr lang="en-US" altLang="zh-CN" sz="1200" dirty="0"/>
          </a:p>
          <a:p>
            <a:pPr>
              <a:lnSpc>
                <a:spcPct val="200000"/>
              </a:lnSpc>
            </a:pPr>
            <a:endParaRPr lang="en-US" altLang="zh-CN" sz="1200" dirty="0"/>
          </a:p>
          <a:p>
            <a:pPr>
              <a:lnSpc>
                <a:spcPct val="200000"/>
              </a:lnSpc>
            </a:pPr>
            <a:r>
              <a:rPr lang="en-US" altLang="zh-CN" sz="1200" dirty="0"/>
              <a:t>RM</a:t>
            </a:r>
            <a:r>
              <a:rPr lang="zh-CN" altLang="en-US" sz="1200" dirty="0"/>
              <a:t>的魅力在于时间是完全确定的 甚至不像项目还能黄底黑字跳票一下 </a:t>
            </a:r>
            <a:r>
              <a:rPr lang="en-US" altLang="zh-CN" sz="1200" dirty="0"/>
              <a:t>RM</a:t>
            </a:r>
            <a:r>
              <a:rPr lang="zh-CN" altLang="en-US" sz="1200" dirty="0"/>
              <a:t>时间永远在那里 对于组委会和各个战队都是平等的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AB73204-3BC2-022B-3110-278740D3A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（此处讲一下赛季总结中注意到的画饼问题和中期看到的仿真画面，非机器人纯代码效果凑数问题）</a:t>
            </a:r>
            <a:endParaRPr lang="en-US" altLang="zh-CN" sz="1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621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26D3F5F4-FD10-3CA9-18DA-21DD870BD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/>
              <a:t>（此处讲一下赛季总结中注意到的画饼问题和中期看到的仿真画面，非机器人纯代码效果凑数问题）</a:t>
            </a:r>
            <a:endParaRPr lang="en-US" altLang="zh-CN" sz="12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52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3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hyperlink" Target="http://www.officeplus.cn/Template/Home.shtml" TargetMode="External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/>
          <a:lstStyle>
            <a:lvl1pPr lvl="0" algn="ctr">
              <a:defRPr sz="5400" b="0" spc="6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/>
          <a:lstStyle>
            <a:lvl1pPr marL="0" lvl="0" indent="0" algn="ctr">
              <a:lnSpc>
                <a:spcPct val="100000"/>
              </a:lnSpc>
              <a:buNone/>
              <a:defRPr sz="2400" u="none" strike="noStrike" kern="1200" spc="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rPr lang="zh-CN"/>
              <a:t>单击此处编辑副标题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1" y="2320119"/>
            <a:ext cx="3440322" cy="3207224"/>
          </a:xfrm>
          <a:custGeom>
            <a:avLst/>
            <a:gdLst/>
            <a:ahLst/>
            <a:cxnLst/>
            <a:rect l="l" t="t" r="r" b="b"/>
            <a:pathLst>
              <a:path w="3440322" h="3207224">
                <a:moveTo>
                  <a:pt x="2" y="0"/>
                </a:moveTo>
                <a:lnTo>
                  <a:pt x="2866924" y="0"/>
                </a:lnTo>
                <a:lnTo>
                  <a:pt x="3440322" y="377075"/>
                </a:lnTo>
                <a:lnTo>
                  <a:pt x="3440322" y="1108880"/>
                </a:lnTo>
                <a:lnTo>
                  <a:pt x="3440322" y="1654055"/>
                </a:lnTo>
                <a:lnTo>
                  <a:pt x="3440322" y="3207224"/>
                </a:lnTo>
                <a:lnTo>
                  <a:pt x="573400" y="3207224"/>
                </a:lnTo>
                <a:lnTo>
                  <a:pt x="2" y="2830149"/>
                </a:lnTo>
                <a:lnTo>
                  <a:pt x="2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2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7" name="文本占位符 16"/>
          <p:cNvSpPr>
            <a:spLocks noGrp="1"/>
          </p:cNvSpPr>
          <p:nvPr>
            <p:ph type="body" idx="12"/>
          </p:nvPr>
        </p:nvSpPr>
        <p:spPr>
          <a:xfrm>
            <a:off x="4395743" y="2320119"/>
            <a:ext cx="3440322" cy="3207224"/>
          </a:xfrm>
          <a:custGeom>
            <a:avLst/>
            <a:gdLst/>
            <a:ahLst/>
            <a:cxnLst/>
            <a:rect l="l" t="t" r="r" b="b"/>
            <a:pathLst>
              <a:path w="3440322" h="3207224">
                <a:moveTo>
                  <a:pt x="2" y="0"/>
                </a:moveTo>
                <a:lnTo>
                  <a:pt x="2866924" y="0"/>
                </a:lnTo>
                <a:lnTo>
                  <a:pt x="3440322" y="377075"/>
                </a:lnTo>
                <a:lnTo>
                  <a:pt x="3440322" y="1108880"/>
                </a:lnTo>
                <a:lnTo>
                  <a:pt x="3440322" y="1654055"/>
                </a:lnTo>
                <a:lnTo>
                  <a:pt x="3440322" y="3207224"/>
                </a:lnTo>
                <a:lnTo>
                  <a:pt x="573400" y="3207224"/>
                </a:lnTo>
                <a:lnTo>
                  <a:pt x="2" y="2830149"/>
                </a:lnTo>
                <a:lnTo>
                  <a:pt x="2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2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8" name="文本占位符 17"/>
          <p:cNvSpPr>
            <a:spLocks noGrp="1"/>
          </p:cNvSpPr>
          <p:nvPr>
            <p:ph type="body" idx="13"/>
          </p:nvPr>
        </p:nvSpPr>
        <p:spPr>
          <a:xfrm>
            <a:off x="8474465" y="2320119"/>
            <a:ext cx="3440322" cy="3207224"/>
          </a:xfrm>
          <a:custGeom>
            <a:avLst/>
            <a:gdLst/>
            <a:ahLst/>
            <a:cxnLst/>
            <a:rect l="l" t="t" r="r" b="b"/>
            <a:pathLst>
              <a:path w="3440322" h="3207224">
                <a:moveTo>
                  <a:pt x="2" y="0"/>
                </a:moveTo>
                <a:lnTo>
                  <a:pt x="2866924" y="0"/>
                </a:lnTo>
                <a:lnTo>
                  <a:pt x="3440322" y="377075"/>
                </a:lnTo>
                <a:lnTo>
                  <a:pt x="3440322" y="1108880"/>
                </a:lnTo>
                <a:lnTo>
                  <a:pt x="3440322" y="1654055"/>
                </a:lnTo>
                <a:lnTo>
                  <a:pt x="3440322" y="3207224"/>
                </a:lnTo>
                <a:lnTo>
                  <a:pt x="573400" y="3207224"/>
                </a:lnTo>
                <a:lnTo>
                  <a:pt x="2" y="2830149"/>
                </a:lnTo>
                <a:lnTo>
                  <a:pt x="2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2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2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7" name="文本占位符 16"/>
          <p:cNvSpPr>
            <a:spLocks noGrp="1"/>
          </p:cNvSpPr>
          <p:nvPr>
            <p:ph type="body" idx="12"/>
          </p:nvPr>
        </p:nvSpPr>
        <p:spPr>
          <a:xfrm>
            <a:off x="3269658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8" name="文本占位符 17"/>
          <p:cNvSpPr>
            <a:spLocks noGrp="1"/>
          </p:cNvSpPr>
          <p:nvPr>
            <p:ph type="body" idx="13"/>
          </p:nvPr>
        </p:nvSpPr>
        <p:spPr>
          <a:xfrm>
            <a:off x="6222294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idx="14"/>
          </p:nvPr>
        </p:nvSpPr>
        <p:spPr>
          <a:xfrm>
            <a:off x="9174929" y="2320119"/>
            <a:ext cx="2739858" cy="3207224"/>
          </a:xfrm>
          <a:custGeom>
            <a:avLst/>
            <a:gdLst/>
            <a:ahLst/>
            <a:cxnLst/>
            <a:rect l="l" t="t" r="r" b="b"/>
            <a:pathLst>
              <a:path w="2739858" h="3207224">
                <a:moveTo>
                  <a:pt x="1" y="0"/>
                </a:moveTo>
                <a:lnTo>
                  <a:pt x="2283206" y="0"/>
                </a:lnTo>
                <a:lnTo>
                  <a:pt x="2739858" y="377075"/>
                </a:lnTo>
                <a:lnTo>
                  <a:pt x="2739858" y="1108880"/>
                </a:lnTo>
                <a:lnTo>
                  <a:pt x="2739858" y="1654055"/>
                </a:lnTo>
                <a:lnTo>
                  <a:pt x="2739858" y="3207224"/>
                </a:lnTo>
                <a:lnTo>
                  <a:pt x="456653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7" name="文本占位符 16"/>
          <p:cNvSpPr>
            <a:spLocks noGrp="1"/>
          </p:cNvSpPr>
          <p:nvPr>
            <p:ph type="body" idx="12"/>
          </p:nvPr>
        </p:nvSpPr>
        <p:spPr>
          <a:xfrm>
            <a:off x="265086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8" name="文本占位符 17"/>
          <p:cNvSpPr>
            <a:spLocks noGrp="1"/>
          </p:cNvSpPr>
          <p:nvPr>
            <p:ph type="body" idx="13"/>
          </p:nvPr>
        </p:nvSpPr>
        <p:spPr>
          <a:xfrm>
            <a:off x="498470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idx="14"/>
          </p:nvPr>
        </p:nvSpPr>
        <p:spPr>
          <a:xfrm>
            <a:off x="731854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20" name="文本占位符 19"/>
          <p:cNvSpPr>
            <a:spLocks noGrp="1"/>
          </p:cNvSpPr>
          <p:nvPr>
            <p:ph type="body" idx="15"/>
          </p:nvPr>
        </p:nvSpPr>
        <p:spPr>
          <a:xfrm>
            <a:off x="9652382" y="2320119"/>
            <a:ext cx="2262405" cy="3207224"/>
          </a:xfrm>
          <a:custGeom>
            <a:avLst/>
            <a:gdLst/>
            <a:ahLst/>
            <a:cxnLst/>
            <a:rect l="l" t="t" r="r" b="b"/>
            <a:pathLst>
              <a:path w="2262405" h="3207224">
                <a:moveTo>
                  <a:pt x="1" y="0"/>
                </a:moveTo>
                <a:lnTo>
                  <a:pt x="1885330" y="0"/>
                </a:lnTo>
                <a:lnTo>
                  <a:pt x="2262405" y="377075"/>
                </a:lnTo>
                <a:lnTo>
                  <a:pt x="2262405" y="1108880"/>
                </a:lnTo>
                <a:lnTo>
                  <a:pt x="2262405" y="1654055"/>
                </a:lnTo>
                <a:lnTo>
                  <a:pt x="2262405" y="3207224"/>
                </a:lnTo>
                <a:lnTo>
                  <a:pt x="377076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框架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317022" y="1044916"/>
            <a:ext cx="11597765" cy="978316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6" name="文本占位符 15"/>
          <p:cNvSpPr>
            <a:spLocks noGrp="1"/>
          </p:cNvSpPr>
          <p:nvPr>
            <p:ph type="body" idx="11"/>
          </p:nvPr>
        </p:nvSpPr>
        <p:spPr>
          <a:xfrm>
            <a:off x="317023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1" name="文本占位符 10"/>
          <p:cNvSpPr>
            <a:spLocks noGrp="1"/>
          </p:cNvSpPr>
          <p:nvPr>
            <p:ph type="body" idx="12"/>
          </p:nvPr>
        </p:nvSpPr>
        <p:spPr>
          <a:xfrm>
            <a:off x="2260522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2" name="文本占位符 11"/>
          <p:cNvSpPr>
            <a:spLocks noGrp="1"/>
          </p:cNvSpPr>
          <p:nvPr>
            <p:ph type="body" idx="13"/>
          </p:nvPr>
        </p:nvSpPr>
        <p:spPr>
          <a:xfrm>
            <a:off x="4204021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4" name="文本占位符 13"/>
          <p:cNvSpPr>
            <a:spLocks noGrp="1"/>
          </p:cNvSpPr>
          <p:nvPr>
            <p:ph type="body" idx="14"/>
          </p:nvPr>
        </p:nvSpPr>
        <p:spPr>
          <a:xfrm>
            <a:off x="6147520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15" name="文本占位符 14"/>
          <p:cNvSpPr>
            <a:spLocks noGrp="1"/>
          </p:cNvSpPr>
          <p:nvPr>
            <p:ph type="body" idx="15"/>
          </p:nvPr>
        </p:nvSpPr>
        <p:spPr>
          <a:xfrm>
            <a:off x="8091019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21" name="文本占位符 20"/>
          <p:cNvSpPr>
            <a:spLocks noGrp="1"/>
          </p:cNvSpPr>
          <p:nvPr>
            <p:ph type="body" idx="16"/>
          </p:nvPr>
        </p:nvSpPr>
        <p:spPr>
          <a:xfrm>
            <a:off x="10034519" y="2320119"/>
            <a:ext cx="1880268" cy="3207224"/>
          </a:xfrm>
          <a:custGeom>
            <a:avLst/>
            <a:gdLst/>
            <a:ahLst/>
            <a:cxnLst/>
            <a:rect l="l" t="t" r="r" b="b"/>
            <a:pathLst>
              <a:path w="1880268" h="3207224">
                <a:moveTo>
                  <a:pt x="1" y="0"/>
                </a:moveTo>
                <a:lnTo>
                  <a:pt x="1566884" y="0"/>
                </a:lnTo>
                <a:lnTo>
                  <a:pt x="1880268" y="377075"/>
                </a:lnTo>
                <a:lnTo>
                  <a:pt x="1880268" y="1108880"/>
                </a:lnTo>
                <a:lnTo>
                  <a:pt x="1880268" y="1654055"/>
                </a:lnTo>
                <a:lnTo>
                  <a:pt x="1880268" y="3207224"/>
                </a:lnTo>
                <a:lnTo>
                  <a:pt x="313385" y="3207224"/>
                </a:lnTo>
                <a:lnTo>
                  <a:pt x="1" y="2830149"/>
                </a:lnTo>
                <a:lnTo>
                  <a:pt x="1" y="1654055"/>
                </a:lnTo>
                <a:lnTo>
                  <a:pt x="0" y="1654055"/>
                </a:lnTo>
                <a:lnTo>
                  <a:pt x="0" y="1108880"/>
                </a:lnTo>
                <a:lnTo>
                  <a:pt x="1" y="110888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副标题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6448" y="2975212"/>
            <a:ext cx="5459105" cy="15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spcCol="0" anchor="ctr" anchorCtr="0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3" name="文本占位符 3"/>
          <p:cNvSpPr>
            <a:spLocks noGrp="1"/>
          </p:cNvSpPr>
          <p:nvPr>
            <p:ph type="body" idx="10"/>
          </p:nvPr>
        </p:nvSpPr>
        <p:spPr>
          <a:xfrm>
            <a:off x="3366448" y="2169995"/>
            <a:ext cx="5459104" cy="805217"/>
          </a:xfrm>
          <a:prstGeom prst="rect">
            <a:avLst/>
          </a:prstGeom>
        </p:spPr>
        <p:txBody>
          <a:bodyPr/>
          <a:lstStyle>
            <a:lvl1pPr marL="0" lvl="0" indent="0" algn="ctr">
              <a:lnSpc>
                <a:spcPct val="100000"/>
              </a:lnSpc>
              <a:buNone/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1"/>
          </p:nvPr>
        </p:nvSpPr>
        <p:spPr>
          <a:xfrm>
            <a:off x="3366448" y="3220872"/>
            <a:ext cx="5459104" cy="914400"/>
          </a:xfrm>
          <a:prstGeom prst="rect">
            <a:avLst/>
          </a:prstGeom>
        </p:spPr>
        <p:txBody>
          <a:bodyPr anchor="t"/>
          <a:lstStyle>
            <a:lvl1pPr marL="0" lvl="0" indent="0" algn="ctr">
              <a:lnSpc>
                <a:spcPct val="100000"/>
              </a:lnSpc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38" y="269689"/>
            <a:ext cx="1675129" cy="10214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62" y="158050"/>
            <a:ext cx="500205" cy="325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框架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59"/>
            </a:avLst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673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6" name="等腰三角形 4"/>
          <p:cNvSpPr/>
          <p:nvPr/>
        </p:nvSpPr>
        <p:spPr>
          <a:xfrm rot="5400000">
            <a:off x="303777" y="137255"/>
            <a:ext cx="452199" cy="3898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7" name="文本占位符 3"/>
          <p:cNvSpPr>
            <a:spLocks noGrp="1"/>
          </p:cNvSpPr>
          <p:nvPr>
            <p:ph type="body" idx="10"/>
          </p:nvPr>
        </p:nvSpPr>
        <p:spPr>
          <a:xfrm>
            <a:off x="833972" y="1"/>
            <a:ext cx="10957694" cy="673768"/>
          </a:xfrm>
          <a:prstGeom prst="rect">
            <a:avLst/>
          </a:prstGeom>
        </p:spPr>
        <p:txBody>
          <a:bodyPr anchor="ctr"/>
          <a:lstStyle>
            <a:lvl1pPr marL="0" lvl="0" indent="0" algn="l">
              <a:lnSpc>
                <a:spcPct val="100000"/>
              </a:lnSpc>
              <a:buNone/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38" y="269689"/>
            <a:ext cx="1675129" cy="1021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62" y="158050"/>
            <a:ext cx="500205" cy="325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模板使用技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模板使用技巧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 1</a:t>
            </a:r>
            <a:endParaRPr lang="zh-CN" sz="18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OfficePLUS</a:t>
            </a:r>
            <a:endParaRPr lang="zh-CN" sz="10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选择“设计”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“变体”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“颜色”；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模板使用技巧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模板使用技巧</a:t>
            </a:r>
            <a:r>
              <a:rPr 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 2</a:t>
            </a:r>
            <a:endParaRPr lang="zh-CN" sz="18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</a:rPr>
              <a:t>OfficePLUS</a:t>
            </a:r>
            <a:endParaRPr lang="zh-CN" sz="100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选择“开始”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“新建幻灯片”；</a:t>
            </a:r>
            <a:endParaRPr lang="en-US" sz="1200" spc="1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sz="1200" spc="150">
                <a:latin typeface="微软雅黑" panose="020B0503020204020204" charset="-122"/>
                <a:ea typeface="微软雅黑" panose="020B0503020204020204" charset="-122"/>
              </a:rPr>
              <a:t> 选择你需要的页面，如封面页，目录页，副标题页，内容页等</a:t>
            </a:r>
            <a:r>
              <a:rPr lang="en-US" sz="1200" spc="150">
                <a:latin typeface="微软雅黑" panose="020B0503020204020204" charset="-122"/>
                <a:ea typeface="微软雅黑" panose="020B0503020204020204" charset="-122"/>
              </a:rPr>
              <a:t>…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anchor="ctr" anchorCtr="0"/>
          <a:lstStyle>
            <a:lvl1pPr marL="0" lvl="0" algn="l" defTabSz="914400">
              <a:lnSpc>
                <a:spcPct val="100000"/>
              </a:lnSpc>
              <a:buNone/>
              <a:defRPr lang="zh-CN" sz="3200" b="1" i="0" u="none" strike="noStrike" kern="1200" spc="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>
            <a:normAutofit/>
          </a:bodyPr>
          <a:lstStyle>
            <a:lvl1pPr lvl="0">
              <a:defRPr sz="2400"/>
            </a:lvl1pPr>
            <a:lvl2pPr lvl="1">
              <a:defRPr sz="2400"/>
            </a:lvl2pPr>
            <a:lvl3pPr lvl="2">
              <a:defRPr sz="2400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latin typeface="微软雅黑" panose="020B0503020204020204" charset="-122"/>
                <a:ea typeface="微软雅黑" panose="020B0503020204020204" charset="-122"/>
              </a:rPr>
              <a:t>办公模板更新</a:t>
            </a:r>
            <a:endParaRPr lang="en-US" sz="3600" b="1" ker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latin typeface="微软雅黑" panose="020B0503020204020204" charset="-122"/>
                <a:ea typeface="微软雅黑" panose="020B0503020204020204" charset="-122"/>
              </a:rPr>
              <a:t>微软</a:t>
            </a:r>
            <a:endParaRPr lang="en-US" sz="3600" b="1" ker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微信扫码关注</a:t>
            </a:r>
            <a:endParaRPr lang="en-US" sz="3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「 微软</a:t>
            </a:r>
            <a:r>
              <a:rPr lang="en-US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Office</a:t>
            </a:r>
            <a:r>
              <a:rPr lang="zh-CN" sz="36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文档 」服务号</a:t>
            </a:r>
            <a:endParaRPr lang="en-US" sz="36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使用小程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57288"/>
            <a:ext cx="12192000" cy="0"/>
          </a:xfrm>
          <a:prstGeom prst="line">
            <a:avLst/>
          </a:prstGeom>
          <a:ln w="6350">
            <a:solidFill>
              <a:srgbClr val="E73A1C"/>
            </a:solidFill>
            <a:prstDash val="solid"/>
            <a:miter/>
          </a:ln>
        </p:spPr>
      </p:cxnSp>
      <p:sp>
        <p:nvSpPr>
          <p:cNvPr id="6" name="矩形 5"/>
          <p:cNvSpPr/>
          <p:nvPr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sz="3200" b="1" kern="0">
                <a:latin typeface="微软雅黑" panose="020B0503020204020204" charset="-122"/>
                <a:ea typeface="微软雅黑" panose="020B0503020204020204" charset="-122"/>
              </a:rPr>
              <a:t> 微信扫描小程序码，使用微软移动办公黑科技 </a:t>
            </a:r>
            <a:endParaRPr lang="en-US" sz="3200" b="1" ker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523089" y="369629"/>
            <a:ext cx="266460" cy="622048"/>
          </a:xfrm>
          <a:prstGeom prst="line">
            <a:avLst/>
          </a:prstGeom>
          <a:ln w="6350">
            <a:solidFill>
              <a:srgbClr val="E73A1C"/>
            </a:solidFill>
            <a:prstDash val="solid"/>
            <a:miter/>
          </a:ln>
        </p:spPr>
      </p:cxnSp>
      <p:cxnSp>
        <p:nvCxnSpPr>
          <p:cNvPr id="12" name="直接连接符 11"/>
          <p:cNvCxnSpPr/>
          <p:nvPr/>
        </p:nvCxnSpPr>
        <p:spPr>
          <a:xfrm flipH="1">
            <a:off x="10402443" y="369629"/>
            <a:ext cx="266460" cy="622048"/>
          </a:xfrm>
          <a:prstGeom prst="line">
            <a:avLst/>
          </a:prstGeom>
          <a:ln w="6350">
            <a:solidFill>
              <a:srgbClr val="E73A1C"/>
            </a:solidFill>
            <a:prstDash val="solid"/>
            <a:miter/>
          </a:ln>
        </p:spPr>
      </p:cxnSp>
      <p:sp>
        <p:nvSpPr>
          <p:cNvPr id="13" name="矩形: 圆角 12"/>
          <p:cNvSpPr/>
          <p:nvPr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olid"/>
            <a:miter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l="13924" t="13924" r="13924" b="13924"/>
          <a:stretch>
            <a:fillRect/>
          </a:stretch>
        </p:blipFill>
        <p:spPr>
          <a:xfrm>
            <a:off x="4705130" y="1673081"/>
            <a:ext cx="2743200" cy="2743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14439" r="14439"/>
          <a:stretch>
            <a:fillRect/>
          </a:stretch>
        </p:blipFill>
        <p:spPr>
          <a:xfrm>
            <a:off x="8519321" y="1673081"/>
            <a:ext cx="2743200" cy="2743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65" y="1673081"/>
            <a:ext cx="2743200" cy="27432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在微信访问</a:t>
            </a:r>
            <a:r>
              <a:rPr lang="en-US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「 微软</a:t>
            </a:r>
            <a:r>
              <a:rPr lang="en-US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Office</a:t>
            </a: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文档 」</a:t>
            </a:r>
            <a:endParaRPr lang="en-US" sz="2000" b="1" ker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让你的文档会说话</a:t>
            </a:r>
            <a:endParaRPr lang="en-US" sz="2000" kern="0">
              <a:solidFill>
                <a:schemeClr val="bg1">
                  <a:alpha val="77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000" kern="0">
                <a:solidFill>
                  <a:schemeClr val="bg1">
                    <a:alpha val="77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你的文档创作小助手</a:t>
            </a:r>
            <a:endParaRPr lang="en-US" sz="2000" kern="0">
              <a:solidFill>
                <a:schemeClr val="bg1">
                  <a:alpha val="77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40000"/>
              </a:lnSpc>
            </a:pPr>
            <a:r>
              <a:rPr lang="zh-CN" sz="2000" b="1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「 微软小蜜 」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198035" y="5330650"/>
            <a:ext cx="0" cy="653143"/>
          </a:xfrm>
          <a:prstGeom prst="line">
            <a:avLst/>
          </a:prstGeom>
          <a:ln w="6350">
            <a:solidFill>
              <a:schemeClr val="bg1"/>
            </a:solidFill>
            <a:prstDash val="dash"/>
            <a:miter/>
          </a:ln>
        </p:spPr>
      </p:cxnSp>
      <p:cxnSp>
        <p:nvCxnSpPr>
          <p:cNvPr id="21" name="直接连接符 20"/>
          <p:cNvCxnSpPr/>
          <p:nvPr/>
        </p:nvCxnSpPr>
        <p:spPr>
          <a:xfrm>
            <a:off x="7976215" y="5330650"/>
            <a:ext cx="0" cy="653143"/>
          </a:xfrm>
          <a:prstGeom prst="line">
            <a:avLst/>
          </a:prstGeom>
          <a:ln w="6350">
            <a:solidFill>
              <a:schemeClr val="bg1"/>
            </a:solidFill>
            <a:prstDash val="dash"/>
            <a:miter/>
          </a:ln>
        </p:spPr>
      </p:cxnSp>
      <p:pic>
        <p:nvPicPr>
          <p:cNvPr id="22" name="图片 2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defTabSz="6089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标注</a:t>
            </a:r>
          </a:p>
        </p:txBody>
      </p:sp>
      <p:sp>
        <p:nvSpPr>
          <p:cNvPr id="11" name="矩形 10"/>
          <p:cNvSpPr/>
          <p:nvPr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字体使用 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行距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背景图片出处</a:t>
            </a: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声明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英文 </a:t>
            </a:r>
            <a:r>
              <a:rPr lang="is-IS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</a:rPr>
              <a:t>Microsoft YaHei</a:t>
            </a: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中文 微软雅黑</a:t>
            </a: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正文 </a:t>
            </a:r>
            <a:r>
              <a:rPr lang="en-US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1.3</a:t>
            </a: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cn.bing.com</a:t>
            </a: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sz="14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  <a:p>
            <a:pPr marL="0" lvl="0" indent="0" algn="l" defTabSz="60896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本网站所提供的任何信息内容（包括但不限于 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PPT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 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模板、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Word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 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文档、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Excel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Segoe UI Light" panose="020B0502040204020203"/>
                <a:ea typeface="Segoe UI Light" panose="020B0502040204020203"/>
              </a:rPr>
              <a:t> 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图表、图片素材等）均受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《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中华人民共和国著作权法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》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、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《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信息网络传播权保护条例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》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及其他适用的法律法规的保护，未经权利人书面明确授权，信息内容的任何部分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(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包括图片或图表</a:t>
            </a:r>
            <a:r>
              <a:rPr lang="en-US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)</a:t>
            </a:r>
            <a:r>
              <a:rPr lang="zh-CN" sz="1335" b="0" i="0" u="none" strike="noStrike" kern="1200" spc="0" baseline="0">
                <a:solidFill>
                  <a:srgbClr val="FFFFFF"/>
                </a:solidFill>
                <a:latin typeface="Century Gothic" panose="020B0502020202020204"/>
                <a:ea typeface="微软雅黑" panose="020B0503020204020204" charset="-122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defTabSz="6089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kern="0" spc="0" baseline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</a:rPr>
              <a:t>OfficePLUS</a:t>
            </a:r>
            <a:endParaRPr lang="zh-CN" sz="1000" b="0" i="0" u="none" strike="noStrike" kern="0" spc="0" baseline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 lvl="0"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 lvl="0"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>
              <a:buNone/>
              <a:defRPr sz="2400">
                <a:latin typeface="微软雅黑" panose="020B0503020204020204" charset="-122"/>
                <a:ea typeface="微软雅黑" panose="020B0503020204020204" charset="-122"/>
              </a:defRPr>
            </a:lvl2pPr>
            <a:lvl3pPr lvl="2">
              <a:defRPr sz="2400">
                <a:latin typeface="微软雅黑" panose="020B0503020204020204" charset="-122"/>
                <a:ea typeface="微软雅黑" panose="020B0503020204020204" charset="-122"/>
              </a:defRPr>
            </a:lvl3pPr>
            <a:lvl4pPr lvl="3">
              <a:defRPr sz="2400">
                <a:latin typeface="微软雅黑" panose="020B0503020204020204" charset="-122"/>
                <a:ea typeface="微软雅黑" panose="020B0503020204020204" charset="-122"/>
              </a:defRPr>
            </a:lvl4pPr>
            <a:lvl5pPr lvl="4">
              <a:defRPr sz="2400">
                <a:latin typeface="微软雅黑" panose="020B0503020204020204" charset="-122"/>
                <a:ea typeface="微软雅黑" panose="020B0503020204020204" charset="-122"/>
              </a:defRPr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rPr lang="zh-CN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lvl="0" indent="-342900">
              <a:buFont typeface="Arial" panose="020B0604020202020204" pitchFamily="34" charset="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 lvl="0">
              <a:defRPr b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lvl="1" indent="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/>
          <a:lstStyle>
            <a:lvl1pPr marL="228600" lvl="0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zh-CN" sz="2400" b="0" i="0" u="none" strike="noStrike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t>单击此处编辑正文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anchor="ctr" anchorCtr="0"/>
          <a:lstStyle>
            <a:lvl1pPr marL="0" lvl="0" algn="ctr" defTabSz="914400">
              <a:lnSpc>
                <a:spcPct val="100000"/>
              </a:lnSpc>
              <a:buNone/>
              <a:defRPr lang="zh-CN" sz="3200" b="0" i="0" u="none" strike="noStrike" kern="1200" spc="6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2455" y="254890"/>
            <a:ext cx="1213794" cy="45089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8700" b="1">
                <a:solidFill>
                  <a:srgbClr val="E1325F"/>
                </a:solidFill>
              </a:rPr>
              <a:t>’</a:t>
            </a:r>
            <a:endParaRPr lang="zh-CN" sz="28700" b="1">
              <a:solidFill>
                <a:srgbClr val="E1325F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119021" y="2060030"/>
            <a:ext cx="7711080" cy="2310857"/>
          </a:xfrm>
          <a:prstGeom prst="rect">
            <a:avLst/>
          </a:prstGeom>
        </p:spPr>
        <p:txBody>
          <a:bodyPr/>
          <a:lstStyle>
            <a:lvl1pPr marL="0" lvl="0" indent="0">
              <a:lnSpc>
                <a:spcPct val="100000"/>
              </a:lnSpc>
              <a:buNone/>
              <a:defRPr sz="72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5" name="剪去对角的矩形 4"/>
          <p:cNvSpPr/>
          <p:nvPr/>
        </p:nvSpPr>
        <p:spPr>
          <a:xfrm>
            <a:off x="1119021" y="5419472"/>
            <a:ext cx="7711080" cy="392220"/>
          </a:xfrm>
          <a:prstGeom prst="snip2DiagRect">
            <a:avLst>
              <a:gd name="adj1" fmla="val 0"/>
              <a:gd name="adj2" fmla="val 27106"/>
            </a:avLst>
          </a:prstGeom>
          <a:solidFill>
            <a:srgbClr val="E1325F"/>
          </a:solidFill>
          <a:ln>
            <a:noFill/>
          </a:ln>
        </p:spPr>
        <p:txBody>
          <a:bodyPr anchor="ctr"/>
          <a:lstStyle/>
          <a:p>
            <a:pPr algn="ctr"/>
            <a:endParaRPr lang="zh-CN">
              <a:solidFill>
                <a:schemeClr val="lt1"/>
              </a:solidFill>
            </a:endParaRPr>
          </a:p>
        </p:txBody>
      </p:sp>
      <p:sp>
        <p:nvSpPr>
          <p:cNvPr id="6" name="文本占位符 3"/>
          <p:cNvSpPr>
            <a:spLocks noGrp="1"/>
          </p:cNvSpPr>
          <p:nvPr>
            <p:ph type="body" idx="11"/>
          </p:nvPr>
        </p:nvSpPr>
        <p:spPr>
          <a:xfrm>
            <a:off x="1602635" y="5418763"/>
            <a:ext cx="4607096" cy="392929"/>
          </a:xfrm>
          <a:prstGeom prst="rect">
            <a:avLst/>
          </a:prstGeom>
        </p:spPr>
        <p:txBody>
          <a:bodyPr anchor="ctr"/>
          <a:lstStyle>
            <a:lvl1pPr marL="0" lv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sp>
        <p:nvSpPr>
          <p:cNvPr id="7" name="文本占位符 3"/>
          <p:cNvSpPr>
            <a:spLocks noGrp="1"/>
          </p:cNvSpPr>
          <p:nvPr>
            <p:ph type="body" idx="12"/>
          </p:nvPr>
        </p:nvSpPr>
        <p:spPr>
          <a:xfrm>
            <a:off x="1119021" y="5966948"/>
            <a:ext cx="7711080" cy="392929"/>
          </a:xfrm>
          <a:prstGeom prst="rect">
            <a:avLst/>
          </a:prstGeom>
        </p:spPr>
        <p:txBody>
          <a:bodyPr anchor="ctr"/>
          <a:lstStyle>
            <a:lvl1pPr marL="0" lv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endParaRPr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938" y="269689"/>
            <a:ext cx="1675129" cy="10214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662" y="158050"/>
            <a:ext cx="500205" cy="3254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anchor="ctr" anchorCtr="0"/>
          <a:lstStyle>
            <a:lvl1pPr marL="0" lvl="0" algn="l" defTabSz="914400">
              <a:lnSpc>
                <a:spcPct val="100000"/>
              </a:lnSpc>
              <a:buNone/>
              <a:defRPr lang="zh-CN" sz="3200" b="1" i="0" u="none" strike="noStrike" kern="1200" spc="2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>
            <a:normAutofit/>
          </a:bodyPr>
          <a:lstStyle>
            <a:lvl1pPr lvl="0">
              <a:defRPr sz="2400"/>
            </a:lvl1pPr>
            <a:lvl2pPr lvl="1">
              <a:defRPr sz="2400"/>
            </a:lvl2pPr>
            <a:lvl3pPr lvl="2">
              <a:defRPr sz="2400"/>
            </a:lvl3pPr>
            <a:lvl4pPr lvl="3">
              <a:defRPr sz="2400"/>
            </a:lvl4pPr>
            <a:lvl5pPr lvl="4">
              <a:defRPr sz="2400"/>
            </a:lvl5pPr>
          </a:lstStyle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  <a:p>
            <a:pPr lvl="0"/>
            <a:r>
              <a:rPr lang="zh-CN"/>
              <a:t>单击此处编辑正文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lvl="0" algn="l" defTabSz="914400">
        <a:lnSpc>
          <a:spcPct val="100000"/>
        </a:lnSpc>
        <a:spcBef>
          <a:spcPct val="0"/>
        </a:spcBef>
        <a:buNone/>
        <a:defRPr sz="2800" b="1" u="none" strike="noStrike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</p:titleStyle>
    <p:bodyStyle>
      <a:lvl1pPr marL="228600" lvl="0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  <a:lvl2pPr marL="685800" lvl="1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marL="1143000" lvl="2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marL="1600200" lvl="3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marL="2057400" lvl="4" indent="-228600" algn="l" defTabSz="914400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spc="15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Arial" panose="020B0604020202020204"/>
          <a:ea typeface="微软雅黑" panose="020B0503020204020204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/>
          <a:ea typeface="宋体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1322220" y="2784469"/>
            <a:ext cx="10869780" cy="2310857"/>
          </a:xfrm>
        </p:spPr>
        <p:txBody>
          <a:bodyPr/>
          <a:lstStyle/>
          <a:p>
            <a:r>
              <a:rPr lang="zh-CN" altLang="en-US" sz="4400" dirty="0"/>
              <a:t>赛季规划</a:t>
            </a:r>
            <a:endParaRPr lang="en-US" altLang="zh-CN" sz="4400" dirty="0"/>
          </a:p>
          <a:p>
            <a:r>
              <a:rPr lang="en-US" altLang="zh-CN" sz="4400" dirty="0"/>
              <a:t>——</a:t>
            </a:r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</a:rPr>
              <a:t>是什么？为什么？怎么做？</a:t>
            </a:r>
            <a:endParaRPr lang="en-US" altLang="zh-CN" sz="44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1"/>
          </p:nvPr>
        </p:nvSpPr>
        <p:spPr>
          <a:xfrm>
            <a:off x="1545663" y="5428569"/>
            <a:ext cx="7225276" cy="392929"/>
          </a:xfrm>
        </p:spPr>
        <p:txBody>
          <a:bodyPr/>
          <a:lstStyle/>
          <a:p>
            <a:pPr marL="0" indent="0" algn="r"/>
            <a:r>
              <a:rPr lang="en-US" altLang="zh-CN" dirty="0">
                <a:solidFill>
                  <a:schemeClr val="bg1"/>
                </a:solidFill>
              </a:rPr>
              <a:t>RoboMaster</a:t>
            </a:r>
            <a:r>
              <a:rPr lang="zh-CN" altLang="en-US" dirty="0">
                <a:solidFill>
                  <a:schemeClr val="bg1"/>
                </a:solidFill>
              </a:rPr>
              <a:t>组委会</a:t>
            </a:r>
            <a:r>
              <a:rPr lang="zh-CN" altLang="en-US" dirty="0"/>
              <a:t> </a:t>
            </a:r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endParaRPr 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为什么有“技术评审体系”？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796747-4557-4C2D-825E-B9C458A69DA8}"/>
              </a:ext>
            </a:extLst>
          </p:cNvPr>
          <p:cNvSpPr txBox="1"/>
          <p:nvPr/>
        </p:nvSpPr>
        <p:spPr>
          <a:xfrm>
            <a:off x="304800" y="1643786"/>
            <a:ext cx="6156121" cy="615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i="0" dirty="0">
                <a:effectLst/>
                <a:latin typeface="PingFang SC"/>
              </a:rPr>
              <a:t>开发阶段：开发主导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产品经理：对开发出现的问题进行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及时评估影响</a:t>
            </a:r>
            <a:r>
              <a:rPr lang="zh-CN" altLang="en-US" sz="2000" b="0" i="0" dirty="0">
                <a:effectLst/>
                <a:latin typeface="PingFang SC"/>
              </a:rPr>
              <a:t>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重新设计方案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开发：进行产品开发及自测，如有前后端交互的需求，需同时提供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接口文档</a:t>
            </a:r>
            <a:r>
              <a:rPr lang="zh-CN" altLang="en-US" sz="2000" b="0" i="0" dirty="0">
                <a:effectLst/>
                <a:latin typeface="PingFang SC"/>
              </a:rPr>
              <a:t>，进行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前后端联调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测试：根据需求说明文档和开发设计文档，输出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测试案例</a:t>
            </a:r>
            <a:r>
              <a:rPr lang="zh-CN" altLang="en-US" sz="2000" b="0" i="0" dirty="0">
                <a:effectLst/>
                <a:latin typeface="PingFang SC"/>
              </a:rPr>
              <a:t>，并组织测试案例评审会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项目管理：确保预定节点正常推进</a:t>
            </a:r>
          </a:p>
          <a:p>
            <a:pPr>
              <a:lnSpc>
                <a:spcPct val="200000"/>
              </a:lnSpc>
            </a:pPr>
            <a:endParaRPr lang="zh-CN" altLang="en-US" sz="2000" b="0" i="0" dirty="0">
              <a:solidFill>
                <a:srgbClr val="D1D5DB"/>
              </a:solidFill>
              <a:effectLst/>
              <a:latin typeface="Söhne"/>
            </a:endParaRPr>
          </a:p>
          <a:p>
            <a:pPr>
              <a:lnSpc>
                <a:spcPct val="200000"/>
              </a:lnSpc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9CC244-752F-4824-B2CA-752F94B8FE75}"/>
              </a:ext>
            </a:extLst>
          </p:cNvPr>
          <p:cNvSpPr txBox="1"/>
          <p:nvPr/>
        </p:nvSpPr>
        <p:spPr>
          <a:xfrm>
            <a:off x="7351553" y="1643786"/>
            <a:ext cx="4284770" cy="369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/>
              <a:t>RM</a:t>
            </a:r>
            <a:r>
              <a:rPr lang="zh-CN" altLang="en-US" sz="2000" b="1" dirty="0"/>
              <a:t>备赛：中期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完整形态阶段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根据赛季规划进行机器人的设计、制造和编程工作。</a:t>
            </a: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编写详细的</a:t>
            </a: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技术文档</a:t>
            </a:r>
            <a:r>
              <a:rPr lang="zh-CN" altLang="en-US" sz="2000" dirty="0">
                <a:latin typeface="PingFang SC"/>
              </a:rPr>
              <a:t>，记录设计方案、实现方法和技术细节。</a:t>
            </a: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endParaRPr lang="en-US" altLang="zh-CN" sz="2000" dirty="0">
              <a:latin typeface="PingFang SC"/>
            </a:endParaRPr>
          </a:p>
        </p:txBody>
      </p:sp>
      <p:sp>
        <p:nvSpPr>
          <p:cNvPr id="7" name="箭头: 左右 6">
            <a:extLst>
              <a:ext uri="{FF2B5EF4-FFF2-40B4-BE49-F238E27FC236}">
                <a16:creationId xmlns:a16="http://schemas.microsoft.com/office/drawing/2014/main" id="{BF8D1292-DCC4-45B8-8D8F-3F13EEA8A1CF}"/>
              </a:ext>
            </a:extLst>
          </p:cNvPr>
          <p:cNvSpPr/>
          <p:nvPr/>
        </p:nvSpPr>
        <p:spPr>
          <a:xfrm>
            <a:off x="3691156" y="1643786"/>
            <a:ext cx="3280095" cy="6737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953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8139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以</a:t>
            </a:r>
            <a:r>
              <a:rPr lang="en-US" altLang="zh-CN" sz="3200" b="1" dirty="0"/>
              <a:t>BOM</a:t>
            </a:r>
            <a:r>
              <a:rPr lang="zh-CN" altLang="en-US" sz="3200" b="1" dirty="0"/>
              <a:t>表为例</a:t>
            </a:r>
            <a:r>
              <a:rPr lang="en-US" altLang="zh-CN" sz="3200" b="1" dirty="0"/>
              <a:t>……</a:t>
            </a:r>
            <a:endParaRPr lang="zh-CN" altLang="en-US" sz="32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44B63EA-7BE5-E327-F448-5DB4C30E3BCD}"/>
              </a:ext>
            </a:extLst>
          </p:cNvPr>
          <p:cNvSpPr/>
          <p:nvPr/>
        </p:nvSpPr>
        <p:spPr>
          <a:xfrm>
            <a:off x="304800" y="1466174"/>
            <a:ext cx="11887200" cy="245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/>
              <a:t>BOM</a:t>
            </a:r>
            <a:r>
              <a:rPr lang="zh-CN" altLang="en-US" sz="2000" dirty="0"/>
              <a:t>表（</a:t>
            </a:r>
            <a:r>
              <a:rPr lang="en-US" altLang="zh-CN" sz="2000" dirty="0"/>
              <a:t>Bill of Material</a:t>
            </a:r>
            <a:r>
              <a:rPr lang="zh-CN" altLang="en-US" sz="2000" dirty="0"/>
              <a:t>，物料清单）：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zh-CN" altLang="en-US" sz="2000" dirty="0"/>
              <a:t>在计算机辅助企业生产管理（往往使用</a:t>
            </a:r>
            <a:r>
              <a:rPr lang="en-US" altLang="zh-CN" sz="2000" dirty="0"/>
              <a:t>ERP</a:t>
            </a:r>
            <a:r>
              <a:rPr lang="zh-CN" altLang="en-US" sz="2000" dirty="0"/>
              <a:t>系统）时所必须的资料。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zh-CN" altLang="en-US" sz="2000" dirty="0"/>
              <a:t>是</a:t>
            </a:r>
            <a:r>
              <a:rPr lang="zh-CN" altLang="en-US" sz="2000" dirty="0">
                <a:solidFill>
                  <a:srgbClr val="FF0000"/>
                </a:solidFill>
              </a:rPr>
              <a:t>采购</a:t>
            </a:r>
            <a:r>
              <a:rPr lang="zh-CN" altLang="en-US" sz="2000" dirty="0"/>
              <a:t>，仓库进行原材料备料，零组件配套，加工领料，</a:t>
            </a:r>
            <a:r>
              <a:rPr lang="zh-CN" altLang="en-US" sz="2000" dirty="0">
                <a:solidFill>
                  <a:srgbClr val="FF0000"/>
                </a:solidFill>
              </a:rPr>
              <a:t>成本计算</a:t>
            </a:r>
            <a:r>
              <a:rPr lang="zh-CN" altLang="en-US" sz="2000" dirty="0"/>
              <a:t>，质量管理等环节中的重要依据。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                                                </a:t>
            </a:r>
            <a:endParaRPr lang="zh-CN" altLang="en-US" sz="20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BC7DDF-9CCF-41FD-0023-F12AB27FA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61" y="3254301"/>
            <a:ext cx="701992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719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为什么有“技术评审体系”？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796747-4557-4C2D-825E-B9C458A69DA8}"/>
              </a:ext>
            </a:extLst>
          </p:cNvPr>
          <p:cNvSpPr txBox="1"/>
          <p:nvPr/>
        </p:nvSpPr>
        <p:spPr>
          <a:xfrm>
            <a:off x="304800" y="1643786"/>
            <a:ext cx="6156121" cy="55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i="0" dirty="0">
                <a:effectLst/>
                <a:latin typeface="PingFang SC"/>
              </a:rPr>
              <a:t>测试阶段：测试主导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2000" b="0" i="0" dirty="0">
              <a:effectLst/>
              <a:latin typeface="PingFang SC"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产品：产品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功能验收</a:t>
            </a:r>
            <a:endParaRPr lang="en-US" altLang="zh-CN" sz="2000" b="0" i="0" dirty="0">
              <a:solidFill>
                <a:srgbClr val="FF0000"/>
              </a:solidFill>
              <a:effectLst/>
              <a:latin typeface="PingFang SC"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开发：针对测试提出的</a:t>
            </a:r>
            <a:r>
              <a:rPr lang="en-US" altLang="zh-CN" sz="2000" b="0" i="0" dirty="0">
                <a:effectLst/>
                <a:latin typeface="PingFang SC"/>
              </a:rPr>
              <a:t>bug</a:t>
            </a:r>
            <a:r>
              <a:rPr lang="zh-CN" altLang="en-US" sz="2000" b="0" i="0" dirty="0">
                <a:effectLst/>
                <a:latin typeface="PingFang SC"/>
              </a:rPr>
              <a:t>进行修复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测试：进行功能测试，提出</a:t>
            </a:r>
            <a:r>
              <a:rPr lang="en-US" altLang="zh-CN" sz="2000" b="0" i="0" dirty="0">
                <a:effectLst/>
                <a:latin typeface="PingFang SC"/>
              </a:rPr>
              <a:t>bug</a:t>
            </a:r>
            <a:r>
              <a:rPr lang="zh-CN" altLang="en-US" sz="2000" b="0" i="0" dirty="0">
                <a:effectLst/>
                <a:latin typeface="PingFang SC"/>
              </a:rPr>
              <a:t>并修复跟进，编写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测试报告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项目管理：确保发版时间检查完毕</a:t>
            </a:r>
          </a:p>
          <a:p>
            <a:pPr>
              <a:lnSpc>
                <a:spcPct val="200000"/>
              </a:lnSpc>
            </a:pPr>
            <a:endParaRPr lang="zh-CN" altLang="en-US" sz="2000" b="0" i="0" dirty="0">
              <a:solidFill>
                <a:srgbClr val="D1D5DB"/>
              </a:solidFill>
              <a:effectLst/>
              <a:latin typeface="Söhne"/>
            </a:endParaRPr>
          </a:p>
          <a:p>
            <a:pPr>
              <a:lnSpc>
                <a:spcPct val="200000"/>
              </a:lnSpc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9CC244-752F-4824-B2CA-752F94B8FE75}"/>
              </a:ext>
            </a:extLst>
          </p:cNvPr>
          <p:cNvSpPr txBox="1"/>
          <p:nvPr/>
        </p:nvSpPr>
        <p:spPr>
          <a:xfrm>
            <a:off x="7351553" y="1643786"/>
            <a:ext cx="4284770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/>
              <a:t>RM</a:t>
            </a:r>
            <a:r>
              <a:rPr lang="zh-CN" altLang="en-US" sz="2000" b="1" dirty="0"/>
              <a:t>备赛：备赛末期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研发全周期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模块测试→整车测试→</a:t>
            </a:r>
            <a:r>
              <a:rPr lang="en-US" altLang="zh-CN" sz="2000" dirty="0">
                <a:latin typeface="PingFang SC"/>
              </a:rPr>
              <a:t>(</a:t>
            </a:r>
            <a:r>
              <a:rPr lang="zh-CN" altLang="en-US" sz="2000" dirty="0">
                <a:latin typeface="PingFang SC"/>
              </a:rPr>
              <a:t>适应性训练</a:t>
            </a:r>
            <a:r>
              <a:rPr lang="en-US" altLang="zh-CN" sz="2000" dirty="0">
                <a:latin typeface="PingFang SC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发现问题 解决问题</a:t>
            </a:r>
            <a:endParaRPr lang="en-US" altLang="zh-CN" sz="2000" dirty="0">
              <a:solidFill>
                <a:srgbClr val="FF0000"/>
              </a:solidFill>
              <a:latin typeface="PingFang SC"/>
            </a:endParaRPr>
          </a:p>
          <a:p>
            <a:pPr>
              <a:lnSpc>
                <a:spcPct val="200000"/>
              </a:lnSpc>
            </a:pPr>
            <a:endParaRPr lang="en-US" altLang="zh-CN" sz="2000" dirty="0">
              <a:solidFill>
                <a:srgbClr val="FF0000"/>
              </a:solidFill>
              <a:latin typeface="PingFang SC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PingFang SC"/>
              </a:rPr>
              <a:t>RM</a:t>
            </a:r>
            <a:r>
              <a:rPr lang="zh-CN" altLang="en-US" sz="2000" dirty="0">
                <a:latin typeface="PingFang SC"/>
              </a:rPr>
              <a:t>测试中沉淀的</a:t>
            </a:r>
            <a:r>
              <a:rPr lang="en-US" altLang="zh-CN" sz="2000" dirty="0">
                <a:solidFill>
                  <a:srgbClr val="0070C0"/>
                </a:solidFill>
                <a:latin typeface="PingFang SC"/>
              </a:rPr>
              <a:t>checklist</a:t>
            </a:r>
            <a:r>
              <a:rPr lang="zh-CN" altLang="en-US" sz="2000" dirty="0">
                <a:latin typeface="PingFang SC"/>
              </a:rPr>
              <a:t>和</a:t>
            </a: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产品中</a:t>
            </a:r>
            <a:r>
              <a:rPr lang="zh-CN" altLang="en-US" sz="2000" dirty="0">
                <a:solidFill>
                  <a:srgbClr val="0070C0"/>
                </a:solidFill>
                <a:latin typeface="PingFang SC"/>
              </a:rPr>
              <a:t>测试用例</a:t>
            </a:r>
            <a:r>
              <a:rPr lang="zh-CN" altLang="en-US" sz="2000" dirty="0">
                <a:latin typeface="PingFang SC"/>
              </a:rPr>
              <a:t>类似</a:t>
            </a: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①避免遗漏 ②防止重复踩坑</a:t>
            </a:r>
            <a:endParaRPr lang="en-US" altLang="zh-CN" sz="2000" dirty="0">
              <a:latin typeface="PingFang SC"/>
            </a:endParaRPr>
          </a:p>
        </p:txBody>
      </p:sp>
      <p:sp>
        <p:nvSpPr>
          <p:cNvPr id="7" name="箭头: 左右 6">
            <a:extLst>
              <a:ext uri="{FF2B5EF4-FFF2-40B4-BE49-F238E27FC236}">
                <a16:creationId xmlns:a16="http://schemas.microsoft.com/office/drawing/2014/main" id="{303AB726-FCF5-4737-9B9B-F60B6C220096}"/>
              </a:ext>
            </a:extLst>
          </p:cNvPr>
          <p:cNvSpPr/>
          <p:nvPr/>
        </p:nvSpPr>
        <p:spPr>
          <a:xfrm>
            <a:off x="3691156" y="1643786"/>
            <a:ext cx="3280095" cy="6737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490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为什么有“技术评审体系”？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796747-4557-4C2D-825E-B9C458A69DA8}"/>
              </a:ext>
            </a:extLst>
          </p:cNvPr>
          <p:cNvSpPr txBox="1"/>
          <p:nvPr/>
        </p:nvSpPr>
        <p:spPr>
          <a:xfrm>
            <a:off x="304800" y="1643786"/>
            <a:ext cx="6156121" cy="55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i="0" dirty="0">
                <a:effectLst/>
                <a:latin typeface="PingFang SC"/>
              </a:rPr>
              <a:t>上线阶段：运维主导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2000" b="0" i="0" dirty="0">
              <a:effectLst/>
              <a:latin typeface="PingFang SC"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开发：汇总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产品变更</a:t>
            </a:r>
            <a:r>
              <a:rPr lang="zh-CN" altLang="en-US" sz="2000" b="0" i="0" dirty="0">
                <a:effectLst/>
                <a:latin typeface="PingFang SC"/>
              </a:rPr>
              <a:t>内容并提变更单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测试：发版上线后进行正式环境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生产验证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运维：负责发版前置检查，发版上线，上线后问题处理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项目管理：跟进发版进度，对出现紧急问题及时处理</a:t>
            </a:r>
          </a:p>
          <a:p>
            <a:pPr>
              <a:lnSpc>
                <a:spcPct val="200000"/>
              </a:lnSpc>
            </a:pPr>
            <a:endParaRPr lang="zh-CN" altLang="en-US" sz="2000" b="0" i="0" dirty="0">
              <a:solidFill>
                <a:srgbClr val="D1D5DB"/>
              </a:solidFill>
              <a:effectLst/>
              <a:latin typeface="Söhne"/>
            </a:endParaRPr>
          </a:p>
          <a:p>
            <a:pPr>
              <a:lnSpc>
                <a:spcPct val="200000"/>
              </a:lnSpc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9CC244-752F-4824-B2CA-752F94B8FE75}"/>
              </a:ext>
            </a:extLst>
          </p:cNvPr>
          <p:cNvSpPr txBox="1"/>
          <p:nvPr/>
        </p:nvSpPr>
        <p:spPr>
          <a:xfrm>
            <a:off x="7351553" y="1643786"/>
            <a:ext cx="4284770" cy="3690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/>
              <a:t>RM</a:t>
            </a:r>
            <a:r>
              <a:rPr lang="zh-CN" altLang="en-US" sz="2000" b="1" dirty="0"/>
              <a:t>备赛：比赛期间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保证在</a:t>
            </a: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实地赛场</a:t>
            </a:r>
            <a:r>
              <a:rPr lang="zh-CN" altLang="en-US" sz="2000" dirty="0">
                <a:latin typeface="PingFang SC"/>
              </a:rPr>
              <a:t>环境中功能</a:t>
            </a: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仍然稳定</a:t>
            </a:r>
            <a:endParaRPr lang="en-US" altLang="zh-CN" sz="2000" dirty="0">
              <a:solidFill>
                <a:srgbClr val="FF0000"/>
              </a:solidFill>
              <a:latin typeface="PingFang SC"/>
            </a:endParaRPr>
          </a:p>
          <a:p>
            <a:pPr>
              <a:lnSpc>
                <a:spcPct val="200000"/>
              </a:lnSpc>
            </a:pPr>
            <a:endParaRPr lang="en-US" altLang="zh-CN" sz="2000" dirty="0">
              <a:solidFill>
                <a:srgbClr val="FF0000"/>
              </a:solidFill>
              <a:latin typeface="PingFang SC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收集未来阶段可</a:t>
            </a: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改进和学习</a:t>
            </a:r>
            <a:r>
              <a:rPr lang="zh-CN" altLang="en-US" sz="2000" dirty="0">
                <a:latin typeface="PingFang SC"/>
              </a:rPr>
              <a:t>的功能点</a:t>
            </a: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endParaRPr lang="en-US" altLang="zh-CN" sz="2000" b="1" dirty="0"/>
          </a:p>
        </p:txBody>
      </p:sp>
      <p:sp>
        <p:nvSpPr>
          <p:cNvPr id="7" name="箭头: 左右 6">
            <a:extLst>
              <a:ext uri="{FF2B5EF4-FFF2-40B4-BE49-F238E27FC236}">
                <a16:creationId xmlns:a16="http://schemas.microsoft.com/office/drawing/2014/main" id="{303AB726-FCF5-4737-9B9B-F60B6C220096}"/>
              </a:ext>
            </a:extLst>
          </p:cNvPr>
          <p:cNvSpPr/>
          <p:nvPr/>
        </p:nvSpPr>
        <p:spPr>
          <a:xfrm>
            <a:off x="3691156" y="1643786"/>
            <a:ext cx="3280095" cy="6737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60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为什么有“技术评审体系”？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796747-4557-4C2D-825E-B9C458A69DA8}"/>
              </a:ext>
            </a:extLst>
          </p:cNvPr>
          <p:cNvSpPr txBox="1"/>
          <p:nvPr/>
        </p:nvSpPr>
        <p:spPr>
          <a:xfrm>
            <a:off x="304800" y="1643786"/>
            <a:ext cx="6156121" cy="553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i="0" dirty="0">
                <a:effectLst/>
                <a:latin typeface="PingFang SC"/>
              </a:rPr>
              <a:t>复盘和迭代阶段：产品经理主导</a:t>
            </a:r>
            <a:endParaRPr lang="en-US" altLang="zh-CN" sz="2000" b="1" i="0" dirty="0">
              <a:effectLst/>
              <a:latin typeface="PingFang SC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2000" b="0" i="0" dirty="0">
              <a:effectLst/>
              <a:latin typeface="PingFang SC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产品经理：组织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复盘</a:t>
            </a:r>
            <a:r>
              <a:rPr lang="zh-CN" altLang="en-US" sz="2000" b="0" i="0" dirty="0">
                <a:effectLst/>
                <a:latin typeface="PingFang SC"/>
              </a:rPr>
              <a:t>，总结经验和</a:t>
            </a:r>
            <a:r>
              <a:rPr lang="zh-CN" altLang="en-US" sz="2000" b="0" i="0" dirty="0">
                <a:solidFill>
                  <a:srgbClr val="FF0000"/>
                </a:solidFill>
                <a:effectLst/>
                <a:latin typeface="PingFang SC"/>
              </a:rPr>
              <a:t>下版本需求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开发：如出现生产问题进行问题修复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测试：总结</a:t>
            </a:r>
            <a:r>
              <a:rPr lang="en-US" altLang="zh-CN" sz="2000" b="0" i="0" dirty="0">
                <a:effectLst/>
                <a:latin typeface="PingFang SC"/>
              </a:rPr>
              <a:t>bug</a:t>
            </a:r>
            <a:r>
              <a:rPr lang="zh-CN" altLang="en-US" sz="2000" b="0" i="0" dirty="0">
                <a:effectLst/>
                <a:latin typeface="PingFang SC"/>
              </a:rPr>
              <a:t>原因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b="0" i="0" dirty="0">
                <a:effectLst/>
                <a:latin typeface="PingFang SC"/>
              </a:rPr>
              <a:t>项目经理：版本复盘，统计研发管理过程数据，如需紧急版本则负责版本的发起</a:t>
            </a:r>
          </a:p>
          <a:p>
            <a:pPr>
              <a:lnSpc>
                <a:spcPct val="200000"/>
              </a:lnSpc>
            </a:pPr>
            <a:endParaRPr lang="zh-CN" altLang="en-US" sz="2000" b="0" i="0" dirty="0">
              <a:solidFill>
                <a:srgbClr val="D1D5DB"/>
              </a:solidFill>
              <a:effectLst/>
              <a:latin typeface="Söhne"/>
            </a:endParaRPr>
          </a:p>
          <a:p>
            <a:pPr>
              <a:lnSpc>
                <a:spcPct val="200000"/>
              </a:lnSpc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9CC244-752F-4824-B2CA-752F94B8FE75}"/>
              </a:ext>
            </a:extLst>
          </p:cNvPr>
          <p:cNvSpPr txBox="1"/>
          <p:nvPr/>
        </p:nvSpPr>
        <p:spPr>
          <a:xfrm>
            <a:off x="7351553" y="1643786"/>
            <a:ext cx="4284770" cy="430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/>
              <a:t>RM</a:t>
            </a:r>
            <a:r>
              <a:rPr lang="zh-CN" altLang="en-US" sz="2000" b="1" dirty="0"/>
              <a:t>备赛：赛季总结阶段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赛季更迭期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复盘</a:t>
            </a:r>
            <a:r>
              <a:rPr lang="zh-CN" altLang="en-US" sz="2000" dirty="0">
                <a:latin typeface="PingFang SC"/>
              </a:rPr>
              <a:t>，资料整理和反思</a:t>
            </a: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积累经验，</a:t>
            </a: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传承</a:t>
            </a:r>
            <a:r>
              <a:rPr lang="zh-CN" altLang="en-US" sz="2000" dirty="0">
                <a:latin typeface="PingFang SC"/>
              </a:rPr>
              <a:t>给下一赛季</a:t>
            </a: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endParaRPr lang="en-US" altLang="zh-CN" sz="2000" b="1" dirty="0">
              <a:latin typeface="PingFang SC"/>
            </a:endParaRPr>
          </a:p>
          <a:p>
            <a:pPr>
              <a:lnSpc>
                <a:spcPct val="200000"/>
              </a:lnSpc>
            </a:pPr>
            <a:endParaRPr lang="en-US" altLang="zh-CN" sz="2000" b="1" dirty="0"/>
          </a:p>
        </p:txBody>
      </p:sp>
      <p:sp>
        <p:nvSpPr>
          <p:cNvPr id="7" name="箭头: 左右 6">
            <a:extLst>
              <a:ext uri="{FF2B5EF4-FFF2-40B4-BE49-F238E27FC236}">
                <a16:creationId xmlns:a16="http://schemas.microsoft.com/office/drawing/2014/main" id="{303AB726-FCF5-4737-9B9B-F60B6C220096}"/>
              </a:ext>
            </a:extLst>
          </p:cNvPr>
          <p:cNvSpPr/>
          <p:nvPr/>
        </p:nvSpPr>
        <p:spPr>
          <a:xfrm>
            <a:off x="4118994" y="1643786"/>
            <a:ext cx="2852257" cy="6737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924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为什么有“技术评审体系”？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EEB47F-43A8-40D8-9162-FDA3910ABB58}"/>
              </a:ext>
            </a:extLst>
          </p:cNvPr>
          <p:cNvSpPr txBox="1"/>
          <p:nvPr/>
        </p:nvSpPr>
        <p:spPr>
          <a:xfrm>
            <a:off x="392883" y="1643787"/>
            <a:ext cx="11464819" cy="430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/>
              <a:t>对参赛队：</a:t>
            </a:r>
            <a:r>
              <a:rPr lang="en-US" altLang="zh-CN" sz="2000" dirty="0"/>
              <a:t>		</a:t>
            </a:r>
          </a:p>
          <a:p>
            <a:pPr>
              <a:lnSpc>
                <a:spcPct val="200000"/>
              </a:lnSpc>
            </a:pPr>
            <a:r>
              <a:rPr lang="zh-CN" altLang="en-US" sz="2000" dirty="0"/>
              <a:t>①明确</a:t>
            </a:r>
            <a:r>
              <a:rPr lang="zh-CN" altLang="en-US" sz="2000" dirty="0">
                <a:solidFill>
                  <a:srgbClr val="FF0000"/>
                </a:solidFill>
              </a:rPr>
              <a:t>目标和规划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/>
              <a:t>②中期</a:t>
            </a:r>
            <a:r>
              <a:rPr lang="zh-CN" altLang="en-US" sz="2000" dirty="0">
                <a:solidFill>
                  <a:srgbClr val="FF0000"/>
                </a:solidFill>
              </a:rPr>
              <a:t>进度管理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/>
              <a:t>③自我评估与改进，队伍</a:t>
            </a:r>
            <a:r>
              <a:rPr lang="zh-CN" altLang="en-US" sz="2000" dirty="0">
                <a:solidFill>
                  <a:srgbClr val="FF0000"/>
                </a:solidFill>
              </a:rPr>
              <a:t>传承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/>
              <a:t>对个人：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zh-CN" altLang="en-US" sz="2000" dirty="0"/>
              <a:t>①提升技能                                           ③提前适应实际工作</a:t>
            </a:r>
            <a:r>
              <a:rPr lang="en-US" altLang="zh-CN" sz="2000" dirty="0"/>
              <a:t>/</a:t>
            </a:r>
            <a:r>
              <a:rPr lang="zh-CN" altLang="en-US" sz="2000" dirty="0"/>
              <a:t>科研环境中的行业</a:t>
            </a:r>
            <a:r>
              <a:rPr lang="zh-CN" altLang="en-US" sz="2000" dirty="0">
                <a:solidFill>
                  <a:srgbClr val="FF0000"/>
                </a:solidFill>
              </a:rPr>
              <a:t>通用流程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/>
              <a:t>②形成</a:t>
            </a:r>
            <a:r>
              <a:rPr lang="zh-CN" altLang="en-US" sz="2000" dirty="0">
                <a:solidFill>
                  <a:srgbClr val="FF0000"/>
                </a:solidFill>
              </a:rPr>
              <a:t>完整经验</a:t>
            </a:r>
            <a:endParaRPr lang="en-US" altLang="zh-CN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DD2BE8-21B6-4A80-8DB8-1AE5981DF4F2}"/>
              </a:ext>
            </a:extLst>
          </p:cNvPr>
          <p:cNvSpPr txBox="1"/>
          <p:nvPr/>
        </p:nvSpPr>
        <p:spPr>
          <a:xfrm>
            <a:off x="5318620" y="1619563"/>
            <a:ext cx="4590177" cy="246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/>
              <a:t>对组委会：</a:t>
            </a:r>
            <a:r>
              <a:rPr lang="en-US" altLang="zh-CN" sz="2000" dirty="0"/>
              <a:t>		</a:t>
            </a:r>
          </a:p>
          <a:p>
            <a:pPr>
              <a:lnSpc>
                <a:spcPct val="200000"/>
              </a:lnSpc>
            </a:pPr>
            <a:r>
              <a:rPr lang="zh-CN" altLang="en-US" sz="2000" dirty="0"/>
              <a:t>①</a:t>
            </a:r>
            <a:r>
              <a:rPr lang="zh-CN" altLang="en-US" sz="2000" dirty="0">
                <a:solidFill>
                  <a:srgbClr val="FF0000"/>
                </a:solidFill>
              </a:rPr>
              <a:t>评估</a:t>
            </a:r>
            <a:r>
              <a:rPr lang="zh-CN" altLang="en-US" sz="2000" dirty="0"/>
              <a:t>参赛队伍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zh-CN" altLang="en-US" sz="2000" dirty="0"/>
              <a:t>②确保比赛</a:t>
            </a:r>
            <a:r>
              <a:rPr lang="zh-CN" altLang="en-US" sz="2000" dirty="0">
                <a:solidFill>
                  <a:srgbClr val="FF0000"/>
                </a:solidFill>
              </a:rPr>
              <a:t>质量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/>
              <a:t>③收集反馈和</a:t>
            </a:r>
            <a:r>
              <a:rPr lang="zh-CN" altLang="en-US" sz="2000" dirty="0">
                <a:solidFill>
                  <a:srgbClr val="FF0000"/>
                </a:solidFill>
              </a:rPr>
              <a:t>改进比赛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59959B-AED4-44A1-9728-D0EE0CE7551A}"/>
              </a:ext>
            </a:extLst>
          </p:cNvPr>
          <p:cNvSpPr txBox="1"/>
          <p:nvPr/>
        </p:nvSpPr>
        <p:spPr>
          <a:xfrm rot="10800000" flipH="1" flipV="1">
            <a:off x="8490007" y="1025165"/>
            <a:ext cx="3701993" cy="18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思考：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如果把规则视为一款产品，规则设计的过程和前面提到的流程有何相似之处？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提示：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RM</a:t>
            </a:r>
            <a:r>
              <a:rPr lang="zh-CN" altLang="en-US" sz="1600" b="1" dirty="0"/>
              <a:t>规则的最终目的是什么？</a:t>
            </a:r>
          </a:p>
        </p:txBody>
      </p:sp>
    </p:spTree>
    <p:extLst>
      <p:ext uri="{BB962C8B-B14F-4D97-AF65-F5344CB8AC3E}">
        <p14:creationId xmlns:p14="http://schemas.microsoft.com/office/powerpoint/2010/main" val="3474727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为什么有“技术评审体系”？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EEEB47F-43A8-40D8-9162-FDA3910ABB58}"/>
              </a:ext>
            </a:extLst>
          </p:cNvPr>
          <p:cNvSpPr txBox="1"/>
          <p:nvPr/>
        </p:nvSpPr>
        <p:spPr>
          <a:xfrm>
            <a:off x="392883" y="1643787"/>
            <a:ext cx="11464819" cy="184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/>
              <a:t>对个人：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zh-CN" altLang="en-US" sz="2000" dirty="0"/>
              <a:t>①提升技能                                                      ③提前适应实际工作</a:t>
            </a:r>
            <a:r>
              <a:rPr lang="en-US" altLang="zh-CN" sz="2000" dirty="0"/>
              <a:t>/</a:t>
            </a:r>
            <a:r>
              <a:rPr lang="zh-CN" altLang="en-US" sz="2000" dirty="0"/>
              <a:t>科研环境中的行业</a:t>
            </a:r>
            <a:r>
              <a:rPr lang="zh-CN" altLang="en-US" sz="2000" dirty="0">
                <a:solidFill>
                  <a:srgbClr val="FF0000"/>
                </a:solidFill>
              </a:rPr>
              <a:t>通用流程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/>
              <a:t>②形成</a:t>
            </a:r>
            <a:r>
              <a:rPr lang="zh-CN" altLang="en-US" sz="2000" dirty="0">
                <a:solidFill>
                  <a:srgbClr val="FF0000"/>
                </a:solidFill>
              </a:rPr>
              <a:t>完整经验</a:t>
            </a:r>
            <a:endParaRPr lang="en-US" altLang="zh-CN" sz="20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D93063-9ACB-480D-9D6F-04144517E13C}"/>
              </a:ext>
            </a:extLst>
          </p:cNvPr>
          <p:cNvSpPr txBox="1"/>
          <p:nvPr/>
        </p:nvSpPr>
        <p:spPr>
          <a:xfrm>
            <a:off x="2617366" y="4204211"/>
            <a:ext cx="6082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/>
              <a:t>Learning by teaching</a:t>
            </a:r>
          </a:p>
          <a:p>
            <a:pPr algn="ctr"/>
            <a:endParaRPr lang="en-US" altLang="zh-CN" sz="3200" b="1" dirty="0"/>
          </a:p>
        </p:txBody>
      </p:sp>
    </p:spTree>
    <p:extLst>
      <p:ext uri="{BB962C8B-B14F-4D97-AF65-F5344CB8AC3E}">
        <p14:creationId xmlns:p14="http://schemas.microsoft.com/office/powerpoint/2010/main" val="82205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评审体系的意义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84661F-4164-49CA-8F34-7ACFB9515321}"/>
              </a:ext>
            </a:extLst>
          </p:cNvPr>
          <p:cNvSpPr/>
          <p:nvPr/>
        </p:nvSpPr>
        <p:spPr>
          <a:xfrm>
            <a:off x="552378" y="1014690"/>
            <a:ext cx="852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组委会的标准是不是不能评价所有的研发模式？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C5DF95-1D94-40D9-B592-71C490B35938}"/>
              </a:ext>
            </a:extLst>
          </p:cNvPr>
          <p:cNvSpPr txBox="1"/>
          <p:nvPr/>
        </p:nvSpPr>
        <p:spPr>
          <a:xfrm>
            <a:off x="552378" y="2455020"/>
            <a:ext cx="10424054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产品的类型五花八门，根据具体情况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但需要指出的是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规划→开发测试→复盘迭代的</a:t>
            </a:r>
            <a:r>
              <a:rPr lang="zh-CN" altLang="en-US" sz="2000" dirty="0">
                <a:solidFill>
                  <a:srgbClr val="FF0000"/>
                </a:solidFill>
              </a:rPr>
              <a:t>核心主轴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/>
              <a:t>在常见的企业研发流程中是</a:t>
            </a:r>
            <a:r>
              <a:rPr lang="zh-CN" altLang="en-US" sz="2000" dirty="0">
                <a:solidFill>
                  <a:srgbClr val="FF0000"/>
                </a:solidFill>
              </a:rPr>
              <a:t>通用且必要</a:t>
            </a:r>
            <a:r>
              <a:rPr lang="zh-CN" altLang="en-US" sz="2000" dirty="0"/>
              <a:t>的。这个模式经过充分实践检验。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en-US" sz="2000" dirty="0"/>
              <a:t>在撰写文档时，也应着重关注对于这些对于</a:t>
            </a:r>
            <a:r>
              <a:rPr lang="zh-CN" altLang="en-US" sz="2000" dirty="0">
                <a:solidFill>
                  <a:srgbClr val="FF0000"/>
                </a:solidFill>
              </a:rPr>
              <a:t>队伍传承</a:t>
            </a:r>
            <a:r>
              <a:rPr lang="zh-CN" altLang="en-US" sz="2000" dirty="0"/>
              <a:t>更有价值的部分。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</p:txBody>
      </p:sp>
      <p:pic>
        <p:nvPicPr>
          <p:cNvPr id="8" name="图形 7" descr="复选标记 纯色填充">
            <a:extLst>
              <a:ext uri="{FF2B5EF4-FFF2-40B4-BE49-F238E27FC236}">
                <a16:creationId xmlns:a16="http://schemas.microsoft.com/office/drawing/2014/main" id="{4D7FFE36-C724-49DD-8F2B-A8287AC19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5820" y="712158"/>
            <a:ext cx="1324062" cy="132406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B5476BE-A398-45CF-84F2-3754D8CC9DA1}"/>
              </a:ext>
            </a:extLst>
          </p:cNvPr>
          <p:cNvSpPr/>
          <p:nvPr/>
        </p:nvSpPr>
        <p:spPr>
          <a:xfrm>
            <a:off x="9226317" y="5774115"/>
            <a:ext cx="1980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/>
              <a:t>写给自己看</a:t>
            </a:r>
          </a:p>
        </p:txBody>
      </p:sp>
    </p:spTree>
    <p:extLst>
      <p:ext uri="{BB962C8B-B14F-4D97-AF65-F5344CB8AC3E}">
        <p14:creationId xmlns:p14="http://schemas.microsoft.com/office/powerpoint/2010/main" val="96075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956056" y="1907418"/>
            <a:ext cx="8279849" cy="1056394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赛季规划典例分析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赛季规划典例分析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84661F-4164-49CA-8F34-7ACFB9515321}"/>
              </a:ext>
            </a:extLst>
          </p:cNvPr>
          <p:cNvSpPr/>
          <p:nvPr/>
        </p:nvSpPr>
        <p:spPr>
          <a:xfrm>
            <a:off x="230910" y="1014356"/>
            <a:ext cx="852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需求要来源于需求分析</a:t>
            </a:r>
            <a:r>
              <a:rPr lang="en-US" altLang="zh-CN" sz="3200" b="1" dirty="0"/>
              <a:t>/</a:t>
            </a:r>
            <a:r>
              <a:rPr lang="zh-CN" altLang="en-US" sz="3200" b="1" dirty="0"/>
              <a:t>规则解读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C5DF95-1D94-40D9-B592-71C490B35938}"/>
              </a:ext>
            </a:extLst>
          </p:cNvPr>
          <p:cNvSpPr txBox="1"/>
          <p:nvPr/>
        </p:nvSpPr>
        <p:spPr>
          <a:xfrm>
            <a:off x="230910" y="1460169"/>
            <a:ext cx="10551559" cy="4873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规则改动概要</a:t>
            </a:r>
            <a:r>
              <a:rPr lang="en-US" altLang="zh-CN" sz="2400" dirty="0"/>
              <a:t>+</a:t>
            </a:r>
            <a:r>
              <a:rPr lang="zh-CN" altLang="en-US" sz="2400" dirty="0"/>
              <a:t>解读和分析                              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dirty="0"/>
              <a:t>示例：今年规则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提高了金矿石基础经济</a:t>
            </a:r>
            <a:r>
              <a:rPr lang="zh-CN" altLang="en-US" dirty="0"/>
              <a:t>，减少了经济的</a:t>
            </a:r>
            <a:r>
              <a:rPr lang="zh-CN" altLang="en-US" dirty="0">
                <a:solidFill>
                  <a:srgbClr val="00B050"/>
                </a:solidFill>
              </a:rPr>
              <a:t>消费价格</a:t>
            </a:r>
            <a:r>
              <a:rPr lang="zh-CN" altLang="en-US" dirty="0"/>
              <a:t>，且通过</a:t>
            </a:r>
            <a:r>
              <a:rPr lang="zh-CN" altLang="en-US" dirty="0">
                <a:solidFill>
                  <a:srgbClr val="00B050"/>
                </a:solidFill>
              </a:rPr>
              <a:t>高难度兑换</a:t>
            </a:r>
            <a:r>
              <a:rPr lang="zh-CN" altLang="en-US" dirty="0"/>
              <a:t>可获得的总经济由</a:t>
            </a:r>
            <a:r>
              <a:rPr lang="en-US" altLang="zh-CN" dirty="0"/>
              <a:t>XXX</a:t>
            </a:r>
            <a:r>
              <a:rPr lang="zh-CN" altLang="en-US" dirty="0"/>
              <a:t>变为了</a:t>
            </a:r>
            <a:r>
              <a:rPr lang="en-US" altLang="zh-CN" dirty="0"/>
              <a:t>XXX</a:t>
            </a:r>
            <a:r>
              <a:rPr lang="zh-CN" altLang="en-US" dirty="0"/>
              <a:t>，可以看出工程将在新赛季</a:t>
            </a:r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专注于兑换任务</a:t>
            </a:r>
            <a:r>
              <a:rPr lang="zh-CN" altLang="en-US" dirty="0"/>
              <a:t>，且</a:t>
            </a:r>
            <a:r>
              <a:rPr lang="zh-CN" altLang="en-US" dirty="0">
                <a:solidFill>
                  <a:srgbClr val="00B050"/>
                </a:solidFill>
              </a:rPr>
              <a:t>上限提高，</a:t>
            </a:r>
            <a:endParaRPr lang="en-US" altLang="zh-C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但三级难度兑换完己方矿石可获得的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总经济已经满足队伍使用需求</a:t>
            </a:r>
            <a:r>
              <a:rPr lang="zh-CN" altLang="en-US" dirty="0"/>
              <a:t>，且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二级难度</a:t>
            </a:r>
            <a:r>
              <a:rPr lang="zh-CN" altLang="en-US" dirty="0"/>
              <a:t>兼容</a:t>
            </a:r>
            <a:r>
              <a:rPr lang="en-US" altLang="zh-CN" dirty="0"/>
              <a:t>2023</a:t>
            </a:r>
            <a:r>
              <a:rPr lang="zh-CN" altLang="en-US" dirty="0"/>
              <a:t>赛季工程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构型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故在本赛季本队伍预算有限的前提下，我们将仍采用</a:t>
            </a:r>
            <a:r>
              <a:rPr lang="en-US" altLang="zh-CN" dirty="0"/>
              <a:t>2023</a:t>
            </a:r>
            <a:r>
              <a:rPr lang="zh-CN" altLang="en-US" dirty="0"/>
              <a:t>赛季工程设计，并通过调整经济分配来实现经济高利用率。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规则改动全部罗列一遍</a:t>
            </a:r>
            <a:endParaRPr lang="en-US" altLang="zh-CN" sz="2400" dirty="0"/>
          </a:p>
        </p:txBody>
      </p:sp>
      <p:pic>
        <p:nvPicPr>
          <p:cNvPr id="5" name="图形 4" descr="复选标记 纯色填充">
            <a:extLst>
              <a:ext uri="{FF2B5EF4-FFF2-40B4-BE49-F238E27FC236}">
                <a16:creationId xmlns:a16="http://schemas.microsoft.com/office/drawing/2014/main" id="{CEBF5976-C6FD-FAFB-D101-11B2525B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8347" y="1912217"/>
            <a:ext cx="1324062" cy="1324062"/>
          </a:xfrm>
          <a:prstGeom prst="rect">
            <a:avLst/>
          </a:prstGeom>
        </p:spPr>
      </p:pic>
      <p:pic>
        <p:nvPicPr>
          <p:cNvPr id="6" name="图形 5" descr="关闭 纯色填充">
            <a:extLst>
              <a:ext uri="{FF2B5EF4-FFF2-40B4-BE49-F238E27FC236}">
                <a16:creationId xmlns:a16="http://schemas.microsoft.com/office/drawing/2014/main" id="{63085EA9-0801-A72C-76A0-67495AFA5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51453" y="5324213"/>
            <a:ext cx="1533787" cy="15337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297F3C-A00F-7B96-50CA-55608D510330}"/>
              </a:ext>
            </a:extLst>
          </p:cNvPr>
          <p:cNvSpPr txBox="1"/>
          <p:nvPr/>
        </p:nvSpPr>
        <p:spPr>
          <a:xfrm>
            <a:off x="9537949" y="5751384"/>
            <a:ext cx="3043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b="1" dirty="0"/>
          </a:p>
          <a:p>
            <a:pPr algn="ctr"/>
            <a:r>
              <a:rPr lang="zh-CN" altLang="en-US" b="1" dirty="0"/>
              <a:t>要点：结合队伍实际</a:t>
            </a:r>
          </a:p>
          <a:p>
            <a:pPr algn="ctr"/>
            <a:r>
              <a:rPr lang="zh-CN" altLang="en-US" b="1" dirty="0"/>
              <a:t>写给自己看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E112EB0-19E0-C660-9510-BD605431A95B}"/>
              </a:ext>
            </a:extLst>
          </p:cNvPr>
          <p:cNvCxnSpPr/>
          <p:nvPr/>
        </p:nvCxnSpPr>
        <p:spPr>
          <a:xfrm>
            <a:off x="10615738" y="4803978"/>
            <a:ext cx="721387" cy="1130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0C7C21FD-B5C5-4B8E-B276-099DC7F90926}"/>
              </a:ext>
            </a:extLst>
          </p:cNvPr>
          <p:cNvSpPr/>
          <p:nvPr/>
        </p:nvSpPr>
        <p:spPr>
          <a:xfrm>
            <a:off x="10994903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改动解读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9A70919-AB48-4E41-83FA-746CDD145EB2}"/>
              </a:ext>
            </a:extLst>
          </p:cNvPr>
          <p:cNvSpPr/>
          <p:nvPr/>
        </p:nvSpPr>
        <p:spPr>
          <a:xfrm>
            <a:off x="10994903" y="383949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队伍实际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EE61AD2-2A33-4E05-8263-2391C2BAE2CF}"/>
              </a:ext>
            </a:extLst>
          </p:cNvPr>
          <p:cNvSpPr/>
          <p:nvPr/>
        </p:nvSpPr>
        <p:spPr>
          <a:xfrm>
            <a:off x="10994903" y="44283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需求生成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1364317-6148-4C5C-83E0-6B6E2934FE18}"/>
              </a:ext>
            </a:extLst>
          </p:cNvPr>
          <p:cNvCxnSpPr>
            <a:stCxn id="9" idx="2"/>
            <a:endCxn id="12" idx="0"/>
          </p:cNvCxnSpPr>
          <p:nvPr/>
        </p:nvCxnSpPr>
        <p:spPr>
          <a:xfrm>
            <a:off x="11548901" y="3613666"/>
            <a:ext cx="0" cy="225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94A3AEF-A5AB-4A37-97A4-A353F7A445E7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>
            <a:off x="11548901" y="4208822"/>
            <a:ext cx="0" cy="219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94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1053527" y="2333779"/>
            <a:ext cx="9061300" cy="3162029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技术评审体系的初衷和意义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</a:rPr>
              <a:t>2.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</a:rPr>
              <a:t>赛季规划典例分析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</a:rPr>
              <a:t>3.</a:t>
            </a: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微软雅黑" charset="0"/>
                <a:ea typeface="微软雅黑" charset="0"/>
              </a:rPr>
              <a:t>参赛队分享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微软雅黑" charset="0"/>
                <a:ea typeface="微软雅黑" charset="0"/>
              </a:rPr>
              <a:t>4.Q&amp;A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文本占位符 1"/>
          <p:cNvSpPr>
            <a:spLocks noGrp="1"/>
          </p:cNvSpPr>
          <p:nvPr>
            <p:ph type="body" idx="10"/>
          </p:nvPr>
        </p:nvSpPr>
        <p:spPr>
          <a:xfrm>
            <a:off x="1845784" y="1237288"/>
            <a:ext cx="2337542" cy="8463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sz="3600" dirty="0"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330920" y="1715183"/>
            <a:ext cx="357945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典：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id="{125113C0-26F8-4B71-B419-5FBCFF4F9F4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赛季规划典例分析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EB3F41E-8E06-4CBE-B718-F7F23CA58026}"/>
              </a:ext>
            </a:extLst>
          </p:cNvPr>
          <p:cNvSpPr txBox="1"/>
          <p:nvPr/>
        </p:nvSpPr>
        <p:spPr>
          <a:xfrm>
            <a:off x="5564685" y="395009"/>
            <a:ext cx="6837575" cy="613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要点：</a:t>
            </a:r>
            <a:endParaRPr lang="en-US" altLang="zh-CN" b="1" dirty="0"/>
          </a:p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赛季规划是</a:t>
            </a:r>
            <a:r>
              <a:rPr lang="zh-CN" altLang="en-US" b="1" dirty="0">
                <a:solidFill>
                  <a:srgbClr val="FF0000"/>
                </a:solidFill>
              </a:rPr>
              <a:t>写给自己看</a:t>
            </a:r>
            <a:r>
              <a:rPr lang="zh-CN" altLang="en-US" dirty="0"/>
              <a:t>的，故应</a:t>
            </a:r>
            <a:r>
              <a:rPr lang="zh-CN" altLang="en-US" b="1" dirty="0">
                <a:solidFill>
                  <a:srgbClr val="FF0000"/>
                </a:solidFill>
              </a:rPr>
              <a:t>明确需求的优先级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在初步分析时了解规则的</a:t>
            </a:r>
            <a:r>
              <a:rPr lang="zh-CN" altLang="en-US" dirty="0">
                <a:solidFill>
                  <a:srgbClr val="FF0000"/>
                </a:solidFill>
              </a:rPr>
              <a:t>总体方向</a:t>
            </a:r>
            <a:r>
              <a:rPr lang="zh-CN" altLang="en-US" dirty="0"/>
              <a:t>和广义的</a:t>
            </a:r>
            <a:r>
              <a:rPr lang="zh-CN" altLang="en-US" dirty="0">
                <a:solidFill>
                  <a:srgbClr val="FF0000"/>
                </a:solidFill>
              </a:rPr>
              <a:t>规则需求</a:t>
            </a:r>
            <a:r>
              <a:rPr lang="zh-CN" altLang="en-US" dirty="0"/>
              <a:t>是有价值的，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但具体到研发需求，</a:t>
            </a:r>
            <a:r>
              <a:rPr lang="zh-CN" altLang="en-US" dirty="0">
                <a:solidFill>
                  <a:srgbClr val="FF0000"/>
                </a:solidFill>
              </a:rPr>
              <a:t>大而全是没有任何意义</a:t>
            </a:r>
            <a:r>
              <a:rPr lang="zh-CN" altLang="en-US" dirty="0"/>
              <a:t>的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就</a:t>
            </a:r>
            <a:r>
              <a:rPr lang="en-US" altLang="zh-CN" dirty="0"/>
              <a:t>RM</a:t>
            </a:r>
            <a:r>
              <a:rPr lang="zh-CN" altLang="en-US" dirty="0"/>
              <a:t>的情况来说，研发需求可大致粗略分为三个层级：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①</a:t>
            </a:r>
            <a:r>
              <a:rPr lang="en-US" altLang="zh-CN" dirty="0"/>
              <a:t>P0</a:t>
            </a:r>
            <a:r>
              <a:rPr lang="zh-CN" altLang="en-US" dirty="0"/>
              <a:t>：需要且必要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队伍分析此功能重要且</a:t>
            </a:r>
            <a:r>
              <a:rPr lang="zh-CN" altLang="en-US" dirty="0">
                <a:solidFill>
                  <a:srgbClr val="FF0000"/>
                </a:solidFill>
              </a:rPr>
              <a:t>本赛季就要实现，否则影响目标达成</a:t>
            </a:r>
            <a:r>
              <a:rPr lang="zh-CN" altLang="en-US" dirty="0"/>
              <a:t>的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②</a:t>
            </a:r>
            <a:r>
              <a:rPr lang="en-US" altLang="zh-CN" dirty="0"/>
              <a:t>P1</a:t>
            </a:r>
            <a:r>
              <a:rPr lang="zh-CN" altLang="en-US" dirty="0"/>
              <a:t>：需要，必要但不紧急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队伍分析此功能有规则价值，组委会希望看到，但队伍资源有限，打算作为</a:t>
            </a:r>
            <a:r>
              <a:rPr lang="zh-CN" altLang="en-US" dirty="0">
                <a:solidFill>
                  <a:srgbClr val="FF0000"/>
                </a:solidFill>
              </a:rPr>
              <a:t>预研内容</a:t>
            </a:r>
            <a:r>
              <a:rPr lang="zh-CN" altLang="en-US" dirty="0"/>
              <a:t>（如自动哨兵等）（出现在技术储备章节）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③</a:t>
            </a:r>
            <a:r>
              <a:rPr lang="en-US" altLang="zh-CN" dirty="0"/>
              <a:t>P2</a:t>
            </a:r>
            <a:r>
              <a:rPr lang="zh-CN" altLang="en-US" dirty="0"/>
              <a:t>：需要但不必要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同②但队伍资源有限，故</a:t>
            </a:r>
            <a:r>
              <a:rPr lang="zh-CN" altLang="en-US" dirty="0">
                <a:solidFill>
                  <a:srgbClr val="FF0000"/>
                </a:solidFill>
              </a:rPr>
              <a:t>不打算做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A2AB33-EF18-4B8C-B227-DAFFAA0A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66" y="2350702"/>
            <a:ext cx="5252619" cy="235344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ABA5F11-8C20-4FA4-B81D-E384F3978646}"/>
              </a:ext>
            </a:extLst>
          </p:cNvPr>
          <p:cNvSpPr/>
          <p:nvPr/>
        </p:nvSpPr>
        <p:spPr>
          <a:xfrm>
            <a:off x="4734256" y="2904884"/>
            <a:ext cx="415637" cy="2032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B414CF-E9F5-4005-B591-8EFF00FCF02E}"/>
              </a:ext>
            </a:extLst>
          </p:cNvPr>
          <p:cNvSpPr/>
          <p:nvPr/>
        </p:nvSpPr>
        <p:spPr>
          <a:xfrm>
            <a:off x="330920" y="3141902"/>
            <a:ext cx="3760314" cy="20461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1867A3-0D88-4CEE-B0E8-7E34D88A0919}"/>
              </a:ext>
            </a:extLst>
          </p:cNvPr>
          <p:cNvSpPr/>
          <p:nvPr/>
        </p:nvSpPr>
        <p:spPr>
          <a:xfrm>
            <a:off x="2611225" y="4174739"/>
            <a:ext cx="2538667" cy="20461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0A10C9A-C5E5-43D7-AC0E-3BAFBDEAE25F}"/>
              </a:ext>
            </a:extLst>
          </p:cNvPr>
          <p:cNvSpPr/>
          <p:nvPr/>
        </p:nvSpPr>
        <p:spPr>
          <a:xfrm>
            <a:off x="330920" y="4413170"/>
            <a:ext cx="1403613" cy="18718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761D0A-B531-4AF6-8FF7-F9752D46F43E}"/>
              </a:ext>
            </a:extLst>
          </p:cNvPr>
          <p:cNvSpPr/>
          <p:nvPr/>
        </p:nvSpPr>
        <p:spPr>
          <a:xfrm>
            <a:off x="6724941" y="1357886"/>
            <a:ext cx="13211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b="1" dirty="0"/>
              <a:t>建议：不要用</a:t>
            </a:r>
            <a:r>
              <a:rPr lang="en-US" altLang="zh-CN" sz="1100" b="1" dirty="0"/>
              <a:t>GPT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8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984661F-4164-49CA-8F34-7ACFB9515321}"/>
              </a:ext>
            </a:extLst>
          </p:cNvPr>
          <p:cNvSpPr/>
          <p:nvPr/>
        </p:nvSpPr>
        <p:spPr>
          <a:xfrm>
            <a:off x="552378" y="1014690"/>
            <a:ext cx="852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需求分析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资源分配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时间规划要自洽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C5DF95-1D94-40D9-B592-71C490B35938}"/>
              </a:ext>
            </a:extLst>
          </p:cNvPr>
          <p:cNvSpPr txBox="1"/>
          <p:nvPr/>
        </p:nvSpPr>
        <p:spPr>
          <a:xfrm>
            <a:off x="552378" y="1389971"/>
            <a:ext cx="10538409" cy="5028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需求分析和规则解读对应，且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</a:rPr>
              <a:t>和进度规划</a:t>
            </a:r>
            <a:r>
              <a:rPr lang="zh-CN" altLang="en-US" sz="2400" dirty="0"/>
              <a:t>和人员</a:t>
            </a:r>
            <a:r>
              <a:rPr lang="en-US" altLang="zh-CN" sz="2400" dirty="0"/>
              <a:t>/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</a:rPr>
              <a:t>资源分配对应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示例：根据规则解读中我们认为英雄很关键，英雄需要功能</a:t>
            </a:r>
            <a:r>
              <a:rPr lang="en-US" altLang="zh-CN" dirty="0"/>
              <a:t>ABCD</a:t>
            </a:r>
            <a:r>
              <a:rPr lang="zh-CN" altLang="en-US" dirty="0"/>
              <a:t>，且功能</a:t>
            </a:r>
            <a:r>
              <a:rPr lang="en-US" altLang="zh-CN" dirty="0"/>
              <a:t>A</a:t>
            </a:r>
            <a:r>
              <a:rPr lang="zh-CN" altLang="en-US" dirty="0"/>
              <a:t>（如移动速度）需要做到指标</a:t>
            </a:r>
            <a:r>
              <a:rPr lang="en-US" altLang="zh-CN" dirty="0"/>
              <a:t>α</a:t>
            </a:r>
            <a:r>
              <a:rPr lang="zh-CN" altLang="en-US" dirty="0"/>
              <a:t>（</a:t>
            </a:r>
            <a:r>
              <a:rPr lang="en-US" altLang="zh-CN" dirty="0"/>
              <a:t>2m/s</a:t>
            </a:r>
            <a:r>
              <a:rPr lang="zh-CN" altLang="en-US" dirty="0"/>
              <a:t>）。故分配了研发同学小张小王用</a:t>
            </a:r>
            <a:r>
              <a:rPr lang="en-US" altLang="zh-CN" dirty="0"/>
              <a:t>N</a:t>
            </a:r>
            <a:r>
              <a:rPr lang="zh-CN" altLang="en-US" dirty="0"/>
              <a:t>时间实现，此外</a:t>
            </a:r>
            <a:r>
              <a:rPr lang="en-US" altLang="zh-CN" dirty="0"/>
              <a:t>BC</a:t>
            </a:r>
            <a:r>
              <a:rPr lang="zh-CN" altLang="en-US" dirty="0"/>
              <a:t>各分配</a:t>
            </a:r>
            <a:r>
              <a:rPr lang="en-US" altLang="zh-CN" dirty="0"/>
              <a:t>X</a:t>
            </a:r>
            <a:r>
              <a:rPr lang="zh-CN" altLang="en-US" dirty="0"/>
              <a:t>人用</a:t>
            </a:r>
            <a:r>
              <a:rPr lang="en-US" altLang="zh-CN" dirty="0"/>
              <a:t>M</a:t>
            </a:r>
            <a:r>
              <a:rPr lang="zh-CN" altLang="en-US" dirty="0"/>
              <a:t>时间实现。</a:t>
            </a:r>
            <a:r>
              <a:rPr lang="en-US" altLang="zh-CN" dirty="0"/>
              <a:t>D</a:t>
            </a:r>
            <a:r>
              <a:rPr lang="zh-CN" altLang="en-US" dirty="0"/>
              <a:t>因队伍资源原因不打算在本赛季实现，但会分配一位梯队队员在本赛季花费</a:t>
            </a:r>
            <a:r>
              <a:rPr lang="en-US" altLang="zh-CN" dirty="0"/>
              <a:t>Z</a:t>
            </a:r>
            <a:r>
              <a:rPr lang="zh-CN" altLang="en-US" dirty="0"/>
              <a:t>时间做预研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需求分析和规划相割裂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dirty="0"/>
              <a:t>示例：我们认为英雄需要</a:t>
            </a:r>
            <a:r>
              <a:rPr lang="en-US" altLang="zh-CN" dirty="0"/>
              <a:t>ABCDEFGHIJK</a:t>
            </a:r>
            <a:r>
              <a:rPr lang="zh-CN" altLang="en-US" dirty="0"/>
              <a:t>功能。我们的研发规划是</a:t>
            </a:r>
            <a:r>
              <a:rPr lang="en-US" altLang="zh-CN" dirty="0"/>
              <a:t>3</a:t>
            </a:r>
            <a:r>
              <a:rPr lang="zh-CN" altLang="en-US" dirty="0"/>
              <a:t>月交中期</a:t>
            </a:r>
            <a:r>
              <a:rPr lang="en-US" altLang="zh-CN" dirty="0"/>
              <a:t>4</a:t>
            </a:r>
            <a:r>
              <a:rPr lang="zh-CN" altLang="en-US" dirty="0"/>
              <a:t>月交完整形态</a:t>
            </a:r>
            <a:endParaRPr lang="en-US" altLang="zh-CN" dirty="0"/>
          </a:p>
        </p:txBody>
      </p:sp>
      <p:pic>
        <p:nvPicPr>
          <p:cNvPr id="5" name="图形 4" descr="复选标记 纯色填充">
            <a:extLst>
              <a:ext uri="{FF2B5EF4-FFF2-40B4-BE49-F238E27FC236}">
                <a16:creationId xmlns:a16="http://schemas.microsoft.com/office/drawing/2014/main" id="{CEBF5976-C6FD-FAFB-D101-11B2525B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53941" y="1827601"/>
            <a:ext cx="1324062" cy="1324062"/>
          </a:xfrm>
          <a:prstGeom prst="rect">
            <a:avLst/>
          </a:prstGeom>
        </p:spPr>
      </p:pic>
      <p:pic>
        <p:nvPicPr>
          <p:cNvPr id="6" name="图形 5" descr="关闭 纯色填充">
            <a:extLst>
              <a:ext uri="{FF2B5EF4-FFF2-40B4-BE49-F238E27FC236}">
                <a16:creationId xmlns:a16="http://schemas.microsoft.com/office/drawing/2014/main" id="{63085EA9-0801-A72C-76A0-67495AFA5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65943" y="4336596"/>
            <a:ext cx="1533787" cy="153378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70A834-2868-5478-3064-1DF8DEE1E89C}"/>
              </a:ext>
            </a:extLst>
          </p:cNvPr>
          <p:cNvSpPr txBox="1"/>
          <p:nvPr/>
        </p:nvSpPr>
        <p:spPr>
          <a:xfrm>
            <a:off x="8738635" y="4500191"/>
            <a:ext cx="2554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建议：结合赛队人力财力技术资源和其他队伍实现情况合理选择方向，</a:t>
            </a:r>
            <a:r>
              <a:rPr lang="zh-CN" altLang="en-US" sz="1400" b="1" dirty="0">
                <a:solidFill>
                  <a:srgbClr val="FF0000"/>
                </a:solidFill>
              </a:rPr>
              <a:t>不要平均用力</a:t>
            </a:r>
            <a:endParaRPr lang="en-US" altLang="zh-CN" sz="1400" b="1" dirty="0">
              <a:solidFill>
                <a:srgbClr val="FF0000"/>
              </a:solidFill>
            </a:endParaRPr>
          </a:p>
          <a:p>
            <a:r>
              <a:rPr lang="zh-CN" altLang="en-US" sz="1400" b="1" dirty="0"/>
              <a:t>尤其要</a:t>
            </a:r>
            <a:r>
              <a:rPr lang="zh-CN" altLang="en-US" sz="1400" b="1" dirty="0">
                <a:solidFill>
                  <a:srgbClr val="FF0000"/>
                </a:solidFill>
              </a:rPr>
              <a:t>避免“做到哪算哪”</a:t>
            </a:r>
          </a:p>
        </p:txBody>
      </p:sp>
      <p:sp>
        <p:nvSpPr>
          <p:cNvPr id="11" name="文本占位符 1">
            <a:extLst>
              <a:ext uri="{FF2B5EF4-FFF2-40B4-BE49-F238E27FC236}">
                <a16:creationId xmlns:a16="http://schemas.microsoft.com/office/drawing/2014/main" id="{D8464298-4729-4FDB-8C2C-B7BF329F915F}"/>
              </a:ext>
            </a:extLst>
          </p:cNvPr>
          <p:cNvSpPr txBox="1">
            <a:spLocks/>
          </p:cNvSpPr>
          <p:nvPr/>
        </p:nvSpPr>
        <p:spPr>
          <a:xfrm>
            <a:off x="817194" y="-77878"/>
            <a:ext cx="10957694" cy="673768"/>
          </a:xfrm>
          <a:prstGeom prst="rect">
            <a:avLst/>
          </a:prstGeom>
        </p:spPr>
        <p:txBody>
          <a:bodyPr anchor="ctr"/>
          <a:lstStyle>
            <a:lvl1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bg1">
                    <a:lumMod val="95000"/>
                  </a:schemeClr>
                </a:solidFill>
              </a:rPr>
              <a:t>赛季规划典例分析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28882" y="1027026"/>
            <a:ext cx="357945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典：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id="{125113C0-26F8-4B71-B419-5FBCFF4F9F4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赛季规划典例分析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E8792D2-DB7D-4245-84E6-37A3683EF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82" y="2414142"/>
            <a:ext cx="5278582" cy="39661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C7D288-BE89-48D6-8417-551703375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00" y="1914498"/>
            <a:ext cx="5472545" cy="3866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EB3F41E-8E06-4CBE-B718-F7F23CA58026}"/>
              </a:ext>
            </a:extLst>
          </p:cNvPr>
          <p:cNvSpPr txBox="1"/>
          <p:nvPr/>
        </p:nvSpPr>
        <p:spPr>
          <a:xfrm>
            <a:off x="6110213" y="1488691"/>
            <a:ext cx="5855855" cy="447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技巧：</a:t>
            </a:r>
            <a:endParaRPr lang="en-US" altLang="zh-CN" b="1" dirty="0"/>
          </a:p>
          <a:p>
            <a:pPr>
              <a:lnSpc>
                <a:spcPct val="150000"/>
              </a:lnSpc>
            </a:pP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在正向分析完当赛季所有需求后，</a:t>
            </a:r>
            <a:r>
              <a:rPr lang="zh-CN" altLang="en-US" dirty="0">
                <a:solidFill>
                  <a:srgbClr val="FF0000"/>
                </a:solidFill>
              </a:rPr>
              <a:t>可以需求为主视角</a:t>
            </a:r>
            <a:r>
              <a:rPr lang="zh-CN" altLang="en-US" dirty="0"/>
              <a:t>，逆推这些需求所需的人力，物力，财力和技术难度。从而和已经正向分析完成的</a:t>
            </a:r>
            <a:r>
              <a:rPr lang="zh-CN" altLang="en-US" dirty="0">
                <a:solidFill>
                  <a:srgbClr val="FF0000"/>
                </a:solidFill>
              </a:rPr>
              <a:t>队伍已有资源相对照</a:t>
            </a:r>
            <a:r>
              <a:rPr lang="zh-CN" altLang="en-US" dirty="0"/>
              <a:t>，分析满足情况和冗余量，</a:t>
            </a:r>
            <a:r>
              <a:rPr lang="zh-CN" altLang="en-US" dirty="0">
                <a:solidFill>
                  <a:srgbClr val="FF0000"/>
                </a:solidFill>
              </a:rPr>
              <a:t>提前暴露风险</a:t>
            </a:r>
            <a:r>
              <a:rPr lang="zh-CN" altLang="en-US" dirty="0"/>
              <a:t>。如有调整的需要，再检查一遍需求</a:t>
            </a:r>
            <a:r>
              <a:rPr lang="zh-CN" altLang="en-US" b="1" dirty="0">
                <a:solidFill>
                  <a:srgbClr val="FF0000"/>
                </a:solidFill>
              </a:rPr>
              <a:t>优先级</a:t>
            </a:r>
            <a:r>
              <a:rPr lang="zh-CN" altLang="en-US" dirty="0"/>
              <a:t>，有计划的放弃或储备化优先级较低的需求，以最大程度提高资源利用率。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↓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有效减少</a:t>
            </a:r>
            <a:r>
              <a:rPr lang="zh-CN" altLang="en-US" b="1" dirty="0">
                <a:solidFill>
                  <a:srgbClr val="FF0000"/>
                </a:solidFill>
              </a:rPr>
              <a:t>抱断大腿</a:t>
            </a:r>
            <a:r>
              <a:rPr lang="zh-CN" altLang="en-US" dirty="0"/>
              <a:t>和</a:t>
            </a:r>
            <a:r>
              <a:rPr lang="zh-CN" altLang="en-US" b="1" dirty="0">
                <a:solidFill>
                  <a:srgbClr val="FF0000"/>
                </a:solidFill>
              </a:rPr>
              <a:t>眼高手低</a:t>
            </a:r>
            <a:r>
              <a:rPr lang="zh-CN" altLang="en-US" dirty="0"/>
              <a:t>的情况</a:t>
            </a:r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30E41C0-37C9-4F8D-94FF-913155D0CE98}"/>
              </a:ext>
            </a:extLst>
          </p:cNvPr>
          <p:cNvSpPr/>
          <p:nvPr/>
        </p:nvSpPr>
        <p:spPr>
          <a:xfrm>
            <a:off x="8514429" y="761299"/>
            <a:ext cx="3579453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/>
              <a:t>要点：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en-US" sz="1400" b="1" dirty="0"/>
              <a:t>①需求和验收指标尽可能量化</a:t>
            </a:r>
            <a:endParaRPr lang="en-US" altLang="zh-CN" sz="1400" b="1" dirty="0"/>
          </a:p>
          <a:p>
            <a:pPr>
              <a:lnSpc>
                <a:spcPct val="150000"/>
              </a:lnSpc>
            </a:pPr>
            <a:r>
              <a:rPr lang="zh-CN" altLang="en-US" sz="1400" b="1" dirty="0"/>
              <a:t>②资源是广义的，队员的能力分布也是往往被忽略的重要资源</a:t>
            </a: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2378806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984661F-4164-49CA-8F34-7ACFB9515321}"/>
              </a:ext>
            </a:extLst>
          </p:cNvPr>
          <p:cNvSpPr/>
          <p:nvPr/>
        </p:nvSpPr>
        <p:spPr>
          <a:xfrm>
            <a:off x="552378" y="1014690"/>
            <a:ext cx="852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技术储备是需求分析的下游环节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9C5DF95-1D94-40D9-B592-71C490B35938}"/>
              </a:ext>
            </a:extLst>
          </p:cNvPr>
          <p:cNvSpPr txBox="1"/>
          <p:nvPr/>
        </p:nvSpPr>
        <p:spPr>
          <a:xfrm>
            <a:off x="552377" y="1816277"/>
            <a:ext cx="10538409" cy="3488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技术储备为赛队在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</a:rPr>
              <a:t>本赛季确认上场的技术外</a:t>
            </a:r>
            <a:r>
              <a:rPr lang="zh-CN" altLang="en-US" sz="2400" dirty="0"/>
              <a:t>，额外</a:t>
            </a:r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</a:rPr>
              <a:t>预研</a:t>
            </a:r>
            <a:r>
              <a:rPr lang="zh-CN" altLang="en-US" sz="2400" dirty="0"/>
              <a:t>的技术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dirty="0"/>
              <a:t>示例：（本队伍本赛季并未计划研发雷达的基础上）投入</a:t>
            </a:r>
            <a:r>
              <a:rPr lang="en-US" altLang="zh-CN" dirty="0"/>
              <a:t>1</a:t>
            </a:r>
            <a:r>
              <a:rPr lang="zh-CN" altLang="en-US" dirty="0"/>
              <a:t>位梯队队员研发雷达的全场定位技术，计划根据实际规则改动和赛队需要，在全国赛阶段或下个赛季投入使用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把需求分析部分技术点或本赛季已计划上场的技术全部平铺</a:t>
            </a:r>
            <a:endParaRPr lang="en-US" altLang="zh-CN" sz="2400" dirty="0"/>
          </a:p>
        </p:txBody>
      </p:sp>
      <p:pic>
        <p:nvPicPr>
          <p:cNvPr id="5" name="图形 4" descr="复选标记 纯色填充">
            <a:extLst>
              <a:ext uri="{FF2B5EF4-FFF2-40B4-BE49-F238E27FC236}">
                <a16:creationId xmlns:a16="http://schemas.microsoft.com/office/drawing/2014/main" id="{CEBF5976-C6FD-FAFB-D101-11B2525BD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0666" y="1688244"/>
            <a:ext cx="1324062" cy="1324062"/>
          </a:xfrm>
          <a:prstGeom prst="rect">
            <a:avLst/>
          </a:prstGeom>
        </p:spPr>
      </p:pic>
      <p:pic>
        <p:nvPicPr>
          <p:cNvPr id="6" name="图形 5" descr="关闭 纯色填充">
            <a:extLst>
              <a:ext uri="{FF2B5EF4-FFF2-40B4-BE49-F238E27FC236}">
                <a16:creationId xmlns:a16="http://schemas.microsoft.com/office/drawing/2014/main" id="{63085EA9-0801-A72C-76A0-67495AFA5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6047" y="5169756"/>
            <a:ext cx="1136225" cy="11362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C70A834-2868-5478-3064-1DF8DEE1E89C}"/>
              </a:ext>
            </a:extLst>
          </p:cNvPr>
          <p:cNvSpPr txBox="1"/>
          <p:nvPr/>
        </p:nvSpPr>
        <p:spPr>
          <a:xfrm>
            <a:off x="8400421" y="3863361"/>
            <a:ext cx="2554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建议：结合赛队人力财力技术资源和其他队伍实现情况合理选择方向，</a:t>
            </a:r>
            <a:r>
              <a:rPr lang="zh-CN" altLang="en-US" sz="1400" b="1" dirty="0">
                <a:solidFill>
                  <a:srgbClr val="FF0000"/>
                </a:solidFill>
              </a:rPr>
              <a:t>不要平均用力</a:t>
            </a:r>
          </a:p>
        </p:txBody>
      </p:sp>
      <p:sp>
        <p:nvSpPr>
          <p:cNvPr id="11" name="文本占位符 1">
            <a:extLst>
              <a:ext uri="{FF2B5EF4-FFF2-40B4-BE49-F238E27FC236}">
                <a16:creationId xmlns:a16="http://schemas.microsoft.com/office/drawing/2014/main" id="{216AD2F0-D57F-4A25-8A0B-922336D9515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赛季规划典例分析</a:t>
            </a:r>
          </a:p>
        </p:txBody>
      </p:sp>
    </p:spTree>
    <p:extLst>
      <p:ext uri="{BB962C8B-B14F-4D97-AF65-F5344CB8AC3E}">
        <p14:creationId xmlns:p14="http://schemas.microsoft.com/office/powerpoint/2010/main" val="409436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28882" y="1027026"/>
            <a:ext cx="357945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典：</a:t>
            </a:r>
          </a:p>
        </p:txBody>
      </p:sp>
      <p:sp>
        <p:nvSpPr>
          <p:cNvPr id="9" name="文本占位符 1">
            <a:extLst>
              <a:ext uri="{FF2B5EF4-FFF2-40B4-BE49-F238E27FC236}">
                <a16:creationId xmlns:a16="http://schemas.microsoft.com/office/drawing/2014/main" id="{125113C0-26F8-4B71-B419-5FBCFF4F9F4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赛季规划典例分析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3E43CA-3798-4EE5-9FB2-3FB3C811E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8" y="1606730"/>
            <a:ext cx="7686675" cy="2114550"/>
          </a:xfrm>
          <a:prstGeom prst="rect">
            <a:avLst/>
          </a:prstGeom>
        </p:spPr>
      </p:pic>
      <p:pic>
        <p:nvPicPr>
          <p:cNvPr id="13" name="图形 12" descr="复选标记 纯色填充">
            <a:extLst>
              <a:ext uri="{FF2B5EF4-FFF2-40B4-BE49-F238E27FC236}">
                <a16:creationId xmlns:a16="http://schemas.microsoft.com/office/drawing/2014/main" id="{FDF6E757-B7B3-4A34-8815-A950A44EE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484" y="1928389"/>
            <a:ext cx="1324062" cy="13240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9EC6E3-8304-4B54-BF0E-7E2B08E2B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067" y="5072927"/>
            <a:ext cx="6972300" cy="8953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62C3D7-485F-4EA8-8411-EC32CAFBB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632" y="5029324"/>
            <a:ext cx="1324063" cy="112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8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28698" y="1907610"/>
            <a:ext cx="7734565" cy="1056394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参赛队分享环节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46581" y="2080689"/>
            <a:ext cx="3098800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4000" kern="0" dirty="0">
                <a:solidFill>
                  <a:srgbClr val="FFFFFF"/>
                </a:solidFill>
                <a:latin typeface="微软雅黑" panose="020B0503020204020204" charset="-122"/>
              </a:rPr>
              <a:t>Q&amp;A</a:t>
            </a:r>
            <a:endParaRPr lang="zh-CN" sz="1200" kern="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38085" y="1914552"/>
            <a:ext cx="6715792" cy="1056394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技术评审体系的初衷和意义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评审体系的定义和初衷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84661F-4164-49CA-8F34-7ACFB9515321}"/>
              </a:ext>
            </a:extLst>
          </p:cNvPr>
          <p:cNvSpPr/>
          <p:nvPr/>
        </p:nvSpPr>
        <p:spPr>
          <a:xfrm>
            <a:off x="665527" y="138181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什么是“技术评审体系”？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EEB96E-C1E7-4E3B-9E3D-41141D685312}"/>
              </a:ext>
            </a:extLst>
          </p:cNvPr>
          <p:cNvSpPr txBox="1"/>
          <p:nvPr/>
        </p:nvSpPr>
        <p:spPr>
          <a:xfrm>
            <a:off x="665527" y="2239861"/>
            <a:ext cx="10516998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/>
              <a:t>目前，技术评审体系按备赛进程分为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规则测评、裁判系统测评</a:t>
            </a:r>
            <a:r>
              <a:rPr lang="zh-CN" altLang="en-US" sz="2000" dirty="0"/>
              <a:t>、</a:t>
            </a:r>
            <a:r>
              <a:rPr lang="zh-CN" altLang="en-US" sz="2000" dirty="0">
                <a:solidFill>
                  <a:srgbClr val="FF0000"/>
                </a:solidFill>
              </a:rPr>
              <a:t>赛季规划、中期进度考核、完整形态考核</a:t>
            </a:r>
            <a:r>
              <a:rPr lang="zh-CN" altLang="en-US" sz="2000" dirty="0"/>
              <a:t>和</a:t>
            </a:r>
            <a:r>
              <a:rPr lang="zh-CN" altLang="en-US" sz="2000" dirty="0">
                <a:solidFill>
                  <a:srgbClr val="FF9933"/>
                </a:solidFill>
              </a:rPr>
              <a:t>赛季总结</a:t>
            </a:r>
            <a:r>
              <a:rPr lang="zh-CN" altLang="en-US" sz="2000" dirty="0"/>
              <a:t>六个环节。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endParaRPr lang="en-US" altLang="zh-CN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C20F02-21FD-4D70-AAB5-1E557228AE45}"/>
              </a:ext>
            </a:extLst>
          </p:cNvPr>
          <p:cNvSpPr txBox="1"/>
          <p:nvPr/>
        </p:nvSpPr>
        <p:spPr>
          <a:xfrm>
            <a:off x="217765" y="3738672"/>
            <a:ext cx="895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b="1" dirty="0"/>
              <a:t>「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D2EDA9-ABE8-4A96-A656-34AB3C7DF7A9}"/>
              </a:ext>
            </a:extLst>
          </p:cNvPr>
          <p:cNvSpPr txBox="1"/>
          <p:nvPr/>
        </p:nvSpPr>
        <p:spPr>
          <a:xfrm>
            <a:off x="10882113" y="5512439"/>
            <a:ext cx="1785549" cy="13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800" b="1" dirty="0"/>
              <a:t>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02E880-408D-4066-88C8-5D184ECC2874}"/>
              </a:ext>
            </a:extLst>
          </p:cNvPr>
          <p:cNvSpPr txBox="1"/>
          <p:nvPr/>
        </p:nvSpPr>
        <p:spPr>
          <a:xfrm>
            <a:off x="913701" y="3848846"/>
            <a:ext cx="10020649" cy="267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技术评审是为了让参赛队伍</a:t>
            </a:r>
            <a:r>
              <a:rPr lang="zh-CN" altLang="en-US" sz="2000" b="1" dirty="0">
                <a:solidFill>
                  <a:srgbClr val="FF0000"/>
                </a:solidFill>
              </a:rPr>
              <a:t>展示技术水平</a:t>
            </a:r>
            <a:r>
              <a:rPr lang="zh-CN" altLang="en-US" dirty="0"/>
              <a:t>，引导</a:t>
            </a:r>
            <a:r>
              <a:rPr lang="zh-CN" altLang="en-US" sz="2000" b="1" dirty="0">
                <a:solidFill>
                  <a:srgbClr val="0070C0"/>
                </a:solidFill>
              </a:rPr>
              <a:t>合理</a:t>
            </a:r>
            <a:r>
              <a:rPr lang="zh-CN" altLang="en-US" sz="2000" b="1" dirty="0">
                <a:solidFill>
                  <a:srgbClr val="FF0000"/>
                </a:solidFill>
              </a:rPr>
              <a:t>规划</a:t>
            </a:r>
            <a:r>
              <a:rPr lang="zh-CN" altLang="en-US" dirty="0"/>
              <a:t>备赛及队伍的</a:t>
            </a:r>
            <a:r>
              <a:rPr lang="zh-CN" altLang="en-US" sz="2000" b="1" dirty="0">
                <a:solidFill>
                  <a:srgbClr val="FF9933"/>
                </a:solidFill>
              </a:rPr>
              <a:t>传承发展</a:t>
            </a:r>
            <a:r>
              <a:rPr lang="zh-CN" altLang="en-US" dirty="0"/>
              <a:t>，锻炼参赛队员的需求分析、成本预算、数据分析、报告书写等综合能力。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在研发周期中，参赛队伍须在规定时间，通过提交视频、图片、文档等形式进行技术评审，向组委会</a:t>
            </a:r>
            <a:r>
              <a:rPr lang="zh-CN" altLang="en-US" sz="2000" b="1" dirty="0">
                <a:solidFill>
                  <a:srgbClr val="FF0000"/>
                </a:solidFill>
              </a:rPr>
              <a:t>展示备赛进度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组委会将根据各技术评审节点所体现的机器人研发完成度，审核是否授予该参赛队伍</a:t>
            </a:r>
            <a:r>
              <a:rPr lang="zh-CN" altLang="en-US" sz="2000" b="1" dirty="0">
                <a:solidFill>
                  <a:srgbClr val="FF0000"/>
                </a:solidFill>
              </a:rPr>
              <a:t>参赛资格</a:t>
            </a:r>
            <a:r>
              <a:rPr lang="zh-CN" altLang="en-US" dirty="0"/>
              <a:t>。同时，按时通过各技术评审节点的队伍，将会获得组委会进一步的物资折扣支持。</a:t>
            </a:r>
          </a:p>
        </p:txBody>
      </p:sp>
    </p:spTree>
    <p:extLst>
      <p:ext uri="{BB962C8B-B14F-4D97-AF65-F5344CB8AC3E}">
        <p14:creationId xmlns:p14="http://schemas.microsoft.com/office/powerpoint/2010/main" val="927725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评审体系的初衷和意义</a:t>
            </a:r>
          </a:p>
        </p:txBody>
      </p:sp>
      <p:sp>
        <p:nvSpPr>
          <p:cNvPr id="4" name="文本框 3"/>
          <p:cNvSpPr txBox="1"/>
          <p:nvPr userDrawn="1"/>
        </p:nvSpPr>
        <p:spPr>
          <a:xfrm>
            <a:off x="384823" y="2338331"/>
            <a:ext cx="5589247" cy="71356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产品研发的典型流程：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需求分析，产品设计，开发上线，版本迭代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348790" y="4098221"/>
            <a:ext cx="5589329" cy="69731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研发</a:t>
            </a:r>
            <a:r>
              <a:rPr lang="zh-CN" altLang="en-US" dirty="0">
                <a:solidFill>
                  <a:srgbClr val="FF0000"/>
                </a:solidFill>
              </a:rPr>
              <a:t>周期长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稳定性要求高</a:t>
            </a:r>
            <a:r>
              <a:rPr lang="zh-CN" altLang="en-US" dirty="0"/>
              <a:t>的项目</a:t>
            </a:r>
            <a:r>
              <a:rPr lang="zh-CN" altLang="en-US" sz="2000" b="1" dirty="0">
                <a:solidFill>
                  <a:srgbClr val="FF0000"/>
                </a:solidFill>
              </a:rPr>
              <a:t>研发流程</a:t>
            </a:r>
            <a:r>
              <a:rPr lang="zh-CN" altLang="en-US" dirty="0"/>
              <a:t>在以年为周期，战队规模的赛季中的轻量化复刻。</a:t>
            </a:r>
            <a:endParaRPr lang="en-US" altLang="zh-CN" dirty="0"/>
          </a:p>
        </p:txBody>
      </p:sp>
      <p:sp>
        <p:nvSpPr>
          <p:cNvPr id="6" name="下箭头 5"/>
          <p:cNvSpPr/>
          <p:nvPr userDrawn="1"/>
        </p:nvSpPr>
        <p:spPr>
          <a:xfrm>
            <a:off x="2936913" y="3475123"/>
            <a:ext cx="413063" cy="574718"/>
          </a:xfrm>
          <a:prstGeom prst="downArrow">
            <a:avLst/>
          </a:prstGeom>
          <a:solidFill>
            <a:srgbClr val="4472C4">
              <a:alpha val="100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8B64A29-7EC7-40B8-81F3-D669CAD9F13E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什么是“技术评审体系”？</a:t>
            </a:r>
          </a:p>
        </p:txBody>
      </p:sp>
      <p:pic>
        <p:nvPicPr>
          <p:cNvPr id="10" name="图形 9" descr="无穷大">
            <a:extLst>
              <a:ext uri="{FF2B5EF4-FFF2-40B4-BE49-F238E27FC236}">
                <a16:creationId xmlns:a16="http://schemas.microsoft.com/office/drawing/2014/main" id="{20023E5C-53E2-4BB3-8DE0-617369040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7932" y="917894"/>
            <a:ext cx="5485002" cy="548500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25E8D8A-D281-4487-AC26-73CC1187FEAB}"/>
              </a:ext>
            </a:extLst>
          </p:cNvPr>
          <p:cNvSpPr/>
          <p:nvPr/>
        </p:nvSpPr>
        <p:spPr>
          <a:xfrm>
            <a:off x="7224160" y="1968999"/>
            <a:ext cx="1617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设计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8B7D40C-45BF-40D3-BA6A-014CFA7AACB5}"/>
              </a:ext>
            </a:extLst>
          </p:cNvPr>
          <p:cNvSpPr/>
          <p:nvPr/>
        </p:nvSpPr>
        <p:spPr>
          <a:xfrm>
            <a:off x="10085068" y="4973656"/>
            <a:ext cx="1617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开发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C8E26ED-A0D4-4B84-AABC-C3801BF01099}"/>
              </a:ext>
            </a:extLst>
          </p:cNvPr>
          <p:cNvSpPr/>
          <p:nvPr/>
        </p:nvSpPr>
        <p:spPr>
          <a:xfrm>
            <a:off x="9848254" y="1968999"/>
            <a:ext cx="1617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测试</a:t>
            </a:r>
            <a:r>
              <a:rPr lang="en-US" altLang="zh-CN" dirty="0"/>
              <a:t>/</a:t>
            </a:r>
            <a:r>
              <a:rPr lang="zh-CN" altLang="en-US" dirty="0"/>
              <a:t>上线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761EE6B-3AB7-4D89-89C1-AFAC1025277A}"/>
              </a:ext>
            </a:extLst>
          </p:cNvPr>
          <p:cNvSpPr/>
          <p:nvPr/>
        </p:nvSpPr>
        <p:spPr>
          <a:xfrm>
            <a:off x="7031213" y="4973656"/>
            <a:ext cx="1617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维护</a:t>
            </a:r>
            <a:r>
              <a:rPr lang="en-US" altLang="zh-CN" dirty="0"/>
              <a:t>/</a:t>
            </a:r>
            <a:r>
              <a:rPr lang="zh-CN" altLang="en-US" dirty="0"/>
              <a:t>复盘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9C0C89E-3D2B-4960-8EEA-9B68E51BE24F}"/>
              </a:ext>
            </a:extLst>
          </p:cNvPr>
          <p:cNvSpPr txBox="1"/>
          <p:nvPr/>
        </p:nvSpPr>
        <p:spPr>
          <a:xfrm>
            <a:off x="384823" y="6124007"/>
            <a:ext cx="819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初衷：引入先进行业经验和流程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sym typeface="+mn-ea"/>
              </a:rPr>
              <a:t>评审体系的初衷和意义</a:t>
            </a: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1C5F3607-E5CF-449D-AFB5-8645229408C4}"/>
              </a:ext>
            </a:extLst>
          </p:cNvPr>
          <p:cNvSpPr/>
          <p:nvPr/>
        </p:nvSpPr>
        <p:spPr>
          <a:xfrm>
            <a:off x="817194" y="3237807"/>
            <a:ext cx="10652670" cy="93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开发流程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5D72410-33CF-4E9B-8AD8-5C05B8211A40}"/>
              </a:ext>
            </a:extLst>
          </p:cNvPr>
          <p:cNvSpPr/>
          <p:nvPr/>
        </p:nvSpPr>
        <p:spPr>
          <a:xfrm>
            <a:off x="817194" y="2657443"/>
            <a:ext cx="1260988" cy="500292"/>
          </a:xfrm>
          <a:prstGeom prst="roundRect">
            <a:avLst>
              <a:gd name="adj" fmla="val 0"/>
            </a:avLst>
          </a:prstGeom>
          <a:ln w="28575">
            <a:solidFill>
              <a:srgbClr val="E1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项目启动</a:t>
            </a:r>
            <a:endParaRPr lang="en-US" altLang="zh-CN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022477D-60BA-4250-8481-9EF335DF4777}"/>
              </a:ext>
            </a:extLst>
          </p:cNvPr>
          <p:cNvSpPr/>
          <p:nvPr/>
        </p:nvSpPr>
        <p:spPr>
          <a:xfrm>
            <a:off x="2080530" y="2657443"/>
            <a:ext cx="1260988" cy="500292"/>
          </a:xfrm>
          <a:prstGeom prst="roundRect">
            <a:avLst>
              <a:gd name="adj" fmla="val 0"/>
            </a:avLst>
          </a:prstGeom>
          <a:ln w="28575">
            <a:solidFill>
              <a:srgbClr val="E1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需求分析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59E09D9-B80E-42FF-BAF5-F5F78045CDE0}"/>
              </a:ext>
            </a:extLst>
          </p:cNvPr>
          <p:cNvSpPr/>
          <p:nvPr/>
        </p:nvSpPr>
        <p:spPr>
          <a:xfrm>
            <a:off x="4602506" y="2657443"/>
            <a:ext cx="1260988" cy="500292"/>
          </a:xfrm>
          <a:prstGeom prst="roundRect">
            <a:avLst>
              <a:gd name="adj" fmla="val 0"/>
            </a:avLst>
          </a:prstGeom>
          <a:ln w="28575">
            <a:solidFill>
              <a:srgbClr val="E1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开发上线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6462752-79CE-4344-B930-EBE87834A3F9}"/>
              </a:ext>
            </a:extLst>
          </p:cNvPr>
          <p:cNvSpPr/>
          <p:nvPr/>
        </p:nvSpPr>
        <p:spPr>
          <a:xfrm>
            <a:off x="3341518" y="2657443"/>
            <a:ext cx="1260988" cy="500292"/>
          </a:xfrm>
          <a:prstGeom prst="roundRect">
            <a:avLst>
              <a:gd name="adj" fmla="val 0"/>
            </a:avLst>
          </a:prstGeom>
          <a:ln w="28575">
            <a:solidFill>
              <a:srgbClr val="E1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产品设计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999CAEA-9EFD-4327-BF08-2F190559127D}"/>
              </a:ext>
            </a:extLst>
          </p:cNvPr>
          <p:cNvSpPr/>
          <p:nvPr/>
        </p:nvSpPr>
        <p:spPr>
          <a:xfrm>
            <a:off x="817194" y="4229648"/>
            <a:ext cx="2524324" cy="500292"/>
          </a:xfrm>
          <a:prstGeom prst="roundRect">
            <a:avLst>
              <a:gd name="adj" fmla="val 0"/>
            </a:avLst>
          </a:prstGeom>
          <a:ln w="28575">
            <a:solidFill>
              <a:srgbClr val="E1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赛季规划</a:t>
            </a:r>
            <a:endParaRPr lang="en-US" altLang="zh-CN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002CD94-1DCA-4E16-A03D-23B66A245FA7}"/>
              </a:ext>
            </a:extLst>
          </p:cNvPr>
          <p:cNvSpPr/>
          <p:nvPr/>
        </p:nvSpPr>
        <p:spPr>
          <a:xfrm>
            <a:off x="3341518" y="4229648"/>
            <a:ext cx="3782964" cy="500292"/>
          </a:xfrm>
          <a:prstGeom prst="roundRect">
            <a:avLst>
              <a:gd name="adj" fmla="val 0"/>
            </a:avLst>
          </a:prstGeom>
          <a:ln w="28575">
            <a:solidFill>
              <a:srgbClr val="E1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中期进度考核</a:t>
            </a:r>
            <a:r>
              <a:rPr lang="en-US" altLang="zh-CN" dirty="0"/>
              <a:t>/</a:t>
            </a:r>
            <a:r>
              <a:rPr lang="zh-CN" altLang="en-US" dirty="0"/>
              <a:t>完整形态考核</a:t>
            </a:r>
            <a:endParaRPr lang="en-US" altLang="zh-CN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BAB3C874-E815-4217-94CB-5F114E88E1D2}"/>
              </a:ext>
            </a:extLst>
          </p:cNvPr>
          <p:cNvSpPr/>
          <p:nvPr/>
        </p:nvSpPr>
        <p:spPr>
          <a:xfrm>
            <a:off x="5863494" y="2657443"/>
            <a:ext cx="1260988" cy="500292"/>
          </a:xfrm>
          <a:prstGeom prst="roundRect">
            <a:avLst>
              <a:gd name="adj" fmla="val 0"/>
            </a:avLst>
          </a:prstGeom>
          <a:ln w="28575">
            <a:solidFill>
              <a:srgbClr val="E1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版本迭代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F5AAFFB-F21B-4F35-B031-19D9B126D84D}"/>
              </a:ext>
            </a:extLst>
          </p:cNvPr>
          <p:cNvSpPr/>
          <p:nvPr/>
        </p:nvSpPr>
        <p:spPr>
          <a:xfrm>
            <a:off x="7124482" y="2657443"/>
            <a:ext cx="1260988" cy="500292"/>
          </a:xfrm>
          <a:prstGeom prst="roundRect">
            <a:avLst>
              <a:gd name="adj" fmla="val 0"/>
            </a:avLst>
          </a:prstGeom>
          <a:ln w="28575">
            <a:solidFill>
              <a:srgbClr val="E1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项目复盘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A8498DE2-9AF5-4F85-B260-18E17401276E}"/>
              </a:ext>
            </a:extLst>
          </p:cNvPr>
          <p:cNvSpPr/>
          <p:nvPr/>
        </p:nvSpPr>
        <p:spPr>
          <a:xfrm>
            <a:off x="7124482" y="4229648"/>
            <a:ext cx="1260988" cy="500292"/>
          </a:xfrm>
          <a:prstGeom prst="roundRect">
            <a:avLst>
              <a:gd name="adj" fmla="val 0"/>
            </a:avLst>
          </a:prstGeom>
          <a:ln w="28575">
            <a:solidFill>
              <a:srgbClr val="E13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赛季总结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为什么有“技术评审体系”？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796747-4557-4C2D-825E-B9C458A69DA8}"/>
              </a:ext>
            </a:extLst>
          </p:cNvPr>
          <p:cNvSpPr txBox="1"/>
          <p:nvPr/>
        </p:nvSpPr>
        <p:spPr>
          <a:xfrm>
            <a:off x="304800" y="1610302"/>
            <a:ext cx="6156121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i="0" dirty="0">
                <a:effectLst/>
                <a:latin typeface="PingFang SC"/>
              </a:rPr>
              <a:t>需求阶段：产品经理主导</a:t>
            </a:r>
            <a:endParaRPr lang="en-US" altLang="zh-CN" sz="2000" b="0" i="0" dirty="0">
              <a:effectLst/>
              <a:latin typeface="PingFang SC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b="0" i="0" dirty="0">
                <a:effectLst/>
                <a:latin typeface="PingFang SC"/>
              </a:rPr>
              <a:t>研究市场和用户需求</a:t>
            </a:r>
            <a:endParaRPr lang="zh-CN" altLang="en-US" sz="2000" b="0" i="0" dirty="0">
              <a:solidFill>
                <a:srgbClr val="D1D5DB"/>
              </a:solidFill>
              <a:effectLst/>
              <a:latin typeface="Söhne"/>
            </a:endParaRPr>
          </a:p>
          <a:p>
            <a:pPr>
              <a:lnSpc>
                <a:spcPct val="200000"/>
              </a:lnSpc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9CC244-752F-4824-B2CA-752F94B8FE75}"/>
              </a:ext>
            </a:extLst>
          </p:cNvPr>
          <p:cNvSpPr txBox="1"/>
          <p:nvPr/>
        </p:nvSpPr>
        <p:spPr>
          <a:xfrm>
            <a:off x="7351553" y="1298582"/>
            <a:ext cx="4284770" cy="246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/>
              <a:t>RM</a:t>
            </a:r>
            <a:r>
              <a:rPr lang="zh-CN" altLang="en-US" sz="2000" b="1" dirty="0"/>
              <a:t>备赛：赛季规划阶段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根据比赛</a:t>
            </a: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规则和要求</a:t>
            </a:r>
            <a:r>
              <a:rPr lang="zh-CN" altLang="en-US" sz="2000" dirty="0">
                <a:latin typeface="PingFang SC"/>
              </a:rPr>
              <a:t>制定赛季规划，明确各阶段的</a:t>
            </a: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目标和任务</a:t>
            </a:r>
            <a:endParaRPr lang="en-US" altLang="zh-CN" sz="2000" dirty="0">
              <a:latin typeface="PingFang SC"/>
            </a:endParaRPr>
          </a:p>
        </p:txBody>
      </p:sp>
      <p:sp>
        <p:nvSpPr>
          <p:cNvPr id="3" name="箭头: 左右 2">
            <a:extLst>
              <a:ext uri="{FF2B5EF4-FFF2-40B4-BE49-F238E27FC236}">
                <a16:creationId xmlns:a16="http://schemas.microsoft.com/office/drawing/2014/main" id="{5E2CC895-AAEA-4AB5-A1E2-2AD89691F8D6}"/>
              </a:ext>
            </a:extLst>
          </p:cNvPr>
          <p:cNvSpPr/>
          <p:nvPr/>
        </p:nvSpPr>
        <p:spPr>
          <a:xfrm>
            <a:off x="3691156" y="1643786"/>
            <a:ext cx="3280095" cy="6737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s://picx.zhimg.com/cb9bf224a6dc8ab7e3d9d18e6ab6a929_r.jpg?source=1def8aca">
            <a:extLst>
              <a:ext uri="{FF2B5EF4-FFF2-40B4-BE49-F238E27FC236}">
                <a16:creationId xmlns:a16="http://schemas.microsoft.com/office/drawing/2014/main" id="{FB6C61C6-877B-43F6-B0DB-51D370E6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36" y="3273171"/>
            <a:ext cx="48101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9178F3-09B8-455E-809B-B0CFB0214998}"/>
              </a:ext>
            </a:extLst>
          </p:cNvPr>
          <p:cNvSpPr txBox="1"/>
          <p:nvPr/>
        </p:nvSpPr>
        <p:spPr>
          <a:xfrm>
            <a:off x="7351553" y="4322049"/>
            <a:ext cx="3864528" cy="253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思考</a:t>
            </a:r>
            <a:r>
              <a:rPr lang="zh-CN" altLang="en-US" dirty="0"/>
              <a:t>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对于</a:t>
            </a:r>
            <a:r>
              <a:rPr lang="en-US" altLang="zh-CN" dirty="0"/>
              <a:t>RM</a:t>
            </a:r>
            <a:r>
              <a:rPr lang="zh-CN" altLang="en-US" dirty="0"/>
              <a:t>来说，如何定义需求？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如果“能跑能打”定义为“必备属性”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贴二次元贴纸定义为“无差异属性”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什么是典型的“魅力属性”？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对于队伍来说，什么是重要的？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457D4C-96ED-4694-ACE1-604124CCBC8F}"/>
              </a:ext>
            </a:extLst>
          </p:cNvPr>
          <p:cNvSpPr txBox="1"/>
          <p:nvPr/>
        </p:nvSpPr>
        <p:spPr>
          <a:xfrm>
            <a:off x="139920" y="5427576"/>
            <a:ext cx="6156121" cy="8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b="1" i="0" dirty="0">
                <a:effectLst/>
                <a:latin typeface="PingFang SC"/>
              </a:rPr>
              <a:t>典型的产品目标：</a:t>
            </a:r>
            <a:endParaRPr lang="en-US" altLang="zh-CN" sz="1400" b="1" i="0" dirty="0">
              <a:effectLst/>
              <a:latin typeface="PingFang SC"/>
            </a:endParaRPr>
          </a:p>
          <a:p>
            <a:pPr algn="l">
              <a:lnSpc>
                <a:spcPct val="200000"/>
              </a:lnSpc>
            </a:pPr>
            <a:r>
              <a:rPr lang="zh-CN" altLang="en-US" sz="1400" dirty="0">
                <a:latin typeface="PingFang SC"/>
              </a:rPr>
              <a:t>赚钱</a:t>
            </a:r>
            <a:r>
              <a:rPr lang="en-US" altLang="zh-CN" sz="1400" dirty="0">
                <a:latin typeface="PingFang SC"/>
              </a:rPr>
              <a:t>/</a:t>
            </a:r>
            <a:r>
              <a:rPr lang="zh-CN" altLang="en-US" sz="1400" dirty="0">
                <a:latin typeface="PingFang SC"/>
              </a:rPr>
              <a:t>出圈→开拓市场</a:t>
            </a:r>
            <a:endParaRPr lang="en-US" altLang="zh-CN" sz="1400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EE6956A-81ED-4A53-B9A0-E983AF75F8E9}"/>
              </a:ext>
            </a:extLst>
          </p:cNvPr>
          <p:cNvCxnSpPr/>
          <p:nvPr/>
        </p:nvCxnSpPr>
        <p:spPr>
          <a:xfrm>
            <a:off x="1043709" y="6319936"/>
            <a:ext cx="0" cy="182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155ECEDD-C8BA-48C2-AB28-B9337F3CFE4E}"/>
              </a:ext>
            </a:extLst>
          </p:cNvPr>
          <p:cNvSpPr/>
          <p:nvPr/>
        </p:nvSpPr>
        <p:spPr>
          <a:xfrm>
            <a:off x="502535" y="6364342"/>
            <a:ext cx="1082348" cy="457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PingFang SC"/>
              </a:rPr>
              <a:t>用户满意度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558433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为什么有“技术评审体系”？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796747-4557-4C2D-825E-B9C458A69DA8}"/>
              </a:ext>
            </a:extLst>
          </p:cNvPr>
          <p:cNvSpPr txBox="1"/>
          <p:nvPr/>
        </p:nvSpPr>
        <p:spPr>
          <a:xfrm>
            <a:off x="304800" y="1643786"/>
            <a:ext cx="6156121" cy="535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i="0" dirty="0">
                <a:effectLst/>
                <a:latin typeface="PingFang SC"/>
              </a:rPr>
              <a:t>需求阶段：产品经理主导</a:t>
            </a:r>
            <a:endParaRPr lang="en-US" altLang="zh-CN" sz="2000" b="1" dirty="0">
              <a:latin typeface="PingFang SC"/>
            </a:endParaRPr>
          </a:p>
          <a:p>
            <a:pPr algn="l">
              <a:lnSpc>
                <a:spcPct val="200000"/>
              </a:lnSpc>
            </a:pPr>
            <a:endParaRPr lang="en-US" altLang="zh-CN" b="1" dirty="0">
              <a:latin typeface="PingFang SC"/>
            </a:endParaRPr>
          </a:p>
          <a:p>
            <a:pPr algn="l">
              <a:lnSpc>
                <a:spcPct val="200000"/>
              </a:lnSpc>
            </a:pPr>
            <a:r>
              <a:rPr lang="zh-CN" altLang="en-US" b="1" dirty="0">
                <a:latin typeface="PingFang SC"/>
              </a:rPr>
              <a:t>需求获取：</a:t>
            </a:r>
            <a:endParaRPr lang="en-US" altLang="zh-CN" b="1" dirty="0">
              <a:latin typeface="PingFang SC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内部渠道（战队现状）</a:t>
            </a:r>
            <a:r>
              <a:rPr lang="en-US" altLang="zh-CN" sz="2000" dirty="0">
                <a:latin typeface="PingFang SC"/>
              </a:rPr>
              <a:t>-</a:t>
            </a:r>
            <a:r>
              <a:rPr lang="zh-CN" altLang="en-US" sz="2000" dirty="0">
                <a:latin typeface="PingFang SC"/>
              </a:rPr>
              <a:t>外部渠道（规则解读）</a:t>
            </a:r>
            <a:endParaRPr lang="en-US" altLang="zh-CN" sz="2000" dirty="0">
              <a:latin typeface="PingFang SC"/>
            </a:endParaRPr>
          </a:p>
          <a:p>
            <a:pPr algn="l">
              <a:lnSpc>
                <a:spcPct val="200000"/>
              </a:lnSpc>
            </a:pPr>
            <a:r>
              <a:rPr lang="zh-CN" altLang="en-US" b="1" dirty="0">
                <a:latin typeface="PingFang SC"/>
              </a:rPr>
              <a:t>需求分析：</a:t>
            </a:r>
            <a:endParaRPr lang="en-US" altLang="zh-CN" b="1" dirty="0">
              <a:latin typeface="PingFang SC"/>
            </a:endParaRPr>
          </a:p>
          <a:p>
            <a:pPr algn="l"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剔除“伪需求”</a:t>
            </a:r>
            <a:endParaRPr lang="en-US" altLang="zh-CN" sz="2000" dirty="0">
              <a:latin typeface="PingFang SC"/>
            </a:endParaRPr>
          </a:p>
          <a:p>
            <a:pPr algn="l">
              <a:lnSpc>
                <a:spcPct val="200000"/>
              </a:lnSpc>
            </a:pPr>
            <a:endParaRPr lang="en-US" altLang="zh-CN" sz="2000" dirty="0">
              <a:latin typeface="PingFang SC"/>
            </a:endParaRPr>
          </a:p>
          <a:p>
            <a:pPr algn="l">
              <a:lnSpc>
                <a:spcPct val="200000"/>
              </a:lnSpc>
            </a:pPr>
            <a:endParaRPr lang="zh-CN" altLang="en-US" sz="2000" b="0" i="0" dirty="0">
              <a:solidFill>
                <a:srgbClr val="D1D5DB"/>
              </a:solidFill>
              <a:effectLst/>
              <a:latin typeface="Söhne"/>
            </a:endParaRPr>
          </a:p>
          <a:p>
            <a:pPr>
              <a:lnSpc>
                <a:spcPct val="200000"/>
              </a:lnSpc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9CC244-752F-4824-B2CA-752F94B8FE75}"/>
              </a:ext>
            </a:extLst>
          </p:cNvPr>
          <p:cNvSpPr txBox="1"/>
          <p:nvPr/>
        </p:nvSpPr>
        <p:spPr>
          <a:xfrm>
            <a:off x="6971251" y="1331184"/>
            <a:ext cx="4803637" cy="553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/>
              <a:t>RM</a:t>
            </a:r>
            <a:r>
              <a:rPr lang="zh-CN" altLang="en-US" sz="2000" b="1" dirty="0"/>
              <a:t>备赛：赛季规划阶段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zh-CN" altLang="en-US" sz="2000" b="1" dirty="0"/>
              <a:t>目标：尽可能争取好成绩（初心就是胜负）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在</a:t>
            </a:r>
            <a:r>
              <a:rPr lang="zh-CN" altLang="en-US" sz="2000" dirty="0">
                <a:solidFill>
                  <a:srgbClr val="FF0000"/>
                </a:solidFill>
                <a:latin typeface="PingFang SC"/>
              </a:rPr>
              <a:t>有限的资源和时间条件</a:t>
            </a:r>
            <a:r>
              <a:rPr lang="zh-CN" altLang="en-US" sz="2000" dirty="0">
                <a:latin typeface="PingFang SC"/>
              </a:rPr>
              <a:t>下在比赛前达到最佳战斗力</a:t>
            </a:r>
            <a:endParaRPr lang="en-US" altLang="zh-CN" sz="2000" dirty="0">
              <a:latin typeface="PingFang SC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/>
              <a:t>目标：尽可能积累队伍实力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培养队员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zh-CN" altLang="en-US" sz="2000" dirty="0"/>
              <a:t>在达到比赛基本要求的前提下实现</a:t>
            </a:r>
            <a:r>
              <a:rPr lang="zh-CN" altLang="en-US" sz="2000" dirty="0">
                <a:solidFill>
                  <a:srgbClr val="FF0000"/>
                </a:solidFill>
              </a:rPr>
              <a:t>短期研发收益和长远技术储备的平衡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/>
              <a:t>（如工程的方案选择）</a:t>
            </a:r>
            <a:endParaRPr lang="en-US" altLang="zh-CN" sz="2000" dirty="0"/>
          </a:p>
        </p:txBody>
      </p:sp>
      <p:sp>
        <p:nvSpPr>
          <p:cNvPr id="3" name="箭头: 左右 2">
            <a:extLst>
              <a:ext uri="{FF2B5EF4-FFF2-40B4-BE49-F238E27FC236}">
                <a16:creationId xmlns:a16="http://schemas.microsoft.com/office/drawing/2014/main" id="{5E2CC895-AAEA-4AB5-A1E2-2AD89691F8D6}"/>
              </a:ext>
            </a:extLst>
          </p:cNvPr>
          <p:cNvSpPr/>
          <p:nvPr/>
        </p:nvSpPr>
        <p:spPr>
          <a:xfrm>
            <a:off x="3691156" y="1643786"/>
            <a:ext cx="3280095" cy="6737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示, 文本&#10;&#10;中度可信度描述已自动生成">
            <a:extLst>
              <a:ext uri="{FF2B5EF4-FFF2-40B4-BE49-F238E27FC236}">
                <a16:creationId xmlns:a16="http://schemas.microsoft.com/office/drawing/2014/main" id="{D24F40D0-2CAE-4393-BDF9-1B80E28D0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46" y="4084801"/>
            <a:ext cx="2640045" cy="25252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26F98E-B8E3-4B19-96C1-099AF4790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270" y="712369"/>
            <a:ext cx="2611889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0"/>
          </p:nvPr>
        </p:nvSpPr>
        <p:spPr>
          <a:xfrm>
            <a:off x="817194" y="-77878"/>
            <a:ext cx="10957694" cy="6737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</a:rPr>
              <a:t>评审体系的意义</a:t>
            </a:r>
            <a:endParaRPr lang="zh-CN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70D904-2599-4C9E-8408-134FCF93FD92}"/>
              </a:ext>
            </a:extLst>
          </p:cNvPr>
          <p:cNvSpPr/>
          <p:nvPr/>
        </p:nvSpPr>
        <p:spPr>
          <a:xfrm>
            <a:off x="304800" y="827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3200" b="1" dirty="0"/>
              <a:t>为什么有“技术评审体系”？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796747-4557-4C2D-825E-B9C458A69DA8}"/>
              </a:ext>
            </a:extLst>
          </p:cNvPr>
          <p:cNvSpPr txBox="1"/>
          <p:nvPr/>
        </p:nvSpPr>
        <p:spPr>
          <a:xfrm>
            <a:off x="304800" y="1643786"/>
            <a:ext cx="6156121" cy="307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 i="0" dirty="0">
                <a:effectLst/>
                <a:latin typeface="PingFang SC"/>
              </a:rPr>
              <a:t>设计阶段</a:t>
            </a:r>
            <a:endParaRPr lang="en-US" altLang="zh-CN" sz="2000" b="1" i="0" dirty="0">
              <a:effectLst/>
              <a:latin typeface="PingFang SC"/>
            </a:endParaRPr>
          </a:p>
          <a:p>
            <a:pPr algn="l">
              <a:lnSpc>
                <a:spcPct val="200000"/>
              </a:lnSpc>
            </a:pPr>
            <a:endParaRPr lang="en-US" altLang="zh-CN" sz="2000" b="1" dirty="0">
              <a:latin typeface="PingFang SC"/>
            </a:endParaRPr>
          </a:p>
          <a:p>
            <a:pPr algn="l">
              <a:lnSpc>
                <a:spcPct val="200000"/>
              </a:lnSpc>
            </a:pPr>
            <a:endParaRPr lang="en-US" altLang="zh-CN" sz="2000" dirty="0">
              <a:latin typeface="PingFang SC"/>
            </a:endParaRPr>
          </a:p>
          <a:p>
            <a:pPr algn="l">
              <a:lnSpc>
                <a:spcPct val="200000"/>
              </a:lnSpc>
            </a:pPr>
            <a:endParaRPr lang="zh-CN" altLang="en-US" sz="2000" b="0" i="0" dirty="0">
              <a:solidFill>
                <a:srgbClr val="D1D5DB"/>
              </a:solidFill>
              <a:effectLst/>
              <a:latin typeface="Söhne"/>
            </a:endParaRPr>
          </a:p>
          <a:p>
            <a:pPr>
              <a:lnSpc>
                <a:spcPct val="200000"/>
              </a:lnSpc>
            </a:pPr>
            <a:endParaRPr lang="en-US" altLang="zh-CN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9CC244-752F-4824-B2CA-752F94B8FE75}"/>
              </a:ext>
            </a:extLst>
          </p:cNvPr>
          <p:cNvSpPr txBox="1"/>
          <p:nvPr/>
        </p:nvSpPr>
        <p:spPr>
          <a:xfrm>
            <a:off x="7351553" y="1643786"/>
            <a:ext cx="4284770" cy="123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/>
              <a:t>RM</a:t>
            </a:r>
            <a:r>
              <a:rPr lang="zh-CN" altLang="en-US" sz="2000" b="1" dirty="0"/>
              <a:t>备赛：设计阶段</a:t>
            </a:r>
            <a:endParaRPr lang="en-US" altLang="zh-CN" sz="2000" b="1" dirty="0"/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PingFang SC"/>
              </a:rPr>
              <a:t>前期机器人设计</a:t>
            </a:r>
            <a:endParaRPr lang="en-US" altLang="zh-CN" sz="2000" dirty="0"/>
          </a:p>
        </p:txBody>
      </p:sp>
      <p:sp>
        <p:nvSpPr>
          <p:cNvPr id="3" name="箭头: 左右 2">
            <a:extLst>
              <a:ext uri="{FF2B5EF4-FFF2-40B4-BE49-F238E27FC236}">
                <a16:creationId xmlns:a16="http://schemas.microsoft.com/office/drawing/2014/main" id="{5E2CC895-AAEA-4AB5-A1E2-2AD89691F8D6}"/>
              </a:ext>
            </a:extLst>
          </p:cNvPr>
          <p:cNvSpPr/>
          <p:nvPr/>
        </p:nvSpPr>
        <p:spPr>
          <a:xfrm>
            <a:off x="3691156" y="1643786"/>
            <a:ext cx="3280095" cy="6737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示, 文本&#10;&#10;描述已自动生成">
            <a:extLst>
              <a:ext uri="{FF2B5EF4-FFF2-40B4-BE49-F238E27FC236}">
                <a16:creationId xmlns:a16="http://schemas.microsoft.com/office/drawing/2014/main" id="{3D1C553A-09B9-CA27-BCDC-F52C0D265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1" y="3148584"/>
            <a:ext cx="6156121" cy="27702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DC1A0E-D295-5542-A1CB-039B9C8E3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921" y="2857511"/>
            <a:ext cx="5528226" cy="37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01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173D95"/>
      </a:accent1>
      <a:accent2>
        <a:srgbClr val="E1305F"/>
      </a:accent2>
      <a:accent3>
        <a:srgbClr val="F8F5ED"/>
      </a:accent3>
      <a:accent4>
        <a:srgbClr val="6B6B6B"/>
      </a:accent4>
      <a:accent5>
        <a:srgbClr val="D3D3D3"/>
      </a:accent5>
      <a:accent6>
        <a:srgbClr val="515151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2209</Words>
  <Application>Microsoft Office PowerPoint</Application>
  <PresentationFormat>宽屏</PresentationFormat>
  <Paragraphs>255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PingFang SC</vt:lpstr>
      <vt:lpstr>Söhne</vt:lpstr>
      <vt:lpstr>宋体</vt:lpstr>
      <vt:lpstr>微软雅黑</vt:lpstr>
      <vt:lpstr>Arial</vt:lpstr>
      <vt:lpstr>Calibri</vt:lpstr>
      <vt:lpstr>Calibri Light</vt:lpstr>
      <vt:lpstr>Century Gothic</vt:lpstr>
      <vt:lpstr>Segoe UI Light</vt:lpstr>
      <vt:lpstr>Office 主题​​</vt:lpstr>
      <vt:lpstr>Office 主题​​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zexal wang</dc:creator>
  <cp:lastModifiedBy>Ming Mu</cp:lastModifiedBy>
  <cp:revision>43</cp:revision>
  <dcterms:created xsi:type="dcterms:W3CDTF">2023-12-25T09:05:25Z</dcterms:created>
  <dcterms:modified xsi:type="dcterms:W3CDTF">2024-01-10T13:15:54Z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85497AB5D9914A829AA3F91541133D08</vt:lpwstr>
  </property>
  <property fmtid="{D5CDD505-2E9C-101B-9397-08002B2CF9AE}" pid="3" name="KSOProductBuildVer">
    <vt:lpwstr>2052-0.0.0.0</vt:lpwstr>
  </property>
</Properties>
</file>