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8" r:id="rId2"/>
    <p:sldId id="344" r:id="rId3"/>
    <p:sldId id="347" r:id="rId4"/>
    <p:sldId id="348" r:id="rId5"/>
    <p:sldId id="349" r:id="rId6"/>
    <p:sldId id="350" r:id="rId7"/>
    <p:sldId id="351" r:id="rId8"/>
    <p:sldId id="352" r:id="rId9"/>
    <p:sldId id="353" r:id="rId10"/>
    <p:sldId id="354" r:id="rId11"/>
    <p:sldId id="345" r:id="rId12"/>
    <p:sldId id="386" r:id="rId13"/>
    <p:sldId id="387" r:id="rId14"/>
    <p:sldId id="388" r:id="rId15"/>
    <p:sldId id="389" r:id="rId16"/>
    <p:sldId id="390" r:id="rId17"/>
    <p:sldId id="391" r:id="rId18"/>
    <p:sldId id="392" r:id="rId19"/>
    <p:sldId id="393" r:id="rId20"/>
    <p:sldId id="394" r:id="rId21"/>
    <p:sldId id="411" r:id="rId22"/>
    <p:sldId id="412"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ble huang" initials="dh" lastIdx="1" clrIdx="0">
    <p:extLst>
      <p:ext uri="{19B8F6BF-5375-455C-9EA6-DF929625EA0E}">
        <p15:presenceInfo xmlns:p15="http://schemas.microsoft.com/office/powerpoint/2012/main" userId="d4d2d5f823dfc5b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65092" autoAdjust="0"/>
  </p:normalViewPr>
  <p:slideViewPr>
    <p:cSldViewPr snapToGrid="0">
      <p:cViewPr>
        <p:scale>
          <a:sx n="40" d="100"/>
          <a:sy n="40" d="100"/>
        </p:scale>
        <p:origin x="1504"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A6837353-30EB-4A48-80EB-173D804AEFBD}" type="slidenum">
              <a:rPr/>
              <a:t>1</a:t>
            </a:fld>
            <a:endParaRPr lang="en-us" altLang="en-US"/>
          </a:p>
        </p:txBody>
      </p:sp>
    </p:spTree>
    <p:extLst>
      <p:ext uri="{BB962C8B-B14F-4D97-AF65-F5344CB8AC3E}">
        <p14:creationId xmlns:p14="http://schemas.microsoft.com/office/powerpoint/2010/main" val="2515228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dirty="0"/>
              <a:t>A good example (by last year's standards): The backdrop and the following armor plate </a:t>
            </a:r>
            <a:r>
              <a:rPr lang="en-us" b="0" i="0" u="none" baseline="0" dirty="0" smtClean="0"/>
              <a:t>are </a:t>
            </a:r>
            <a:r>
              <a:rPr lang="en-us" b="0" i="0" u="none" baseline="0" dirty="0"/>
              <a:t>clearly demonstrated. This year, please conduct a hitting demonstration with the following armor plate, and display the supporting materials (such as copies made </a:t>
            </a:r>
            <a:r>
              <a:rPr lang="en-us" b="0" i="0" u="none" baseline="0" dirty="0" smtClean="0"/>
              <a:t>by </a:t>
            </a:r>
            <a:r>
              <a:rPr lang="en-US" altLang="zh-CN" dirty="0" smtClean="0">
                <a:latin typeface="Open Sans" panose="020B0606030504020204" pitchFamily="34" charset="0"/>
                <a:ea typeface="黑体" panose="02010609060101010101" pitchFamily="49" charset="-122"/>
                <a:sym typeface="Open Sans" panose="020B0606030504020204" pitchFamily="34" charset="0"/>
              </a:rPr>
              <a:t>using </a:t>
            </a:r>
            <a:r>
              <a:rPr lang="en-us" b="0" i="0" u="none" baseline="0" dirty="0" smtClean="0"/>
              <a:t>carbon paper) </a:t>
            </a:r>
            <a:r>
              <a:rPr lang="en-us" b="0" i="0" u="none" baseline="0" dirty="0"/>
              <a:t>showing the hitting rate.</a:t>
            </a:r>
            <a:endParaRPr lang="en-us" altLang="zh-CN" dirty="0"/>
          </a:p>
          <a:p>
            <a:endParaRPr lang="en-us" altLang="zh-CN" dirty="0"/>
          </a:p>
          <a:p>
            <a:pPr algn="l" rtl="0"/>
            <a:r>
              <a:rPr lang="en-us" b="0" i="0" u="none" baseline="0" dirty="0"/>
              <a:t>According to the standards of the 2023 Season, the displayed information about this function must include: ① The following armor plate; ② </a:t>
            </a:r>
            <a:r>
              <a:rPr lang="en-us" sz="1200" b="0" i="0" u="none" kern="1200" baseline="0" dirty="0">
                <a:solidFill>
                  <a:schemeClr val="tx1"/>
                </a:solidFill>
                <a:effectLst/>
                <a:latin typeface="+mn-lt"/>
                <a:ea typeface="+mn-ea"/>
                <a:cs typeface="+mn-cs"/>
              </a:rPr>
              <a:t>The backdrop/Armor Module for the technical assessment</a:t>
            </a:r>
            <a:r>
              <a:rPr lang="en-us" b="0" i="0" u="none" baseline="0" dirty="0"/>
              <a:t>.</a:t>
            </a:r>
          </a:p>
        </p:txBody>
      </p:sp>
    </p:spTree>
    <p:extLst>
      <p:ext uri="{BB962C8B-B14F-4D97-AF65-F5344CB8AC3E}">
        <p14:creationId xmlns:p14="http://schemas.microsoft.com/office/powerpoint/2010/main" val="373663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a:t>A good example (by 2023's standards): The technical assessment backdrop, and the distance and activation status are displayed. (If projections are used, </a:t>
            </a:r>
            <a:r>
              <a:rPr lang="en-us" sz="1200" b="0" i="0" u="none" kern="1200" baseline="0">
                <a:solidFill>
                  <a:schemeClr val="tx1"/>
                </a:solidFill>
                <a:effectLst/>
                <a:latin typeface="+mn-lt"/>
                <a:ea typeface="+mn-ea"/>
                <a:cs typeface="+mn-cs"/>
              </a:rPr>
              <a:t>the number of hits on the Power Rune Armor Module</a:t>
            </a:r>
            <a:r>
              <a:rPr lang="en-us" b="0" i="0" u="none" baseline="0"/>
              <a:t> can be displayed in subtitles after each strike.) Based on last year's standard, striking 5 times in a row must be performed this year.</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a:t>According to the standards of the 2023 Season, the displayed information about this function must include: ① The distance between the robot and the Power Rune; ②</a:t>
            </a:r>
            <a:r>
              <a:rPr lang="en-us" sz="1200" b="0" i="0" u="none" kern="1200" baseline="0">
                <a:solidFill>
                  <a:schemeClr val="tx1"/>
                </a:solidFill>
                <a:effectLst/>
                <a:latin typeface="+mn-lt"/>
                <a:ea typeface="+mn-ea"/>
                <a:cs typeface="+mn-cs"/>
              </a:rPr>
              <a:t> The backdrop/Armor Module for the technical assessment</a:t>
            </a:r>
            <a:r>
              <a:rPr lang="en-us" b="0" i="0" u="none" baseline="0"/>
              <a:t>; ③ The process of the robot hitting the Power Rune</a:t>
            </a:r>
            <a:r>
              <a:rPr lang="en-us" b="1" i="0" u="none" baseline="0"/>
              <a:t> </a:t>
            </a:r>
            <a:r>
              <a:rPr lang="en-us" b="0" i="0" u="none" baseline="0"/>
              <a:t>and activation status.</a:t>
            </a:r>
          </a:p>
        </p:txBody>
      </p:sp>
    </p:spTree>
    <p:extLst>
      <p:ext uri="{BB962C8B-B14F-4D97-AF65-F5344CB8AC3E}">
        <p14:creationId xmlns:p14="http://schemas.microsoft.com/office/powerpoint/2010/main" val="146491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a:t>In this example, the missing information includes (by 2023's standards): The size of the Launch Ramp and the landing point (a common problem)</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baseline="0"/>
              <a:t>According to the standards of the 2023 Season, the displayed information about this function must include: ① The size of the Launch Ramp; ② The landing point (horizontal distance traveled); ③ The complete process of passing over the Launch Ramp; ④ The backdrop/Armor Module for the technical assessment</a:t>
            </a:r>
          </a:p>
          <a:p>
            <a:endParaRPr lang="en-us" altLang="en-US" dirty="0"/>
          </a:p>
        </p:txBody>
      </p:sp>
    </p:spTree>
    <p:extLst>
      <p:ext uri="{BB962C8B-B14F-4D97-AF65-F5344CB8AC3E}">
        <p14:creationId xmlns:p14="http://schemas.microsoft.com/office/powerpoint/2010/main" val="395775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dirty="0"/>
              <a:t>A good example (by 2023's standards): The backdrop for the technical assessment is displayed. During the shooting process, the robot and the subject are in the same frame (you can also use two cameras and sync the clips in one sequence). The video is filmed in one shot. Subtitles contain statistical data. The only drawback is the lack of relevant supporting materials (such as copies made by </a:t>
            </a:r>
            <a:r>
              <a:rPr lang="en-US" altLang="zh-CN" dirty="0" smtClean="0">
                <a:latin typeface="Open Sans" panose="020B0606030504020204" pitchFamily="34" charset="0"/>
                <a:ea typeface="黑体" panose="02010609060101010101" pitchFamily="49" charset="-122"/>
                <a:sym typeface="Open Sans" panose="020B0606030504020204" pitchFamily="34" charset="0"/>
              </a:rPr>
              <a:t>using </a:t>
            </a:r>
            <a:r>
              <a:rPr lang="en-us" b="0" i="0" u="none" baseline="0" dirty="0" smtClean="0"/>
              <a:t>carbon </a:t>
            </a:r>
            <a:r>
              <a:rPr lang="en-us" b="0" i="0" u="none" baseline="0" dirty="0"/>
              <a:t>paper).</a:t>
            </a:r>
          </a:p>
        </p:txBody>
      </p:sp>
    </p:spTree>
    <p:extLst>
      <p:ext uri="{BB962C8B-B14F-4D97-AF65-F5344CB8AC3E}">
        <p14:creationId xmlns:p14="http://schemas.microsoft.com/office/powerpoint/2010/main" val="1579859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dirty="0"/>
              <a:t>Requirements:</a:t>
            </a:r>
            <a:endParaRPr lang="en-us" altLang="zh-CN" dirty="0"/>
          </a:p>
          <a:p>
            <a:pPr algn="l" rtl="0"/>
            <a:r>
              <a:rPr lang="en-us" b="0" i="0" u="none" baseline="0" dirty="0"/>
              <a:t>1. The graph must be demonstrated. Provide a video if you have the physical object. The module locations must be clearly marked in the video and graph.</a:t>
            </a:r>
            <a:endParaRPr lang="en-us" altLang="zh-CN" dirty="0"/>
          </a:p>
          <a:p>
            <a:pPr algn="l" rtl="0"/>
            <a:r>
              <a:rPr lang="en-us" b="0" i="0" u="none" baseline="0" dirty="0"/>
              <a:t>2. Graph requirements:</a:t>
            </a:r>
            <a:endParaRPr lang="en-us" altLang="zh-CN" dirty="0"/>
          </a:p>
          <a:p>
            <a:pPr algn="l" rtl="0"/>
            <a:r>
              <a:rPr lang="en-us" b="0" i="0" u="none" baseline="0" dirty="0"/>
              <a:t>① Take the four outermost edges of the bottom of the Positioning System Module as sides, and extend at least 200 mm in the 145° direction above the surface formed by the four edges.</a:t>
            </a:r>
          </a:p>
          <a:p>
            <a:pPr algn="l" rtl="0"/>
            <a:r>
              <a:rPr lang="en-us" b="0" i="0" u="none" baseline="0" dirty="0"/>
              <a:t>② Mark in the graph the distances between the Positioning System Module and the relevant components listed in S160, Robot Building Specifications Manual V1.0.</a:t>
            </a:r>
            <a:endParaRPr lang="en-us" altLang="zh-CN" dirty="0"/>
          </a:p>
          <a:p>
            <a:pPr algn="l" rtl="0"/>
            <a:r>
              <a:rPr lang="en-us" b="0" i="0" u="none" baseline="0" dirty="0"/>
              <a:t>3. Video requirements (the physical object, if any, should be displayed):</a:t>
            </a:r>
            <a:endParaRPr lang="en-us" altLang="zh-CN" dirty="0"/>
          </a:p>
          <a:p>
            <a:pPr algn="l" rtl="0"/>
            <a:r>
              <a:rPr lang="en-us" b="0" i="0" u="none" baseline="0" dirty="0"/>
              <a:t>① Demonstrate the reading after the force gauge (or other instruments) applies force perpendicular to the mounting bracket and the real-time change of the mounting bracket.</a:t>
            </a:r>
          </a:p>
        </p:txBody>
      </p:sp>
    </p:spTree>
    <p:extLst>
      <p:ext uri="{BB962C8B-B14F-4D97-AF65-F5344CB8AC3E}">
        <p14:creationId xmlns:p14="http://schemas.microsoft.com/office/powerpoint/2010/main" val="201426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dirty="0"/>
              <a:t>Requirements:</a:t>
            </a:r>
            <a:endParaRPr lang="en-us" altLang="zh-CN" dirty="0"/>
          </a:p>
          <a:p>
            <a:pPr algn="l" rtl="0"/>
            <a:r>
              <a:rPr lang="en-us" b="0" i="0" u="none" baseline="0" dirty="0"/>
              <a:t>1. The graph must be demonstrated. Provide a video if you have the physical object. The module locations must be clearly marked in the video and graph.</a:t>
            </a:r>
            <a:endParaRPr lang="en-us" altLang="zh-CN" dirty="0"/>
          </a:p>
          <a:p>
            <a:pPr algn="l" rtl="0"/>
            <a:r>
              <a:rPr lang="en-us" b="0" i="0" u="none" baseline="0" dirty="0"/>
              <a:t>2. For the graph, draw transparent spheres with diameters of 50 mm and 100 </a:t>
            </a:r>
            <a:r>
              <a:rPr lang="en-us" b="0" i="0" u="none" baseline="0" dirty="0" smtClean="0"/>
              <a:t>mm, </a:t>
            </a:r>
            <a:r>
              <a:rPr lang="en-us" b="0" i="0" u="none" baseline="0" dirty="0"/>
              <a:t>respectively. The center of the spheres is at the position of the Speed Monitor Module's logo.</a:t>
            </a:r>
            <a:endParaRPr lang="en-us" altLang="zh-CN" dirty="0"/>
          </a:p>
          <a:p>
            <a:pPr algn="l" rtl="0"/>
            <a:r>
              <a:rPr lang="en-us" b="0" i="0" u="none" baseline="0" dirty="0"/>
              <a:t>3. For the video, display the distances between the Speed Monitor Module and the relevant components (measured using a tape measure) listed in S147, Robot Building Specifications Manual V1.0.</a:t>
            </a:r>
          </a:p>
        </p:txBody>
      </p:sp>
    </p:spTree>
    <p:extLst>
      <p:ext uri="{BB962C8B-B14F-4D97-AF65-F5344CB8AC3E}">
        <p14:creationId xmlns:p14="http://schemas.microsoft.com/office/powerpoint/2010/main" val="421714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A6837353-30EB-4A48-80EB-173D804AEFBD}" type="slidenum">
              <a:rPr/>
              <a:t>7</a:t>
            </a:fld>
            <a:endParaRPr lang="en-us" altLang="en-US"/>
          </a:p>
        </p:txBody>
      </p:sp>
    </p:spTree>
    <p:extLst>
      <p:ext uri="{BB962C8B-B14F-4D97-AF65-F5344CB8AC3E}">
        <p14:creationId xmlns:p14="http://schemas.microsoft.com/office/powerpoint/2010/main" val="189228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a:t>Requirements:</a:t>
            </a:r>
            <a:endParaRPr lang="en-us" altLang="zh-CN" dirty="0"/>
          </a:p>
          <a:p>
            <a:pPr algn="l" rtl="0"/>
            <a:r>
              <a:rPr lang="en-us" b="0" i="0" u="none" baseline="0"/>
              <a:t>1. The graph must be demonstrated. Provide a video if you have the physical object. The module locations must be clearly marked in the video and graph.</a:t>
            </a:r>
            <a:endParaRPr lang="en-us" altLang="zh-CN" dirty="0"/>
          </a:p>
          <a:p>
            <a:pPr algn="l" rtl="0"/>
            <a:r>
              <a:rPr lang="en-us" b="0" i="0" u="none" baseline="0"/>
              <a:t>2. In the graph, demonstrate the top view of the 17 mm fluorescent energy-charging device, standby projectile, and launching projectile.</a:t>
            </a:r>
            <a:endParaRPr lang="en-us" altLang="zh-CN" dirty="0"/>
          </a:p>
          <a:p>
            <a:pPr algn="l" rtl="0"/>
            <a:r>
              <a:rPr lang="en-us" b="0" i="0" u="none" baseline="0"/>
              <a:t>3. In the video, demonstrate the positions of the fluorescent energy-charging device, standby projectile, and launching projectile.</a:t>
            </a:r>
          </a:p>
        </p:txBody>
      </p:sp>
    </p:spTree>
    <p:extLst>
      <p:ext uri="{BB962C8B-B14F-4D97-AF65-F5344CB8AC3E}">
        <p14:creationId xmlns:p14="http://schemas.microsoft.com/office/powerpoint/2010/main" val="189456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a:t>Requirements:</a:t>
            </a:r>
            <a:endParaRPr lang="en-us" altLang="zh-CN" dirty="0"/>
          </a:p>
          <a:p>
            <a:pPr algn="l" rtl="0"/>
            <a:r>
              <a:rPr lang="en-us" b="0" i="0" u="none" baseline="0"/>
              <a:t>1. Graphs must be demonstrated. Provide videos if you have the physical objects. The module locations must be clearly marked in the videos or graphs.</a:t>
            </a:r>
            <a:endParaRPr lang="en-us" altLang="zh-CN" dirty="0"/>
          </a:p>
          <a:p>
            <a:pPr algn="l" rtl="0"/>
            <a:r>
              <a:rPr lang="en-us" b="0" i="0" u="none" baseline="0"/>
              <a:t>2. Display the mounting locations of all Referee System modules of the corresponding robots according to the table of Referee System Configuration.</a:t>
            </a:r>
            <a:endParaRPr lang="en-us" altLang="zh-CN" dirty="0"/>
          </a:p>
        </p:txBody>
      </p:sp>
    </p:spTree>
    <p:extLst>
      <p:ext uri="{BB962C8B-B14F-4D97-AF65-F5344CB8AC3E}">
        <p14:creationId xmlns:p14="http://schemas.microsoft.com/office/powerpoint/2010/main" val="82573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a:t>In this example, the missing information includes: The slope in degrees, which is 15° (a common problem);</a:t>
            </a:r>
            <a:endParaRPr lang="en-us" altLang="zh-CN" dirty="0"/>
          </a:p>
          <a:p>
            <a:endParaRPr lang="en-us" altLang="zh-CN" dirty="0"/>
          </a:p>
          <a:p>
            <a:pPr algn="l" rtl="0"/>
            <a:r>
              <a:rPr lang="en-us" b="0" i="0" u="none" baseline="0"/>
              <a:t>According to the standards of the 2023 Season, the displayed information about this function must include: ① The slope in degrees, which is 15°; ② The power consumption data during robot slope climbing; ③</a:t>
            </a:r>
            <a:r>
              <a:rPr lang="en-us" sz="1200" b="0" i="0" u="none" kern="1200" baseline="0">
                <a:solidFill>
                  <a:schemeClr val="tx1"/>
                </a:solidFill>
                <a:effectLst/>
                <a:latin typeface="+mn-lt"/>
                <a:ea typeface="+mn-ea"/>
                <a:cs typeface="+mn-cs"/>
              </a:rPr>
              <a:t> The backdrop/Armor Module for the technical assessment</a:t>
            </a:r>
            <a:r>
              <a:rPr lang="en-us" b="0" i="0" u="none" baseline="0"/>
              <a:t>.</a:t>
            </a:r>
          </a:p>
        </p:txBody>
      </p:sp>
    </p:spTree>
    <p:extLst>
      <p:ext uri="{BB962C8B-B14F-4D97-AF65-F5344CB8AC3E}">
        <p14:creationId xmlns:p14="http://schemas.microsoft.com/office/powerpoint/2010/main" val="180582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lgn="l" rtl="0"/>
            <a:r>
              <a:rPr lang="en-us" b="0" i="0" u="none" baseline="0"/>
              <a:t>In this example, the missing information includes: The 5-meter distance (a common problem), and supporting materials for the hit rate data (a common problem: The assessment process will not check if each projectile hits. We recommend that participating teams prepare supporting materials for hit rate statistics in advance.)</a:t>
            </a:r>
            <a:endParaRPr lang="en-us" altLang="zh-CN" dirty="0"/>
          </a:p>
          <a:p>
            <a:endParaRPr lang="en-us" altLang="zh-CN" dirty="0"/>
          </a:p>
          <a:p>
            <a:pPr algn="l" rtl="0"/>
            <a:r>
              <a:rPr lang="en-us" b="0" i="0" u="none" baseline="0"/>
              <a:t>According to the standards of the 2023 Season, the displayed information about this function must include: ① The 5-meter distance; ② The supporting materials for hit rate; ③ The robot hitting process; ④</a:t>
            </a:r>
            <a:r>
              <a:rPr lang="en-us" sz="1200" b="0" i="0" u="none" kern="1200" baseline="0">
                <a:solidFill>
                  <a:schemeClr val="tx1"/>
                </a:solidFill>
                <a:effectLst/>
                <a:latin typeface="+mn-lt"/>
                <a:ea typeface="+mn-ea"/>
                <a:cs typeface="+mn-cs"/>
              </a:rPr>
              <a:t>The backdrop/Armor Module for the technical assessment</a:t>
            </a:r>
            <a:r>
              <a:rPr lang="en-us" b="0" i="0" u="none" baseline="0"/>
              <a:t>.</a:t>
            </a:r>
          </a:p>
        </p:txBody>
      </p:sp>
    </p:spTree>
    <p:extLst>
      <p:ext uri="{BB962C8B-B14F-4D97-AF65-F5344CB8AC3E}">
        <p14:creationId xmlns:p14="http://schemas.microsoft.com/office/powerpoint/2010/main" val="10870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en-US" dirty="0"/>
          </a:p>
        </p:txBody>
      </p:sp>
      <p:sp>
        <p:nvSpPr>
          <p:cNvPr id="4" name="灯片编号占位符 3"/>
          <p:cNvSpPr>
            <a:spLocks noGrp="1"/>
          </p:cNvSpPr>
          <p:nvPr>
            <p:ph type="sldNum" sz="quarter" idx="5"/>
          </p:nvPr>
        </p:nvSpPr>
        <p:spPr/>
        <p:txBody>
          <a:bodyPr/>
          <a:lstStyle/>
          <a:p>
            <a:pPr algn="l" rtl="0"/>
            <a:fld id="{A6837353-30EB-4A48-80EB-173D804AEFBD}" type="slidenum">
              <a:rPr/>
              <a:t>15</a:t>
            </a:fld>
            <a:endParaRPr lang="en-us" altLang="en-US"/>
          </a:p>
        </p:txBody>
      </p:sp>
    </p:spTree>
    <p:extLst>
      <p:ext uri="{BB962C8B-B14F-4D97-AF65-F5344CB8AC3E}">
        <p14:creationId xmlns:p14="http://schemas.microsoft.com/office/powerpoint/2010/main" val="2403989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ACD3AF-8BB3-44FF-898E-85CDE4E3A7CA}" type="datetimeFigureOut">
              <a:rPr lang="zh-CN" altLang="en-US" smtClean="0"/>
              <a:t>2024/1/10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5092A18-5DD5-466B-9161-AD911F8C6B0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CD3AF-8BB3-44FF-898E-85CDE4E3A7CA}" type="datetimeFigureOut">
              <a:rPr lang="zh-CN" altLang="en-US" smtClean="0"/>
              <a:t>2024/1/10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92A18-5DD5-466B-9161-AD911F8C6B0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23.xml"/><Relationship Id="rId6" Type="http://schemas.openxmlformats.org/officeDocument/2006/relationships/image" Target="../media/image1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781693" y="852805"/>
            <a:ext cx="10560747" cy="1266107"/>
          </a:xfrm>
          <a:prstGeom prst="rect">
            <a:avLst/>
          </a:prstGeom>
          <a:noFill/>
        </p:spPr>
        <p:txBody>
          <a:bodyPr wrap="square" rtlCol="0">
            <a:no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l" rtl="0">
              <a:lnSpc>
                <a:spcPct val="120989"/>
              </a:lnSpc>
            </a:pPr>
            <a:r>
              <a:rPr lang="en-us" sz="2400" b="0" i="0" u="none" baseline="0" dirty="0">
                <a:latin typeface="Open Sans" panose="020B0606030504020204" pitchFamily="34" charset="0"/>
                <a:ea typeface="黑体" panose="02010609060101010101" pitchFamily="49" charset="-122"/>
                <a:sym typeface="Open Sans" panose="020B0606030504020204" pitchFamily="34" charset="0"/>
              </a:rPr>
              <a:t>The examples describe functions that are easily overlooked in the technical assessments in previous seasons. Participating teams can improve the display of these functions based on the examples.</a:t>
            </a: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p:txBody>
      </p:sp>
      <p:sp>
        <p:nvSpPr>
          <p:cNvPr id="2" name="矩形 1">
            <a:extLst>
              <a:ext uri="{FF2B5EF4-FFF2-40B4-BE49-F238E27FC236}">
                <a16:creationId xmlns:a16="http://schemas.microsoft.com/office/drawing/2014/main" id="{52FB3B85-5A0C-49ED-B1F4-9A3EB84B336F}"/>
              </a:ext>
            </a:extLst>
          </p:cNvPr>
          <p:cNvSpPr/>
          <p:nvPr/>
        </p:nvSpPr>
        <p:spPr>
          <a:xfrm>
            <a:off x="781694" y="329585"/>
            <a:ext cx="1991251" cy="576120"/>
          </a:xfrm>
          <a:prstGeom prst="rect">
            <a:avLst/>
          </a:prstGeom>
        </p:spPr>
        <p:txBody>
          <a:bodyPr wrap="none">
            <a:spAutoFit/>
          </a:bodyPr>
          <a:lstStyle/>
          <a:p>
            <a:pPr algn="l" rtl="0">
              <a:lnSpc>
                <a:spcPct val="120989"/>
              </a:lnSpc>
            </a:pPr>
            <a:r>
              <a:rPr lang="en-us" sz="2800" b="1" i="0" u="none" baseline="0" dirty="0">
                <a:solidFill>
                  <a:srgbClr val="FF0000"/>
                </a:solidFill>
                <a:latin typeface="Open Sans" panose="020B0606030504020204" pitchFamily="34" charset="0"/>
                <a:ea typeface="黑体" panose="02010609060101010101" pitchFamily="49" charset="-122"/>
                <a:cs typeface="微软雅黑" panose="020B0503020204020204" pitchFamily="34" charset="-122"/>
                <a:sym typeface="Open Sans" panose="020B0606030504020204" pitchFamily="34" charset="0"/>
              </a:rPr>
              <a:t>Examples:</a:t>
            </a:r>
            <a:endParaRPr lang="en-us" altLang="en-US" sz="2800" b="1" dirty="0">
              <a:latin typeface="Open Sans" panose="020B0606030504020204" pitchFamily="34" charset="0"/>
              <a:ea typeface="黑体" panose="02010609060101010101" pitchFamily="49" charset="-122"/>
              <a:sym typeface="Open Sans" panose="020B0606030504020204" pitchFamily="34" charset="0"/>
            </a:endParaRPr>
          </a:p>
        </p:txBody>
      </p:sp>
      <p:sp>
        <p:nvSpPr>
          <p:cNvPr id="4" name="矩形 3">
            <a:extLst>
              <a:ext uri="{FF2B5EF4-FFF2-40B4-BE49-F238E27FC236}">
                <a16:creationId xmlns:a16="http://schemas.microsoft.com/office/drawing/2014/main" id="{8758B686-06CD-4143-9694-312B4D6EAA71}"/>
              </a:ext>
            </a:extLst>
          </p:cNvPr>
          <p:cNvSpPr/>
          <p:nvPr/>
        </p:nvSpPr>
        <p:spPr>
          <a:xfrm>
            <a:off x="781693" y="2451679"/>
            <a:ext cx="7259616" cy="576120"/>
          </a:xfrm>
          <a:prstGeom prst="rect">
            <a:avLst/>
          </a:prstGeom>
        </p:spPr>
        <p:txBody>
          <a:bodyPr wrap="none">
            <a:spAutoFit/>
          </a:bodyPr>
          <a:lstStyle/>
          <a:p>
            <a:pPr algn="l" rtl="0">
              <a:lnSpc>
                <a:spcPct val="120989"/>
              </a:lnSpc>
            </a:pPr>
            <a:r>
              <a:rPr lang="en-us" sz="2800" b="1" i="0" u="none" baseline="0" dirty="0">
                <a:solidFill>
                  <a:srgbClr val="FF0000"/>
                </a:solidFill>
                <a:latin typeface="Open Sans" panose="020B0606030504020204" pitchFamily="34" charset="0"/>
                <a:ea typeface="黑体" panose="02010609060101010101" pitchFamily="49" charset="-122"/>
                <a:cs typeface="微软雅黑" panose="020B0503020204020204" pitchFamily="34" charset="-122"/>
                <a:sym typeface="Open Sans" panose="020B0606030504020204" pitchFamily="34" charset="0"/>
              </a:rPr>
              <a:t>General requirements for video filming:</a:t>
            </a:r>
            <a:endParaRPr lang="en-us" altLang="en-US" sz="2800" b="1" dirty="0">
              <a:latin typeface="Open Sans" panose="020B0606030504020204" pitchFamily="34" charset="0"/>
              <a:ea typeface="黑体" panose="02010609060101010101" pitchFamily="49" charset="-122"/>
              <a:sym typeface="Open Sans" panose="020B0606030504020204" pitchFamily="34" charset="0"/>
            </a:endParaRPr>
          </a:p>
        </p:txBody>
      </p:sp>
      <p:sp>
        <p:nvSpPr>
          <p:cNvPr id="5" name="文本框 4">
            <a:extLst>
              <a:ext uri="{FF2B5EF4-FFF2-40B4-BE49-F238E27FC236}">
                <a16:creationId xmlns:a16="http://schemas.microsoft.com/office/drawing/2014/main" id="{02B58737-34E8-4E34-888F-1156D0B70BCA}"/>
              </a:ext>
            </a:extLst>
          </p:cNvPr>
          <p:cNvSpPr txBox="1"/>
          <p:nvPr/>
        </p:nvSpPr>
        <p:spPr>
          <a:xfrm>
            <a:off x="781692" y="3016834"/>
            <a:ext cx="10560747" cy="3168986"/>
          </a:xfrm>
          <a:prstGeom prst="rect">
            <a:avLst/>
          </a:prstGeom>
          <a:noFill/>
        </p:spPr>
        <p:txBody>
          <a:bodyPr wrap="square" rtlCol="0">
            <a:no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l" rtl="0">
              <a:lnSpc>
                <a:spcPct val="120989"/>
              </a:lnSpc>
            </a:pPr>
            <a:r>
              <a:rPr lang="en-us" sz="2400" b="0" i="0" u="none" baseline="0" dirty="0">
                <a:latin typeface="Open Sans" panose="020B0606030504020204" pitchFamily="34" charset="0"/>
                <a:ea typeface="黑体" panose="02010609060101010101" pitchFamily="49" charset="-122"/>
                <a:sym typeface="Open Sans" panose="020B0606030504020204" pitchFamily="34" charset="0"/>
              </a:rPr>
              <a:t>1. The Armor Module graphs/backdrop for the technical assessment should be demonstrated.</a:t>
            </a: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r>
              <a:rPr lang="en-us" sz="2400" b="0" i="0" u="none" baseline="0" dirty="0">
                <a:latin typeface="Open Sans" panose="020B0606030504020204" pitchFamily="34" charset="0"/>
                <a:ea typeface="黑体" panose="02010609060101010101" pitchFamily="49" charset="-122"/>
                <a:sym typeface="Open Sans" panose="020B0606030504020204" pitchFamily="34" charset="0"/>
              </a:rPr>
              <a:t>2. For functions with specific numerical requirements, corresponding data, such as slope and distance, should be provided.</a:t>
            </a: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r>
              <a:rPr lang="en-us" sz="2400" b="0" i="0" u="none" baseline="0" dirty="0">
                <a:latin typeface="Open Sans" panose="020B0606030504020204" pitchFamily="34" charset="0"/>
                <a:ea typeface="黑体" panose="02010609060101010101" pitchFamily="49" charset="-122"/>
                <a:sym typeface="Open Sans" panose="020B0606030504020204" pitchFamily="34" charset="0"/>
              </a:rPr>
              <a:t>3. For functions involving strikes/hit rate, the supporting data should be displayed (using carbon paper or subtitle in the video).</a:t>
            </a: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r>
              <a:rPr lang="en-us" sz="2400" b="0" i="0" u="none" baseline="0" dirty="0">
                <a:latin typeface="Open Sans" panose="020B0606030504020204" pitchFamily="34" charset="0"/>
                <a:ea typeface="黑体" panose="02010609060101010101" pitchFamily="49" charset="-122"/>
                <a:sym typeface="Open Sans" panose="020B0606030504020204" pitchFamily="34" charset="0"/>
              </a:rPr>
              <a:t>4. The video should be filmed in one take. Editing is not allowed.</a:t>
            </a: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a:p>
            <a:pPr algn="l" rtl="0">
              <a:lnSpc>
                <a:spcPct val="120989"/>
              </a:lnSpc>
            </a:pPr>
            <a:endParaRPr lang="en-us" altLang="zh-CN" sz="2400" b="0"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312521" y="0"/>
            <a:ext cx="5150115" cy="4762745"/>
          </a:xfrm>
          <a:prstGeom prst="rect">
            <a:avLst/>
          </a:prstGeom>
        </p:spPr>
      </p:pic>
      <p:pic>
        <p:nvPicPr>
          <p:cNvPr id="4" name="图片 3"/>
          <p:cNvPicPr>
            <a:picLocks noChangeAspect="1"/>
          </p:cNvPicPr>
          <p:nvPr/>
        </p:nvPicPr>
        <p:blipFill>
          <a:blip r:embed="rId5"/>
          <a:stretch>
            <a:fillRect/>
          </a:stretch>
        </p:blipFill>
        <p:spPr>
          <a:xfrm>
            <a:off x="6007136" y="209561"/>
            <a:ext cx="5086611" cy="4553184"/>
          </a:xfrm>
          <a:prstGeom prst="rect">
            <a:avLst/>
          </a:prstGeom>
        </p:spPr>
      </p:pic>
    </p:spTree>
    <p:custDataLst>
      <p:tags r:id="rId1"/>
    </p:custDataLst>
    <p:extLst>
      <p:ext uri="{BB962C8B-B14F-4D97-AF65-F5344CB8AC3E}">
        <p14:creationId xmlns:p14="http://schemas.microsoft.com/office/powerpoint/2010/main" val="2796862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5D356-07A9-40C4-8713-D3B26A549DED}"/>
              </a:ext>
            </a:extLst>
          </p:cNvPr>
          <p:cNvSpPr>
            <a:spLocks noGrp="1"/>
          </p:cNvSpPr>
          <p:nvPr>
            <p:ph type="title"/>
          </p:nvPr>
        </p:nvSpPr>
        <p:spPr>
          <a:xfrm>
            <a:off x="3299633" y="2546892"/>
            <a:ext cx="5592734" cy="1764217"/>
          </a:xfrm>
        </p:spPr>
        <p:txBody>
          <a:bodyPr>
            <a:normAutofit fontScale="90000"/>
          </a:bodyPr>
          <a:lstStyle/>
          <a:p>
            <a:pPr algn="ctr" rtl="0">
              <a:lnSpc>
                <a:spcPct val="120989"/>
              </a:lnSpc>
            </a:pPr>
            <a:r>
              <a:rPr lang="en-us" sz="5400" b="1" i="0" u="none" baseline="0" dirty="0" smtClean="0">
                <a:latin typeface="Open Sans" panose="020B0606030504020204" pitchFamily="34" charset="0"/>
                <a:ea typeface="黑体" panose="02010609060101010101" pitchFamily="49" charset="-122"/>
                <a:cs typeface="微软雅黑" panose="020B0503020204020204" pitchFamily="34" charset="-122"/>
                <a:sym typeface="Open Sans" panose="020B0606030504020204" pitchFamily="34" charset="0"/>
              </a:rPr>
              <a:t>Robot Function Demonstration</a:t>
            </a:r>
            <a:endParaRPr lang="en-us" sz="5400" b="1" i="0" u="none" baseline="0" dirty="0">
              <a:latin typeface="Open Sans" panose="020B0606030504020204" pitchFamily="34" charset="0"/>
              <a:ea typeface="黑体" panose="02010609060101010101" pitchFamily="49" charset="-122"/>
              <a:cs typeface="微软雅黑" panose="020B0503020204020204" pitchFamily="34"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1327157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3" name="02.功率_batch">
            <a:hlinkClick r:id="" action="ppaction://media"/>
            <a:extLst>
              <a:ext uri="{FF2B5EF4-FFF2-40B4-BE49-F238E27FC236}">
                <a16:creationId xmlns:a16="http://schemas.microsoft.com/office/drawing/2014/main" id="{CDA53C2A-CFA2-4363-921B-FD78FF164D9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08932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849386" y="2103702"/>
            <a:ext cx="10493229" cy="2699137"/>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a:lnSpc>
                <a:spcPct val="120989"/>
              </a:lnSpc>
            </a:pPr>
            <a:r>
              <a:rPr lang="en-us" b="1" i="0" u="none" baseline="0" dirty="0">
                <a:solidFill>
                  <a:srgbClr val="FF0000"/>
                </a:solidFill>
                <a:latin typeface="Open Sans" panose="020B0606030504020204" pitchFamily="34" charset="0"/>
                <a:ea typeface="黑体" panose="02010609060101010101" pitchFamily="49" charset="-122"/>
                <a:sym typeface="Open Sans" panose="020B0606030504020204" pitchFamily="34" charset="0"/>
              </a:rPr>
              <a:t>Standard</a:t>
            </a:r>
            <a:r>
              <a:rPr lang="en-us" b="1" i="0" u="none" baseline="0" dirty="0">
                <a:latin typeface="Open Sans" panose="020B0606030504020204" pitchFamily="34" charset="0"/>
                <a:ea typeface="黑体" panose="02010609060101010101" pitchFamily="49" charset="-122"/>
                <a:sym typeface="Open Sans" panose="020B0606030504020204" pitchFamily="34" charset="0"/>
              </a:rPr>
              <a:t> - Launch 50 rounds of projectiles continuously from the magazine to attack a subject with the size of a Large Armor Module at 5 meters away, calculate the hit rate, and display relevant evidentiary materials (such as copies made by </a:t>
            </a:r>
            <a:r>
              <a:rPr lang="en-US" dirty="0" smtClean="0">
                <a:latin typeface="Open Sans" panose="020B0606030504020204" pitchFamily="34" charset="0"/>
                <a:ea typeface="黑体" panose="02010609060101010101" pitchFamily="49" charset="-122"/>
                <a:sym typeface="Open Sans" panose="020B0606030504020204" pitchFamily="34" charset="0"/>
              </a:rPr>
              <a:t>using </a:t>
            </a:r>
            <a:r>
              <a:rPr lang="en-us" b="1" i="0" u="none" baseline="0" dirty="0" smtClean="0">
                <a:latin typeface="Open Sans" panose="020B0606030504020204" pitchFamily="34" charset="0"/>
                <a:ea typeface="黑体" panose="02010609060101010101" pitchFamily="49" charset="-122"/>
                <a:sym typeface="Open Sans" panose="020B0606030504020204" pitchFamily="34" charset="0"/>
              </a:rPr>
              <a:t>carbon </a:t>
            </a:r>
            <a:r>
              <a:rPr lang="en-us" b="1" i="0" u="none" baseline="0" dirty="0">
                <a:latin typeface="Open Sans" panose="020B0606030504020204" pitchFamily="34" charset="0"/>
                <a:ea typeface="黑体" panose="02010609060101010101" pitchFamily="49" charset="-122"/>
                <a:sym typeface="Open Sans" panose="020B0606030504020204" pitchFamily="34" charset="0"/>
              </a:rPr>
              <a:t>paper)</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634205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3" name="03.5米射击_batch">
            <a:hlinkClick r:id="" action="ppaction://media"/>
            <a:extLst>
              <a:ext uri="{FF2B5EF4-FFF2-40B4-BE49-F238E27FC236}">
                <a16:creationId xmlns:a16="http://schemas.microsoft.com/office/drawing/2014/main" id="{9CEB5A63-BDD5-410F-A043-76EEBADCBEC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05282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1" y="1843021"/>
            <a:ext cx="8794459" cy="3220497"/>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a:lnSpc>
                <a:spcPct val="120989"/>
              </a:lnSpc>
            </a:pPr>
            <a:r>
              <a:rPr lang="en-us" b="1" i="0" u="none" baseline="0" dirty="0">
                <a:latin typeface="Open Sans" panose="020B0606030504020204" pitchFamily="34" charset="0"/>
                <a:ea typeface="黑体" panose="02010609060101010101" pitchFamily="49" charset="-122"/>
                <a:sym typeface="Open Sans" panose="020B0606030504020204" pitchFamily="34" charset="0"/>
              </a:rPr>
              <a:t>Standard - Automatically identify and pan or rotate along an Armor Module, launch 30 rounds of projectiles continuously to strike the Armor Module, calculate the hit rate, and display relevant evidentiary materials (such as copies made by </a:t>
            </a:r>
            <a:r>
              <a:rPr lang="en-US" altLang="zh-CN" dirty="0">
                <a:latin typeface="Open Sans" panose="020B0606030504020204" pitchFamily="34" charset="0"/>
                <a:ea typeface="黑体" panose="02010609060101010101" pitchFamily="49" charset="-122"/>
                <a:sym typeface="Open Sans" panose="020B0606030504020204" pitchFamily="34" charset="0"/>
              </a:rPr>
              <a:t>using </a:t>
            </a:r>
            <a:r>
              <a:rPr lang="en-us" b="1" i="0" u="none" baseline="0" dirty="0" smtClean="0">
                <a:latin typeface="Open Sans" panose="020B0606030504020204" pitchFamily="34" charset="0"/>
                <a:ea typeface="黑体" panose="02010609060101010101" pitchFamily="49" charset="-122"/>
                <a:sym typeface="Open Sans" panose="020B0606030504020204" pitchFamily="34" charset="0"/>
              </a:rPr>
              <a:t>carbon </a:t>
            </a:r>
            <a:r>
              <a:rPr lang="en-us" b="1" i="0" u="none" baseline="0" dirty="0">
                <a:latin typeface="Open Sans" panose="020B0606030504020204" pitchFamily="34" charset="0"/>
                <a:ea typeface="黑体" panose="02010609060101010101" pitchFamily="49" charset="-122"/>
                <a:sym typeface="Open Sans" panose="020B0606030504020204" pitchFamily="34" charset="0"/>
              </a:rPr>
              <a:t>paper)</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376210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5" name="04.跟随装甲板_batch">
            <a:hlinkClick r:id="" action="ppaction://media"/>
            <a:extLst>
              <a:ext uri="{FF2B5EF4-FFF2-40B4-BE49-F238E27FC236}">
                <a16:creationId xmlns:a16="http://schemas.microsoft.com/office/drawing/2014/main" id="{D71799F3-B0B2-4798-9C97-4B77BB6E680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46715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1" y="1843021"/>
            <a:ext cx="8794459" cy="3171959"/>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rtl="0">
              <a:lnSpc>
                <a:spcPct val="120989"/>
              </a:lnSpc>
            </a:pPr>
            <a:r>
              <a:rPr lang="en-us" b="1" i="0" u="none" baseline="0" dirty="0">
                <a:solidFill>
                  <a:srgbClr val="FF0000"/>
                </a:solidFill>
                <a:latin typeface="Open Sans" panose="020B0606030504020204" pitchFamily="34" charset="0"/>
                <a:ea typeface="黑体" panose="02010609060101010101" pitchFamily="49" charset="-122"/>
                <a:sym typeface="Open Sans" panose="020B0606030504020204" pitchFamily="34" charset="0"/>
              </a:rPr>
              <a:t>Standard</a:t>
            </a:r>
            <a:r>
              <a:rPr lang="en-us" b="1" i="0" u="none" baseline="0" dirty="0">
                <a:latin typeface="Open Sans" panose="020B0606030504020204" pitchFamily="34" charset="0"/>
                <a:ea typeface="黑体" panose="02010609060101010101" pitchFamily="49" charset="-122"/>
                <a:sym typeface="Open Sans" panose="020B0606030504020204" pitchFamily="34" charset="0"/>
              </a:rPr>
              <a:t> - Simulate activating a Small Power Rune for 5 consecutive times: Strike a rotating Small Power Rune at 8 meters away and calculate the number of hits on the Power Rune Armor Module (if no Small Power Rune is available, projection can be used instead)</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918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3" name="05.大符_batch">
            <a:hlinkClick r:id="" action="ppaction://media"/>
            <a:extLst>
              <a:ext uri="{FF2B5EF4-FFF2-40B4-BE49-F238E27FC236}">
                <a16:creationId xmlns:a16="http://schemas.microsoft.com/office/drawing/2014/main" id="{7A246403-D2C7-4C56-8B44-E185DA3F2F4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32743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69836" y="2625062"/>
            <a:ext cx="11052329" cy="1618841"/>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rtl="0">
              <a:lnSpc>
                <a:spcPct val="120989"/>
              </a:lnSpc>
            </a:pPr>
            <a:r>
              <a:rPr lang="en-us" b="1" i="0" u="none" baseline="0" dirty="0">
                <a:solidFill>
                  <a:srgbClr val="FF0000"/>
                </a:solidFill>
                <a:latin typeface="Open Sans" panose="020B0606030504020204" pitchFamily="34" charset="0"/>
                <a:ea typeface="黑体" panose="02010609060101010101" pitchFamily="49" charset="-122"/>
                <a:sym typeface="Open Sans" panose="020B0606030504020204" pitchFamily="34" charset="0"/>
              </a:rPr>
              <a:t>Standard</a:t>
            </a:r>
            <a:r>
              <a:rPr lang="en-us" b="1" i="0" u="none" baseline="0" dirty="0">
                <a:latin typeface="Open Sans" panose="020B0606030504020204" pitchFamily="34" charset="0"/>
                <a:ea typeface="黑体" panose="02010609060101010101" pitchFamily="49" charset="-122"/>
                <a:sym typeface="Open Sans" panose="020B0606030504020204" pitchFamily="34" charset="0"/>
              </a:rPr>
              <a:t> - Steadily pass over a Launch Ramp for 3 consecutive times (display proof of a 17</a:t>
            </a:r>
            <a:r>
              <a:rPr lang="en-us" b="1" i="0" u="none" baseline="0" dirty="0">
                <a:latin typeface="思源黑体 CN Regular" panose="020B0500000000000000" pitchFamily="34" charset="-122"/>
                <a:ea typeface="思源黑体 CN Regular" panose="020B0500000000000000" pitchFamily="34" charset="-122"/>
                <a:sym typeface="Open Sans" panose="020B0606030504020204" pitchFamily="34" charset="0"/>
              </a:rPr>
              <a:t>°</a:t>
            </a:r>
            <a:r>
              <a:rPr lang="en-us" b="1" i="0" u="none" baseline="0" dirty="0">
                <a:latin typeface="Open Sans" panose="020B0606030504020204" pitchFamily="34" charset="0"/>
                <a:ea typeface="黑体" panose="02010609060101010101" pitchFamily="49" charset="-122"/>
                <a:sym typeface="Open Sans" panose="020B0606030504020204" pitchFamily="34" charset="0"/>
              </a:rPr>
              <a:t> slope of 350 mm in height and a landing point greater than 650 mm)</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3077021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D5D356-07A9-40C4-8713-D3B26A549DED}"/>
              </a:ext>
            </a:extLst>
          </p:cNvPr>
          <p:cNvSpPr>
            <a:spLocks noGrp="1"/>
          </p:cNvSpPr>
          <p:nvPr>
            <p:ph type="title"/>
          </p:nvPr>
        </p:nvSpPr>
        <p:spPr>
          <a:xfrm>
            <a:off x="3174414" y="2546892"/>
            <a:ext cx="5843172" cy="1764217"/>
          </a:xfrm>
        </p:spPr>
        <p:txBody>
          <a:bodyPr>
            <a:normAutofit fontScale="90000"/>
          </a:bodyPr>
          <a:lstStyle/>
          <a:p>
            <a:pPr algn="ctr" rtl="0">
              <a:lnSpc>
                <a:spcPct val="120989"/>
              </a:lnSpc>
            </a:pPr>
            <a:r>
              <a:rPr lang="en-us" sz="5400" b="1" i="0" u="none" baseline="0" dirty="0">
                <a:latin typeface="Open Sans" panose="020B0606030504020204" pitchFamily="34" charset="0"/>
                <a:ea typeface="黑体" panose="02010609060101010101" pitchFamily="49" charset="-122"/>
                <a:cs typeface="微软雅黑" panose="020B0503020204020204" pitchFamily="34" charset="-122"/>
                <a:sym typeface="Open Sans" panose="020B0606030504020204" pitchFamily="34" charset="0"/>
              </a:rPr>
              <a:t>Robot Building Specifications Demonstration</a:t>
            </a:r>
          </a:p>
        </p:txBody>
      </p:sp>
    </p:spTree>
    <p:custDataLst>
      <p:tags r:id="rId1"/>
    </p:custDataLst>
    <p:extLst>
      <p:ext uri="{BB962C8B-B14F-4D97-AF65-F5344CB8AC3E}">
        <p14:creationId xmlns:p14="http://schemas.microsoft.com/office/powerpoint/2010/main" val="3541970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3" name="06.飞坡_batch">
            <a:hlinkClick r:id="" action="ppaction://media"/>
            <a:extLst>
              <a:ext uri="{FF2B5EF4-FFF2-40B4-BE49-F238E27FC236}">
                <a16:creationId xmlns:a16="http://schemas.microsoft.com/office/drawing/2014/main" id="{2194A800-EDF2-4E4F-A675-38CA2BF951E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54329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580871" y="2103702"/>
            <a:ext cx="11030258" cy="2699137"/>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a:lnSpc>
                <a:spcPct val="120989"/>
              </a:lnSpc>
            </a:pPr>
            <a:r>
              <a:rPr lang="en-us" b="1" i="0" u="none" baseline="0" dirty="0">
                <a:solidFill>
                  <a:srgbClr val="FF0000"/>
                </a:solidFill>
                <a:latin typeface="Open Sans" panose="020B0606030504020204" pitchFamily="34" charset="0"/>
                <a:ea typeface="黑体" panose="02010609060101010101" pitchFamily="49" charset="-122"/>
                <a:sym typeface="Open Sans" panose="020B0606030504020204" pitchFamily="34" charset="0"/>
              </a:rPr>
              <a:t>Hero</a:t>
            </a:r>
            <a:r>
              <a:rPr lang="en-us" b="1" i="0" u="none" baseline="0" dirty="0">
                <a:latin typeface="Open Sans" panose="020B0606030504020204" pitchFamily="34" charset="0"/>
                <a:ea typeface="黑体" panose="02010609060101010101" pitchFamily="49" charset="-122"/>
                <a:sym typeface="Open Sans" panose="020B0606030504020204" pitchFamily="34" charset="0"/>
              </a:rPr>
              <a:t> - Simulate a lob shot from a Hero Sniper Point: Launch 15 rounds of 42 mm projectiles continuously to strike a subject with a diameter less than 450 mm at over 20 meters away, calculate the hit rate, and display relevant evidentiary materials (such as copies made by </a:t>
            </a:r>
            <a:r>
              <a:rPr lang="en-US" altLang="zh-CN" dirty="0">
                <a:latin typeface="Open Sans" panose="020B0606030504020204" pitchFamily="34" charset="0"/>
                <a:ea typeface="黑体" panose="02010609060101010101" pitchFamily="49" charset="-122"/>
                <a:sym typeface="Open Sans" panose="020B0606030504020204" pitchFamily="34" charset="0"/>
              </a:rPr>
              <a:t>using </a:t>
            </a:r>
            <a:r>
              <a:rPr lang="en-us" b="1" i="0" u="none" baseline="0" dirty="0" smtClean="0">
                <a:latin typeface="Open Sans" panose="020B0606030504020204" pitchFamily="34" charset="0"/>
                <a:ea typeface="黑体" panose="02010609060101010101" pitchFamily="49" charset="-122"/>
                <a:sym typeface="Open Sans" panose="020B0606030504020204" pitchFamily="34" charset="0"/>
              </a:rPr>
              <a:t>carbon </a:t>
            </a:r>
            <a:r>
              <a:rPr lang="en-us" b="1" i="0" u="none" baseline="0" dirty="0">
                <a:latin typeface="Open Sans" panose="020B0606030504020204" pitchFamily="34" charset="0"/>
                <a:ea typeface="黑体" panose="02010609060101010101" pitchFamily="49" charset="-122"/>
                <a:sym typeface="Open Sans" panose="020B0606030504020204" pitchFamily="34" charset="0"/>
              </a:rPr>
              <a:t>paper)</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2492402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3" name="13.20米吊射_batch">
            <a:hlinkClick r:id="" action="ppaction://media"/>
            <a:extLst>
              <a:ext uri="{FF2B5EF4-FFF2-40B4-BE49-F238E27FC236}">
                <a16:creationId xmlns:a16="http://schemas.microsoft.com/office/drawing/2014/main" id="{970B530A-2959-4279-A426-D3151425E50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313" y="0"/>
            <a:ext cx="12192000" cy="6858000"/>
          </a:xfrm>
          <a:prstGeom prst="rect">
            <a:avLst/>
          </a:prstGeom>
        </p:spPr>
      </p:pic>
    </p:spTree>
    <p:custDataLst>
      <p:tags r:id="rId1"/>
    </p:custDataLst>
    <p:extLst>
      <p:ext uri="{BB962C8B-B14F-4D97-AF65-F5344CB8AC3E}">
        <p14:creationId xmlns:p14="http://schemas.microsoft.com/office/powerpoint/2010/main" val="8548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1" y="2625062"/>
            <a:ext cx="8794459" cy="1607876"/>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rtl="0">
              <a:lnSpc>
                <a:spcPct val="120989"/>
              </a:lnSpc>
            </a:pPr>
            <a:r>
              <a:rPr lang="en-us" b="1" i="0" u="none" baseline="0" dirty="0">
                <a:latin typeface="Open Sans" panose="020B0606030504020204" pitchFamily="34" charset="0"/>
                <a:ea typeface="黑体" panose="02010609060101010101" pitchFamily="49" charset="-122"/>
                <a:sym typeface="Open Sans" panose="020B0606030504020204" pitchFamily="34" charset="0"/>
              </a:rPr>
              <a:t>Display the mounting bracket for the Positioning System Module and deformation of the bracket when a force of 40 N is applied on it</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1846353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2587938" y="496084"/>
            <a:ext cx="6970852" cy="6093402"/>
          </a:xfrm>
          <a:prstGeom prst="rect">
            <a:avLst/>
          </a:prstGeom>
        </p:spPr>
      </p:pic>
    </p:spTree>
    <p:custDataLst>
      <p:tags r:id="rId1"/>
    </p:custDataLst>
    <p:extLst>
      <p:ext uri="{BB962C8B-B14F-4D97-AF65-F5344CB8AC3E}">
        <p14:creationId xmlns:p14="http://schemas.microsoft.com/office/powerpoint/2010/main" val="1026080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1" y="2625062"/>
            <a:ext cx="8794459" cy="1607876"/>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rtl="0">
              <a:lnSpc>
                <a:spcPct val="120989"/>
              </a:lnSpc>
            </a:pPr>
            <a:r>
              <a:rPr lang="en-us" b="1" i="0" u="none" baseline="0" dirty="0">
                <a:latin typeface="Open Sans" panose="020B0606030504020204" pitchFamily="34" charset="0"/>
                <a:ea typeface="黑体" panose="02010609060101010101" pitchFamily="49" charset="-122"/>
                <a:sym typeface="Open Sans" panose="020B0606030504020204" pitchFamily="34" charset="0"/>
              </a:rPr>
              <a:t>Display the mounting area of the Speed Monitor Module (mounted properly as per the mounting specifications)</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99822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4" name="图片 3"/>
          <p:cNvPicPr>
            <a:picLocks noChangeAspect="1"/>
          </p:cNvPicPr>
          <p:nvPr/>
        </p:nvPicPr>
        <p:blipFill>
          <a:blip r:embed="rId4"/>
          <a:stretch>
            <a:fillRect/>
          </a:stretch>
        </p:blipFill>
        <p:spPr>
          <a:xfrm>
            <a:off x="3305498" y="518326"/>
            <a:ext cx="6880995" cy="5621217"/>
          </a:xfrm>
          <a:prstGeom prst="rect">
            <a:avLst/>
          </a:prstGeom>
        </p:spPr>
      </p:pic>
    </p:spTree>
    <p:custDataLst>
      <p:tags r:id="rId1"/>
    </p:custDataLst>
    <p:extLst>
      <p:ext uri="{BB962C8B-B14F-4D97-AF65-F5344CB8AC3E}">
        <p14:creationId xmlns:p14="http://schemas.microsoft.com/office/powerpoint/2010/main" val="2127281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1" y="2625062"/>
            <a:ext cx="8794459" cy="1607876"/>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rtl="0">
              <a:lnSpc>
                <a:spcPct val="120989"/>
              </a:lnSpc>
            </a:pPr>
            <a:r>
              <a:rPr lang="en-us" b="1" i="0" u="none" baseline="0" dirty="0">
                <a:latin typeface="Open Sans" panose="020B0606030504020204" pitchFamily="34" charset="0"/>
                <a:ea typeface="黑体" panose="02010609060101010101" pitchFamily="49" charset="-122"/>
                <a:sym typeface="Open Sans" panose="020B0606030504020204" pitchFamily="34" charset="0"/>
              </a:rPr>
              <a:t>Display the mounting location of a fluorescent energy-charging device (mounted properly as per the mounting specifications)</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821441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F5B1CA1-5200-4112-A16A-37175E54923C}"/>
              </a:ext>
            </a:extLst>
          </p:cNvPr>
          <p:cNvSpPr txBox="1"/>
          <p:nvPr/>
        </p:nvSpPr>
        <p:spPr>
          <a:xfrm>
            <a:off x="5542002" y="3198167"/>
            <a:ext cx="1776448" cy="506998"/>
          </a:xfrm>
          <a:prstGeom prst="rect">
            <a:avLst/>
          </a:prstGeom>
          <a:noFill/>
        </p:spPr>
        <p:txBody>
          <a:bodyPr wrap="none" rtlCol="0">
            <a:spAutoFit/>
          </a:bodyPr>
          <a:lstStyle/>
          <a:p>
            <a:pPr algn="l" rtl="0">
              <a:lnSpc>
                <a:spcPct val="120989"/>
              </a:lnSpc>
            </a:pPr>
            <a:r>
              <a:rPr lang="en-us" sz="2400" b="0" i="0" u="none" baseline="0">
                <a:latin typeface="Open Sans" panose="020B0606030504020204" pitchFamily="34" charset="0"/>
                <a:ea typeface="黑体" panose="02010609060101010101" pitchFamily="49" charset="-122"/>
                <a:sym typeface="Open Sans" panose="020B0606030504020204" pitchFamily="34" charset="0"/>
              </a:rPr>
              <a:t>Video page</a:t>
            </a:r>
          </a:p>
        </p:txBody>
      </p:sp>
      <p:pic>
        <p:nvPicPr>
          <p:cNvPr id="4" name="图片 3"/>
          <p:cNvPicPr>
            <a:picLocks noChangeAspect="1"/>
          </p:cNvPicPr>
          <p:nvPr/>
        </p:nvPicPr>
        <p:blipFill>
          <a:blip r:embed="rId4"/>
          <a:stretch>
            <a:fillRect/>
          </a:stretch>
        </p:blipFill>
        <p:spPr>
          <a:xfrm>
            <a:off x="1521608" y="618595"/>
            <a:ext cx="8894800" cy="5419348"/>
          </a:xfrm>
          <a:prstGeom prst="rect">
            <a:avLst/>
          </a:prstGeom>
        </p:spPr>
      </p:pic>
    </p:spTree>
    <p:custDataLst>
      <p:tags r:id="rId1"/>
    </p:custDataLst>
    <p:extLst>
      <p:ext uri="{BB962C8B-B14F-4D97-AF65-F5344CB8AC3E}">
        <p14:creationId xmlns:p14="http://schemas.microsoft.com/office/powerpoint/2010/main" val="3408065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98771" y="2625062"/>
            <a:ext cx="8794459" cy="1607876"/>
          </a:xfrm>
          <a:prstGeom prst="rect">
            <a:avLst/>
          </a:prstGeom>
          <a:noFill/>
        </p:spPr>
        <p:txBody>
          <a:bodyPr wrap="square" rtlCol="0">
            <a:spAutoFit/>
          </a:bodyPr>
          <a:lstStyle>
            <a:defPPr>
              <a:defRPr lang="en-us"/>
            </a:defPPr>
            <a:lvl1pPr>
              <a:defRPr sz="2800" b="1">
                <a:latin typeface="微软雅黑" panose="020B0503020204020204" pitchFamily="34" charset="-122"/>
                <a:ea typeface="微软雅黑" panose="020B0503020204020204" pitchFamily="34" charset="-122"/>
              </a:defRPr>
            </a:lvl1pPr>
          </a:lstStyle>
          <a:p>
            <a:pPr algn="ctr" rtl="0">
              <a:lnSpc>
                <a:spcPct val="120989"/>
              </a:lnSpc>
            </a:pPr>
            <a:r>
              <a:rPr lang="en-us" b="1" i="0" u="none" baseline="0" dirty="0">
                <a:latin typeface="Open Sans" panose="020B0606030504020204" pitchFamily="34" charset="0"/>
                <a:ea typeface="黑体" panose="02010609060101010101" pitchFamily="49" charset="-122"/>
                <a:sym typeface="Open Sans" panose="020B0606030504020204" pitchFamily="34" charset="0"/>
              </a:rPr>
              <a:t>Display the mounting of other Referee System modules or the mounting location reserved for the Referee System</a:t>
            </a:r>
            <a:endParaRPr lang="en-us" altLang="zh-CN" dirty="0">
              <a:latin typeface="Open Sans" panose="020B0606030504020204" pitchFamily="34" charset="0"/>
              <a:ea typeface="黑体" panose="02010609060101010101" pitchFamily="49" charset="-122"/>
              <a:sym typeface="Open Sans" panose="020B0606030504020204" pitchFamily="34" charset="0"/>
            </a:endParaRPr>
          </a:p>
        </p:txBody>
      </p:sp>
    </p:spTree>
    <p:custDataLst>
      <p:tags r:id="rId1"/>
    </p:custDataLst>
    <p:extLst>
      <p:ext uri="{BB962C8B-B14F-4D97-AF65-F5344CB8AC3E}">
        <p14:creationId xmlns:p14="http://schemas.microsoft.com/office/powerpoint/2010/main" val="719123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TotalTime>
  <Words>1374</Words>
  <Application>Microsoft Office PowerPoint</Application>
  <PresentationFormat>宽屏</PresentationFormat>
  <Paragraphs>72</Paragraphs>
  <Slides>22</Slides>
  <Notes>13</Notes>
  <HiddenSlides>0</HiddenSlides>
  <MMClips>6</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Open Sans</vt:lpstr>
      <vt:lpstr>等线</vt:lpstr>
      <vt:lpstr>等线 Light</vt:lpstr>
      <vt:lpstr>黑体</vt:lpstr>
      <vt:lpstr>思源黑体 CN Regular</vt:lpstr>
      <vt:lpstr>宋体</vt:lpstr>
      <vt:lpstr>微软雅黑</vt:lpstr>
      <vt:lpstr>Arial</vt:lpstr>
      <vt:lpstr>Calibri</vt:lpstr>
      <vt:lpstr>Office 主题​​</vt:lpstr>
      <vt:lpstr>PowerPoint 演示文稿</vt:lpstr>
      <vt:lpstr>Robot Building Specifications Demonstration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Robot Function Demonstration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zexal.wang</dc:creator>
  <cp:lastModifiedBy>Echo Xu</cp:lastModifiedBy>
  <cp:revision>43</cp:revision>
  <dcterms:created xsi:type="dcterms:W3CDTF">2023-12-18T03:21:55Z</dcterms:created>
  <dcterms:modified xsi:type="dcterms:W3CDTF">2024-01-10T11:19:47Z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2052-0.0.0.0</vt:lpwstr>
  </property>
  <property fmtid="{D5CDD505-2E9C-101B-9397-08002B2CF9AE}" pid="4" name="ArticulateGUID">
    <vt:lpwstr>B51B9075-1264-4079-3F3E-3F3F3F3F4E60</vt:lpwstr>
  </property>
  <property fmtid="{D5CDD505-2E9C-101B-9397-08002B2CF9AE}" pid="5" name="ArticulatePath">
    <vt:lpwstr>RMUC 2024中期进度考核-技术评审进度细则拍摄案例及要求</vt:lpwstr>
  </property>
</Properties>
</file>