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8" r:id="rId2"/>
    <p:sldId id="344" r:id="rId3"/>
    <p:sldId id="347" r:id="rId4"/>
    <p:sldId id="348" r:id="rId5"/>
    <p:sldId id="349" r:id="rId6"/>
    <p:sldId id="350" r:id="rId7"/>
    <p:sldId id="351" r:id="rId8"/>
    <p:sldId id="352" r:id="rId9"/>
    <p:sldId id="353" r:id="rId10"/>
    <p:sldId id="354" r:id="rId11"/>
    <p:sldId id="345" r:id="rId12"/>
    <p:sldId id="386" r:id="rId13"/>
    <p:sldId id="387" r:id="rId14"/>
    <p:sldId id="388" r:id="rId15"/>
    <p:sldId id="389" r:id="rId16"/>
    <p:sldId id="390" r:id="rId17"/>
    <p:sldId id="391" r:id="rId18"/>
    <p:sldId id="392" r:id="rId19"/>
    <p:sldId id="393" r:id="rId20"/>
    <p:sldId id="394" r:id="rId21"/>
    <p:sldId id="411" r:id="rId22"/>
    <p:sldId id="412"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ble huang" initials="dh" lastIdx="1" clrIdx="0">
    <p:extLst>
      <p:ext uri="{19B8F6BF-5375-455C-9EA6-DF929625EA0E}">
        <p15:presenceInfo xmlns:p15="http://schemas.microsoft.com/office/powerpoint/2012/main" userId="d4d2d5f823dfc5b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68235" autoAdjust="0"/>
  </p:normalViewPr>
  <p:slideViewPr>
    <p:cSldViewPr snapToGrid="0">
      <p:cViewPr>
        <p:scale>
          <a:sx n="50" d="100"/>
          <a:sy n="50" d="100"/>
        </p:scale>
        <p:origin x="103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2023/12/28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2515228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很好的案例（去年标准而言）：出现背景板，清晰展示跟随装甲板。今年在跟随基础上做击打展示，注意展示击打命中率的佐证材料（如复写纸痕迹）。</a:t>
            </a:r>
            <a:endParaRPr lang="en-US" altLang="zh-CN" dirty="0"/>
          </a:p>
          <a:p>
            <a:endParaRPr lang="en-US" altLang="zh-CN" dirty="0"/>
          </a:p>
          <a:p>
            <a:r>
              <a:rPr lang="en-US" altLang="zh-CN" dirty="0"/>
              <a:t>23</a:t>
            </a:r>
            <a:r>
              <a:rPr lang="zh-CN" altLang="en-US" dirty="0"/>
              <a:t>赛季的标准下该功能点需展示内容：①清晰展示跟随装甲板；②</a:t>
            </a:r>
            <a:r>
              <a:rPr lang="zh-CN" altLang="en-US" sz="1200" b="0" i="0" kern="1200" dirty="0">
                <a:solidFill>
                  <a:schemeClr val="tx1"/>
                </a:solidFill>
                <a:effectLst/>
                <a:latin typeface="+mn-lt"/>
                <a:ea typeface="+mn-ea"/>
                <a:cs typeface="+mn-cs"/>
              </a:rPr>
              <a:t>技术评审</a:t>
            </a:r>
            <a:r>
              <a:rPr lang="zh-CN" altLang="en-US" dirty="0"/>
              <a:t>背景板</a:t>
            </a:r>
            <a:r>
              <a:rPr lang="en-US" altLang="zh-CN" dirty="0"/>
              <a:t>/</a:t>
            </a:r>
            <a:r>
              <a:rPr lang="zh-CN" altLang="en-US" dirty="0"/>
              <a:t>装甲展示。</a:t>
            </a:r>
          </a:p>
        </p:txBody>
      </p:sp>
    </p:spTree>
    <p:extLst>
      <p:ext uri="{BB962C8B-B14F-4D97-AF65-F5344CB8AC3E}">
        <p14:creationId xmlns:p14="http://schemas.microsoft.com/office/powerpoint/2010/main" val="3736634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很好的案例（</a:t>
            </a:r>
            <a:r>
              <a:rPr lang="en-US" altLang="zh-CN" dirty="0"/>
              <a:t>23</a:t>
            </a:r>
            <a:r>
              <a:rPr lang="zh-CN" altLang="en-US" dirty="0"/>
              <a:t>赛季标准而言）：出现技术评审背景板，清晰展示距离和激活情况（如用投影等情况，可以在完成击打后以字幕形式</a:t>
            </a:r>
            <a:r>
              <a:rPr lang="zh-CN" altLang="en-US" sz="1200" b="0" i="0" kern="1200" dirty="0">
                <a:solidFill>
                  <a:schemeClr val="tx1"/>
                </a:solidFill>
                <a:effectLst/>
                <a:latin typeface="+mn-lt"/>
                <a:ea typeface="+mn-ea"/>
                <a:cs typeface="+mn-cs"/>
              </a:rPr>
              <a:t>统计每次能量机关装甲模块命中数</a:t>
            </a:r>
            <a:r>
              <a:rPr lang="zh-CN" altLang="en-US" dirty="0"/>
              <a:t>）。今年在去年基础上做连续</a:t>
            </a:r>
            <a:r>
              <a:rPr lang="en-US" altLang="zh-CN" dirty="0"/>
              <a:t>5</a:t>
            </a:r>
            <a:r>
              <a:rPr lang="zh-CN" altLang="en-US" dirty="0"/>
              <a:t>次击打的要求。</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23</a:t>
            </a:r>
            <a:r>
              <a:rPr lang="zh-CN" altLang="en-US" dirty="0"/>
              <a:t>赛季的标准下该功能点需展示内容：①展示机器人与能量机关的距离；②</a:t>
            </a:r>
            <a:r>
              <a:rPr lang="zh-CN" altLang="en-US" sz="1200" b="0" i="0" kern="1200" dirty="0">
                <a:solidFill>
                  <a:schemeClr val="tx1"/>
                </a:solidFill>
                <a:effectLst/>
                <a:latin typeface="+mn-lt"/>
                <a:ea typeface="+mn-ea"/>
                <a:cs typeface="+mn-cs"/>
              </a:rPr>
              <a:t>技术评审</a:t>
            </a:r>
            <a:r>
              <a:rPr lang="zh-CN" altLang="en-US" dirty="0"/>
              <a:t>背景板</a:t>
            </a:r>
            <a:r>
              <a:rPr lang="en-US" altLang="zh-CN" dirty="0"/>
              <a:t>/</a:t>
            </a:r>
            <a:r>
              <a:rPr lang="zh-CN" altLang="en-US" dirty="0"/>
              <a:t>装甲展示；③展示机器人击打能力机关过程及激活情况</a:t>
            </a:r>
          </a:p>
        </p:txBody>
      </p:sp>
    </p:spTree>
    <p:extLst>
      <p:ext uri="{BB962C8B-B14F-4D97-AF65-F5344CB8AC3E}">
        <p14:creationId xmlns:p14="http://schemas.microsoft.com/office/powerpoint/2010/main" val="1464916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该案例缺少展示的内容为（</a:t>
            </a:r>
            <a:r>
              <a:rPr lang="en-US" altLang="zh-CN" dirty="0"/>
              <a:t>23</a:t>
            </a:r>
            <a:r>
              <a:rPr lang="zh-CN" altLang="en-US" dirty="0"/>
              <a:t>赛季标准而言）：飞坡的尺寸数据和落点没有展示（普遍存在的问题）</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23</a:t>
            </a:r>
            <a:r>
              <a:rPr lang="zh-CN" altLang="en-US" dirty="0"/>
              <a:t>赛季的标准下该功能点需展示内容：①展示飞坡的尺寸数据；②展示飞坡落点（飞越的水平距离）；③飞坡完整过程；④</a:t>
            </a:r>
            <a:r>
              <a:rPr lang="zh-CN" altLang="en-US" sz="1200" b="0" i="0" kern="1200" dirty="0">
                <a:solidFill>
                  <a:schemeClr val="tx1"/>
                </a:solidFill>
                <a:effectLst/>
                <a:latin typeface="+mn-lt"/>
                <a:ea typeface="+mn-ea"/>
                <a:cs typeface="+mn-cs"/>
              </a:rPr>
              <a:t>技术评审</a:t>
            </a:r>
            <a:r>
              <a:rPr lang="zh-CN" altLang="en-US" dirty="0"/>
              <a:t>背景板</a:t>
            </a:r>
            <a:r>
              <a:rPr lang="en-US" altLang="zh-CN" dirty="0"/>
              <a:t>/</a:t>
            </a:r>
            <a:r>
              <a:rPr lang="zh-CN" altLang="en-US" dirty="0"/>
              <a:t>装甲展示</a:t>
            </a:r>
          </a:p>
          <a:p>
            <a:endParaRPr lang="zh-CN" altLang="en-US" dirty="0"/>
          </a:p>
        </p:txBody>
      </p:sp>
    </p:spTree>
    <p:extLst>
      <p:ext uri="{BB962C8B-B14F-4D97-AF65-F5344CB8AC3E}">
        <p14:creationId xmlns:p14="http://schemas.microsoft.com/office/powerpoint/2010/main" val="3957753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很好的案例（</a:t>
            </a:r>
            <a:r>
              <a:rPr lang="en-US" altLang="zh-CN" dirty="0"/>
              <a:t>23</a:t>
            </a:r>
            <a:r>
              <a:rPr lang="zh-CN" altLang="en-US" dirty="0"/>
              <a:t>赛季标准而言）：展示技术评审背景板，同时拍摄过程中机器人和目标在同一个画面内（也可以有两个机位，剪辑在一起），一镜到底，字幕有统计数据，美中不足缺少展示相关证明材料（如复写纸痕迹）。</a:t>
            </a:r>
          </a:p>
        </p:txBody>
      </p:sp>
    </p:spTree>
    <p:extLst>
      <p:ext uri="{BB962C8B-B14F-4D97-AF65-F5344CB8AC3E}">
        <p14:creationId xmlns:p14="http://schemas.microsoft.com/office/powerpoint/2010/main" val="1579859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要求：</a:t>
            </a:r>
            <a:endParaRPr lang="en-US" altLang="zh-CN" dirty="0"/>
          </a:p>
          <a:p>
            <a:r>
              <a:rPr lang="en-US" altLang="zh-CN" dirty="0"/>
              <a:t>1.</a:t>
            </a:r>
            <a:r>
              <a:rPr lang="zh-CN" altLang="en-US" dirty="0"/>
              <a:t>必须展示图纸，如有实物须展示视频；在视频与图纸中明确标注模块位置</a:t>
            </a:r>
            <a:endParaRPr lang="en-US" altLang="zh-CN" dirty="0"/>
          </a:p>
          <a:p>
            <a:r>
              <a:rPr lang="en-US" altLang="zh-CN" dirty="0"/>
              <a:t>2.</a:t>
            </a:r>
            <a:r>
              <a:rPr lang="zh-CN" altLang="en-US" dirty="0"/>
              <a:t>图纸展示要求：</a:t>
            </a:r>
            <a:endParaRPr lang="en-US" altLang="zh-CN" dirty="0"/>
          </a:p>
          <a:p>
            <a:r>
              <a:rPr lang="zh-CN" altLang="en-US" dirty="0"/>
              <a:t>①以定位模块底面的</a:t>
            </a:r>
            <a:r>
              <a:rPr lang="en-US" altLang="zh-CN" dirty="0"/>
              <a:t>4</a:t>
            </a:r>
            <a:r>
              <a:rPr lang="zh-CN" altLang="en-US" dirty="0"/>
              <a:t>个最外沿为边，向</a:t>
            </a:r>
            <a:r>
              <a:rPr lang="en-US" altLang="zh-CN" dirty="0"/>
              <a:t>4</a:t>
            </a:r>
            <a:r>
              <a:rPr lang="zh-CN" altLang="en-US" dirty="0"/>
              <a:t>个最外边沿交汇处组成的面</a:t>
            </a:r>
            <a:r>
              <a:rPr lang="en-US" altLang="zh-CN" dirty="0"/>
              <a:t>145°</a:t>
            </a:r>
            <a:r>
              <a:rPr lang="zh-CN" altLang="en-US" dirty="0"/>
              <a:t>方向延伸至少</a:t>
            </a:r>
            <a:r>
              <a:rPr lang="en-US" altLang="zh-CN" dirty="0"/>
              <a:t>200mm</a:t>
            </a:r>
          </a:p>
          <a:p>
            <a:r>
              <a:rPr lang="en-US" altLang="zh-CN" dirty="0"/>
              <a:t>②</a:t>
            </a:r>
            <a:r>
              <a:rPr lang="zh-CN" altLang="en-US" dirty="0"/>
              <a:t>在图纸中标注测量定位模块与机器人制作规范手册</a:t>
            </a:r>
            <a:r>
              <a:rPr lang="en-US" altLang="zh-CN" dirty="0"/>
              <a:t>1.0</a:t>
            </a:r>
            <a:r>
              <a:rPr lang="zh-CN" altLang="en-US" dirty="0"/>
              <a:t>版本中</a:t>
            </a:r>
            <a:r>
              <a:rPr lang="en-US" altLang="zh-CN" dirty="0"/>
              <a:t>S160</a:t>
            </a:r>
            <a:r>
              <a:rPr lang="zh-CN" altLang="en-US" dirty="0"/>
              <a:t>提到的相关部件的距离</a:t>
            </a:r>
            <a:endParaRPr lang="en-US" altLang="zh-CN" dirty="0"/>
          </a:p>
          <a:p>
            <a:r>
              <a:rPr lang="en-US" altLang="zh-CN" dirty="0"/>
              <a:t>3.</a:t>
            </a:r>
            <a:r>
              <a:rPr lang="zh-CN" altLang="en-US" dirty="0"/>
              <a:t>视频展示要求（如有实物需展示）：</a:t>
            </a:r>
            <a:endParaRPr lang="en-US" altLang="zh-CN" dirty="0"/>
          </a:p>
          <a:p>
            <a:r>
              <a:rPr lang="zh-CN" altLang="en-US" dirty="0"/>
              <a:t>①显示拉力计（或其他仪器）对安装支架施加垂直方向上的力后的显示数值与安装支架的实时变化</a:t>
            </a:r>
          </a:p>
        </p:txBody>
      </p:sp>
    </p:spTree>
    <p:extLst>
      <p:ext uri="{BB962C8B-B14F-4D97-AF65-F5344CB8AC3E}">
        <p14:creationId xmlns:p14="http://schemas.microsoft.com/office/powerpoint/2010/main" val="2014264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要求：</a:t>
            </a:r>
            <a:endParaRPr lang="en-US" altLang="zh-CN" dirty="0"/>
          </a:p>
          <a:p>
            <a:r>
              <a:rPr lang="en-US" altLang="zh-CN" dirty="0"/>
              <a:t>1.</a:t>
            </a:r>
            <a:r>
              <a:rPr lang="zh-CN" altLang="en-US" dirty="0"/>
              <a:t>必须展示图纸，如有实物须展示视频；在视频与图纸中明确标注模块位置</a:t>
            </a:r>
            <a:endParaRPr lang="en-US" altLang="zh-CN" dirty="0"/>
          </a:p>
          <a:p>
            <a:r>
              <a:rPr lang="en-US" altLang="zh-CN" dirty="0"/>
              <a:t>2.</a:t>
            </a:r>
            <a:r>
              <a:rPr lang="zh-CN" altLang="en-US" dirty="0"/>
              <a:t>如为图纸以测速模块</a:t>
            </a:r>
            <a:r>
              <a:rPr lang="en-US" altLang="zh-CN" dirty="0"/>
              <a:t>logo</a:t>
            </a:r>
            <a:r>
              <a:rPr lang="zh-CN" altLang="en-US" dirty="0"/>
              <a:t>位置为球心分别画出直径为</a:t>
            </a:r>
            <a:r>
              <a:rPr lang="en-US" altLang="zh-CN" dirty="0"/>
              <a:t>50mm</a:t>
            </a:r>
            <a:r>
              <a:rPr lang="zh-CN" altLang="en-US" dirty="0"/>
              <a:t>、</a:t>
            </a:r>
            <a:r>
              <a:rPr lang="en-US" altLang="zh-CN" dirty="0"/>
              <a:t>100mm</a:t>
            </a:r>
            <a:r>
              <a:rPr lang="zh-CN" altLang="en-US" dirty="0"/>
              <a:t>的透明球体</a:t>
            </a:r>
            <a:endParaRPr lang="en-US" altLang="zh-CN" dirty="0"/>
          </a:p>
          <a:p>
            <a:r>
              <a:rPr lang="en-US" altLang="zh-CN" dirty="0"/>
              <a:t>3.</a:t>
            </a:r>
            <a:r>
              <a:rPr lang="zh-CN" altLang="en-US" dirty="0"/>
              <a:t>如不为图纸，则使用卷尺测量测速模块与机器人制作规范手册</a:t>
            </a:r>
            <a:r>
              <a:rPr lang="en-US" altLang="zh-CN" dirty="0"/>
              <a:t>1.0</a:t>
            </a:r>
            <a:r>
              <a:rPr lang="zh-CN" altLang="en-US" dirty="0"/>
              <a:t>版本中</a:t>
            </a:r>
            <a:r>
              <a:rPr lang="en-US" altLang="zh-CN" dirty="0"/>
              <a:t>S147</a:t>
            </a:r>
            <a:r>
              <a:rPr lang="zh-CN" altLang="en-US" dirty="0"/>
              <a:t>提到的相关部件的距离</a:t>
            </a:r>
          </a:p>
        </p:txBody>
      </p:sp>
    </p:spTree>
    <p:extLst>
      <p:ext uri="{BB962C8B-B14F-4D97-AF65-F5344CB8AC3E}">
        <p14:creationId xmlns:p14="http://schemas.microsoft.com/office/powerpoint/2010/main" val="4217148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1892286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要求：</a:t>
            </a:r>
            <a:endParaRPr lang="en-US" altLang="zh-CN" dirty="0"/>
          </a:p>
          <a:p>
            <a:r>
              <a:rPr lang="en-US" altLang="zh-CN" dirty="0"/>
              <a:t>1.</a:t>
            </a:r>
            <a:r>
              <a:rPr lang="zh-CN" altLang="en-US" dirty="0"/>
              <a:t>必须展示图纸，如有实物须展示视频；在视频与图纸中明确标注模块位置</a:t>
            </a:r>
            <a:endParaRPr lang="en-US" altLang="zh-CN" dirty="0"/>
          </a:p>
          <a:p>
            <a:r>
              <a:rPr lang="en-US" altLang="zh-CN" dirty="0"/>
              <a:t>2.</a:t>
            </a:r>
            <a:r>
              <a:rPr lang="zh-CN" altLang="en-US" dirty="0"/>
              <a:t>在图纸中，则展示图纸中</a:t>
            </a:r>
            <a:r>
              <a:rPr lang="en-US" altLang="zh-CN" dirty="0"/>
              <a:t>17mm</a:t>
            </a:r>
            <a:r>
              <a:rPr lang="zh-CN" altLang="en-US" dirty="0"/>
              <a:t>荧光充能装置与预置状态弹丸、发射状态弹丸的的俯视图</a:t>
            </a:r>
            <a:endParaRPr lang="en-US" altLang="zh-CN" dirty="0"/>
          </a:p>
          <a:p>
            <a:r>
              <a:rPr lang="en-US" altLang="zh-CN" dirty="0"/>
              <a:t>3.</a:t>
            </a:r>
            <a:r>
              <a:rPr lang="zh-CN" altLang="en-US" dirty="0"/>
              <a:t>在视频中，展示荧光充能装置与预置状态弹丸、发射状态弹丸的位置</a:t>
            </a:r>
          </a:p>
        </p:txBody>
      </p:sp>
    </p:spTree>
    <p:extLst>
      <p:ext uri="{BB962C8B-B14F-4D97-AF65-F5344CB8AC3E}">
        <p14:creationId xmlns:p14="http://schemas.microsoft.com/office/powerpoint/2010/main" val="1894568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要求：</a:t>
            </a:r>
            <a:endParaRPr lang="en-US" altLang="zh-CN" dirty="0"/>
          </a:p>
          <a:p>
            <a:r>
              <a:rPr lang="en-US" altLang="zh-CN" dirty="0"/>
              <a:t>1.</a:t>
            </a:r>
            <a:r>
              <a:rPr lang="zh-CN" altLang="en-US" dirty="0"/>
              <a:t>必须展示图纸，如有实物须展示视频；在视频或图纸中需明确标注模块位置</a:t>
            </a:r>
            <a:endParaRPr lang="en-US" altLang="zh-CN" dirty="0"/>
          </a:p>
          <a:p>
            <a:r>
              <a:rPr lang="en-US" altLang="zh-CN" dirty="0"/>
              <a:t>2.</a:t>
            </a:r>
            <a:r>
              <a:rPr lang="zh-CN" altLang="en-US" dirty="0"/>
              <a:t>根据裁判系统配置表展示对应兵种的所有</a:t>
            </a:r>
            <a:r>
              <a:rPr lang="zh-CN" altLang="en-US"/>
              <a:t>裁判系统模块安装位置</a:t>
            </a:r>
            <a:endParaRPr lang="en-US" altLang="zh-CN" dirty="0"/>
          </a:p>
        </p:txBody>
      </p:sp>
    </p:spTree>
    <p:extLst>
      <p:ext uri="{BB962C8B-B14F-4D97-AF65-F5344CB8AC3E}">
        <p14:creationId xmlns:p14="http://schemas.microsoft.com/office/powerpoint/2010/main" val="825734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该案例缺少展示的内容为：</a:t>
            </a:r>
            <a:r>
              <a:rPr lang="en-US" altLang="zh-CN" dirty="0"/>
              <a:t>15</a:t>
            </a:r>
            <a:r>
              <a:rPr lang="zh-CN" altLang="en-US" dirty="0"/>
              <a:t>度坡的坡度没有展示（普遍存在的问题）；</a:t>
            </a:r>
            <a:endParaRPr lang="en-US" altLang="zh-CN" dirty="0"/>
          </a:p>
          <a:p>
            <a:endParaRPr lang="en-US" altLang="zh-CN" dirty="0"/>
          </a:p>
          <a:p>
            <a:r>
              <a:rPr lang="en-US" altLang="zh-CN" dirty="0"/>
              <a:t>23</a:t>
            </a:r>
            <a:r>
              <a:rPr lang="zh-CN" altLang="en-US" dirty="0"/>
              <a:t>赛季的标准下该功能点需展示内容有：①</a:t>
            </a:r>
            <a:r>
              <a:rPr lang="en-US" altLang="zh-CN" dirty="0"/>
              <a:t>15</a:t>
            </a:r>
            <a:r>
              <a:rPr lang="zh-CN" altLang="en-US" dirty="0"/>
              <a:t>度坡的坡度展示；②功率和机器人爬坡显示；③</a:t>
            </a:r>
            <a:r>
              <a:rPr lang="zh-CN" altLang="en-US" sz="1200" b="0" i="0" kern="1200" dirty="0">
                <a:solidFill>
                  <a:schemeClr val="tx1"/>
                </a:solidFill>
                <a:effectLst/>
                <a:latin typeface="+mn-lt"/>
                <a:ea typeface="+mn-ea"/>
                <a:cs typeface="+mn-cs"/>
              </a:rPr>
              <a:t>技术评审</a:t>
            </a:r>
            <a:r>
              <a:rPr lang="zh-CN" altLang="en-US" dirty="0"/>
              <a:t>背景板</a:t>
            </a:r>
            <a:r>
              <a:rPr lang="en-US" altLang="zh-CN" dirty="0"/>
              <a:t>/</a:t>
            </a:r>
            <a:r>
              <a:rPr lang="zh-CN" altLang="en-US" dirty="0"/>
              <a:t>装甲展示。</a:t>
            </a:r>
          </a:p>
        </p:txBody>
      </p:sp>
    </p:spTree>
    <p:extLst>
      <p:ext uri="{BB962C8B-B14F-4D97-AF65-F5344CB8AC3E}">
        <p14:creationId xmlns:p14="http://schemas.microsoft.com/office/powerpoint/2010/main" val="180582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该案例缺少展示的内容为：</a:t>
            </a:r>
            <a:r>
              <a:rPr lang="en-US" altLang="zh-CN" dirty="0"/>
              <a:t>5</a:t>
            </a:r>
            <a:r>
              <a:rPr lang="zh-CN" altLang="en-US" dirty="0"/>
              <a:t>米的距离没有展示（普遍存在的问题）、命中率数据缺乏佐证材料展示（普遍存在的问题：评审过程不会一个个看是否命中，建议参赛队做好命中率统计的展示材料）</a:t>
            </a:r>
            <a:endParaRPr lang="en-US" altLang="zh-CN" dirty="0"/>
          </a:p>
          <a:p>
            <a:endParaRPr lang="en-US" altLang="zh-CN" dirty="0"/>
          </a:p>
          <a:p>
            <a:r>
              <a:rPr lang="en-US" altLang="zh-CN" dirty="0"/>
              <a:t>23</a:t>
            </a:r>
            <a:r>
              <a:rPr lang="zh-CN" altLang="en-US" dirty="0"/>
              <a:t>赛季的标准下该功能点需展示内容为：①</a:t>
            </a:r>
            <a:r>
              <a:rPr lang="en-US" altLang="zh-CN" dirty="0"/>
              <a:t>5</a:t>
            </a:r>
            <a:r>
              <a:rPr lang="zh-CN" altLang="en-US" dirty="0"/>
              <a:t>米距离展示；②命中率梳理佐证材料展示；③机器人击打过程展示；④</a:t>
            </a:r>
            <a:r>
              <a:rPr lang="zh-CN" altLang="en-US" sz="1200" b="0" i="0" kern="1200" dirty="0">
                <a:solidFill>
                  <a:schemeClr val="tx1"/>
                </a:solidFill>
                <a:effectLst/>
                <a:latin typeface="+mn-lt"/>
                <a:ea typeface="+mn-ea"/>
                <a:cs typeface="+mn-cs"/>
              </a:rPr>
              <a:t>技术评审</a:t>
            </a:r>
            <a:r>
              <a:rPr lang="zh-CN" altLang="en-US" dirty="0"/>
              <a:t>背景板</a:t>
            </a:r>
            <a:r>
              <a:rPr lang="en-US" altLang="zh-CN" dirty="0"/>
              <a:t>/</a:t>
            </a:r>
            <a:r>
              <a:rPr lang="zh-CN" altLang="en-US" dirty="0"/>
              <a:t>装甲展示。</a:t>
            </a:r>
          </a:p>
        </p:txBody>
      </p:sp>
    </p:spTree>
    <p:extLst>
      <p:ext uri="{BB962C8B-B14F-4D97-AF65-F5344CB8AC3E}">
        <p14:creationId xmlns:p14="http://schemas.microsoft.com/office/powerpoint/2010/main" val="108704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2403989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0ACD3AF-8BB3-44FF-898E-85CDE4E3A7CA}" type="datetimeFigureOut">
              <a:rPr lang="zh-CN" altLang="en-US" smtClean="0"/>
              <a:t>2023/12/28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ACD3AF-8BB3-44FF-898E-85CDE4E3A7CA}" type="datetimeFigureOut">
              <a:rPr lang="zh-CN" altLang="en-US" smtClean="0"/>
              <a:t>2023/12/28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ACD3AF-8BB3-44FF-898E-85CDE4E3A7CA}" type="datetimeFigureOut">
              <a:rPr lang="zh-CN" altLang="en-US" smtClean="0"/>
              <a:t>2023/12/28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ACD3AF-8BB3-44FF-898E-85CDE4E3A7CA}" type="datetimeFigureOut">
              <a:rPr lang="zh-CN" altLang="en-US" smtClean="0"/>
              <a:t>2023/12/28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0ACD3AF-8BB3-44FF-898E-85CDE4E3A7CA}" type="datetimeFigureOut">
              <a:rPr lang="zh-CN" altLang="en-US" smtClean="0"/>
              <a:t>2023/12/28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0ACD3AF-8BB3-44FF-898E-85CDE4E3A7CA}" type="datetimeFigureOut">
              <a:rPr lang="zh-CN" altLang="en-US" smtClean="0"/>
              <a:t>2023/12/28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0ACD3AF-8BB3-44FF-898E-85CDE4E3A7CA}" type="datetimeFigureOut">
              <a:rPr lang="zh-CN" altLang="en-US" smtClean="0"/>
              <a:t>2023/12/28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0ACD3AF-8BB3-44FF-898E-85CDE4E3A7CA}" type="datetimeFigureOut">
              <a:rPr lang="zh-CN" altLang="en-US" smtClean="0"/>
              <a:t>2023/12/28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ACD3AF-8BB3-44FF-898E-85CDE4E3A7CA}" type="datetimeFigureOut">
              <a:rPr lang="zh-CN" altLang="en-US" smtClean="0"/>
              <a:t>2023/12/28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ACD3AF-8BB3-44FF-898E-85CDE4E3A7CA}" type="datetimeFigureOut">
              <a:rPr lang="zh-CN" altLang="en-US" smtClean="0"/>
              <a:t>2023/12/28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ACD3AF-8BB3-44FF-898E-85CDE4E3A7CA}" type="datetimeFigureOut">
              <a:rPr lang="zh-CN" altLang="en-US" smtClean="0"/>
              <a:t>2023/12/28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ACD3AF-8BB3-44FF-898E-85CDE4E3A7CA}" type="datetimeFigureOut">
              <a:rPr lang="zh-CN" altLang="en-US" smtClean="0"/>
              <a:t>2023/12/28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92A18-5DD5-466B-9161-AD911F8C6B0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81693" y="852805"/>
            <a:ext cx="10560747" cy="1266107"/>
          </a:xfrm>
          <a:prstGeom prst="rect">
            <a:avLst/>
          </a:prstGeom>
          <a:noFill/>
        </p:spPr>
        <p:txBody>
          <a:bodyPr wrap="square" rtlCol="0">
            <a:noAutofit/>
          </a:bodyPr>
          <a:lstStyle>
            <a:defPPr>
              <a:defRPr lang="zh-CN"/>
            </a:defPPr>
            <a:lvl1pPr>
              <a:defRPr sz="2800" b="1">
                <a:latin typeface="微软雅黑" panose="020B0503020204020204" pitchFamily="34" charset="-122"/>
                <a:ea typeface="微软雅黑" panose="020B0503020204020204" pitchFamily="34" charset="-122"/>
              </a:defRPr>
            </a:lvl1pPr>
          </a:lstStyle>
          <a:p>
            <a:pPr>
              <a:lnSpc>
                <a:spcPct val="150000"/>
              </a:lnSpc>
            </a:pPr>
            <a:r>
              <a:rPr lang="zh-CN" altLang="en-US" sz="2400" b="0" dirty="0"/>
              <a:t>参考事例选取了在此前赛季的技术评审环节中容易遗漏</a:t>
            </a:r>
            <a:r>
              <a:rPr lang="en-US" altLang="zh-CN" sz="2400" b="0" dirty="0"/>
              <a:t>/</a:t>
            </a:r>
            <a:r>
              <a:rPr lang="zh-CN" altLang="en-US" sz="2400" b="0" dirty="0"/>
              <a:t>缺失内容的部分功能点，各参赛队可以根据事例进行完善功能点展示内容</a:t>
            </a:r>
            <a:endParaRPr lang="en-US" altLang="zh-CN" sz="2400" b="0" dirty="0"/>
          </a:p>
          <a:p>
            <a:pPr>
              <a:lnSpc>
                <a:spcPct val="150000"/>
              </a:lnSpc>
            </a:pPr>
            <a:endParaRPr lang="en-US" altLang="zh-CN" sz="2400" b="0" dirty="0"/>
          </a:p>
          <a:p>
            <a:pPr>
              <a:lnSpc>
                <a:spcPct val="150000"/>
              </a:lnSpc>
            </a:pPr>
            <a:endParaRPr lang="en-US" altLang="zh-CN" sz="2400" b="0" dirty="0"/>
          </a:p>
          <a:p>
            <a:pPr>
              <a:lnSpc>
                <a:spcPct val="150000"/>
              </a:lnSpc>
            </a:pPr>
            <a:endParaRPr lang="en-US" altLang="zh-CN" sz="2400" b="0" dirty="0"/>
          </a:p>
          <a:p>
            <a:pPr>
              <a:lnSpc>
                <a:spcPct val="150000"/>
              </a:lnSpc>
            </a:pPr>
            <a:endParaRPr lang="en-US" altLang="zh-CN" sz="2400" b="0" dirty="0"/>
          </a:p>
          <a:p>
            <a:pPr>
              <a:lnSpc>
                <a:spcPct val="150000"/>
              </a:lnSpc>
            </a:pPr>
            <a:endParaRPr lang="en-US" altLang="zh-CN" sz="2400" b="0" dirty="0"/>
          </a:p>
          <a:p>
            <a:pPr>
              <a:lnSpc>
                <a:spcPct val="150000"/>
              </a:lnSpc>
            </a:pPr>
            <a:endParaRPr lang="en-US" altLang="zh-CN" sz="2400" b="0" dirty="0"/>
          </a:p>
        </p:txBody>
      </p:sp>
      <p:sp>
        <p:nvSpPr>
          <p:cNvPr id="2" name="矩形 1">
            <a:extLst>
              <a:ext uri="{FF2B5EF4-FFF2-40B4-BE49-F238E27FC236}">
                <a16:creationId xmlns:a16="http://schemas.microsoft.com/office/drawing/2014/main" id="{52FB3B85-5A0C-49ED-B1F4-9A3EB84B336F}"/>
              </a:ext>
            </a:extLst>
          </p:cNvPr>
          <p:cNvSpPr/>
          <p:nvPr/>
        </p:nvSpPr>
        <p:spPr>
          <a:xfrm>
            <a:off x="781694" y="329585"/>
            <a:ext cx="2698175" cy="523220"/>
          </a:xfrm>
          <a:prstGeom prst="rect">
            <a:avLst/>
          </a:prstGeom>
        </p:spPr>
        <p:txBody>
          <a:bodyPr wrap="none">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参考事例说明：</a:t>
            </a:r>
            <a:endParaRPr lang="zh-CN" altLang="en-US" sz="2800" b="1" dirty="0">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8758B686-06CD-4143-9694-312B4D6EAA71}"/>
              </a:ext>
            </a:extLst>
          </p:cNvPr>
          <p:cNvSpPr/>
          <p:nvPr/>
        </p:nvSpPr>
        <p:spPr>
          <a:xfrm>
            <a:off x="781693" y="2306263"/>
            <a:ext cx="4493538" cy="523220"/>
          </a:xfrm>
          <a:prstGeom prst="rect">
            <a:avLst/>
          </a:prstGeom>
        </p:spPr>
        <p:txBody>
          <a:bodyPr wrap="none">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功能点拍摄视频通用要求：</a:t>
            </a:r>
            <a:endParaRPr lang="zh-CN" altLang="en-US" sz="2800" b="1"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02B58737-34E8-4E34-888F-1156D0B70BCA}"/>
              </a:ext>
            </a:extLst>
          </p:cNvPr>
          <p:cNvSpPr txBox="1"/>
          <p:nvPr/>
        </p:nvSpPr>
        <p:spPr>
          <a:xfrm>
            <a:off x="781692" y="3016834"/>
            <a:ext cx="10560747" cy="3168986"/>
          </a:xfrm>
          <a:prstGeom prst="rect">
            <a:avLst/>
          </a:prstGeom>
          <a:noFill/>
        </p:spPr>
        <p:txBody>
          <a:bodyPr wrap="square" rtlCol="0">
            <a:noAutofit/>
          </a:bodyPr>
          <a:lstStyle>
            <a:defPPr>
              <a:defRPr lang="zh-CN"/>
            </a:defPPr>
            <a:lvl1pPr>
              <a:defRPr sz="2800" b="1">
                <a:latin typeface="微软雅黑" panose="020B0503020204020204" pitchFamily="34" charset="-122"/>
                <a:ea typeface="微软雅黑" panose="020B0503020204020204" pitchFamily="34" charset="-122"/>
              </a:defRPr>
            </a:lvl1pPr>
          </a:lstStyle>
          <a:p>
            <a:pPr>
              <a:lnSpc>
                <a:spcPct val="150000"/>
              </a:lnSpc>
            </a:pPr>
            <a:r>
              <a:rPr lang="en-US" altLang="zh-CN" sz="2400" b="0" dirty="0"/>
              <a:t>1.</a:t>
            </a:r>
            <a:r>
              <a:rPr lang="zh-CN" altLang="en-US" sz="2400" b="0" dirty="0"/>
              <a:t>展示技术评审装甲图</a:t>
            </a:r>
            <a:r>
              <a:rPr lang="en-US" altLang="zh-CN" sz="2400" b="0" dirty="0"/>
              <a:t>/</a:t>
            </a:r>
            <a:r>
              <a:rPr lang="zh-CN" altLang="en-US" sz="2400" b="0" dirty="0"/>
              <a:t>背景板</a:t>
            </a:r>
            <a:endParaRPr lang="en-US" altLang="zh-CN" sz="2400" b="0" dirty="0"/>
          </a:p>
          <a:p>
            <a:pPr>
              <a:lnSpc>
                <a:spcPct val="150000"/>
              </a:lnSpc>
            </a:pPr>
            <a:r>
              <a:rPr lang="en-US" altLang="zh-CN" sz="2400" b="0" dirty="0"/>
              <a:t>2.</a:t>
            </a:r>
            <a:r>
              <a:rPr lang="zh-CN" altLang="en-US" sz="2400" b="0" dirty="0"/>
              <a:t>有具体数值要求的功能点均需要展示对应数据，如坡度、距离等</a:t>
            </a:r>
            <a:endParaRPr lang="en-US" altLang="zh-CN" sz="2400" b="0" dirty="0"/>
          </a:p>
          <a:p>
            <a:pPr>
              <a:lnSpc>
                <a:spcPct val="150000"/>
              </a:lnSpc>
            </a:pPr>
            <a:r>
              <a:rPr lang="en-US" altLang="zh-CN" sz="2400" b="0" dirty="0"/>
              <a:t>3.</a:t>
            </a:r>
            <a:r>
              <a:rPr lang="zh-CN" altLang="en-US" sz="2400" b="0" dirty="0"/>
              <a:t>涉及击打</a:t>
            </a:r>
            <a:r>
              <a:rPr lang="en-US" altLang="zh-CN" sz="2400" b="0" dirty="0"/>
              <a:t>/</a:t>
            </a:r>
            <a:r>
              <a:rPr lang="zh-CN" altLang="en-US" sz="2400" b="0" dirty="0"/>
              <a:t>命中率的功能点均需要展示命中率佐证数据（复写纸、视频中字幕展示等）</a:t>
            </a:r>
            <a:endParaRPr lang="en-US" altLang="zh-CN" sz="2400" b="0" dirty="0"/>
          </a:p>
          <a:p>
            <a:pPr>
              <a:lnSpc>
                <a:spcPct val="150000"/>
              </a:lnSpc>
            </a:pPr>
            <a:r>
              <a:rPr lang="en-US" altLang="zh-CN" sz="2400" b="0" dirty="0"/>
              <a:t>4.</a:t>
            </a:r>
            <a:r>
              <a:rPr lang="zh-CN" altLang="en-US" sz="2400" b="0" dirty="0"/>
              <a:t>视频拍摄均需要一镜到底，切勿剪辑</a:t>
            </a:r>
            <a:endParaRPr lang="en-US" altLang="zh-CN" sz="2400" b="0" dirty="0"/>
          </a:p>
          <a:p>
            <a:pPr>
              <a:lnSpc>
                <a:spcPct val="150000"/>
              </a:lnSpc>
            </a:pPr>
            <a:endParaRPr lang="en-US" altLang="zh-CN" sz="2400" b="0" dirty="0"/>
          </a:p>
          <a:p>
            <a:pPr>
              <a:lnSpc>
                <a:spcPct val="150000"/>
              </a:lnSpc>
            </a:pPr>
            <a:endParaRPr lang="en-US" altLang="zh-CN" sz="2400" b="0" dirty="0"/>
          </a:p>
          <a:p>
            <a:pPr>
              <a:lnSpc>
                <a:spcPct val="150000"/>
              </a:lnSpc>
            </a:pPr>
            <a:endParaRPr lang="en-US" altLang="zh-CN" sz="2400" b="0" dirty="0"/>
          </a:p>
          <a:p>
            <a:pPr>
              <a:lnSpc>
                <a:spcPct val="150000"/>
              </a:lnSpc>
            </a:pPr>
            <a:endParaRPr lang="en-US" altLang="zh-CN" sz="2400" b="0" dirty="0"/>
          </a:p>
          <a:p>
            <a:pPr>
              <a:lnSpc>
                <a:spcPct val="150000"/>
              </a:lnSpc>
            </a:pPr>
            <a:endParaRPr lang="en-US" altLang="zh-CN" sz="2400" b="0" dirty="0"/>
          </a:p>
          <a:p>
            <a:pPr>
              <a:lnSpc>
                <a:spcPct val="150000"/>
              </a:lnSpc>
            </a:pPr>
            <a:endParaRPr lang="en-US" altLang="zh-CN" sz="2400" b="0" dirty="0"/>
          </a:p>
          <a:p>
            <a:pPr>
              <a:lnSpc>
                <a:spcPct val="150000"/>
              </a:lnSpc>
            </a:pPr>
            <a:endParaRPr lang="en-US" altLang="zh-CN" sz="2400" b="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600C927-5B95-4668-8170-4057C1CC8F9B}"/>
              </a:ext>
            </a:extLst>
          </p:cNvPr>
          <p:cNvPicPr>
            <a:picLocks noChangeAspect="1"/>
          </p:cNvPicPr>
          <p:nvPr/>
        </p:nvPicPr>
        <p:blipFill>
          <a:blip r:embed="rId3"/>
          <a:stretch>
            <a:fillRect/>
          </a:stretch>
        </p:blipFill>
        <p:spPr>
          <a:xfrm>
            <a:off x="3474070" y="119062"/>
            <a:ext cx="4686300" cy="6619875"/>
          </a:xfrm>
          <a:prstGeom prst="rect">
            <a:avLst/>
          </a:prstGeom>
        </p:spPr>
      </p:pic>
    </p:spTree>
    <p:extLst>
      <p:ext uri="{BB962C8B-B14F-4D97-AF65-F5344CB8AC3E}">
        <p14:creationId xmlns:p14="http://schemas.microsoft.com/office/powerpoint/2010/main" val="2796862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D5D356-07A9-40C4-8713-D3B26A549DED}"/>
              </a:ext>
            </a:extLst>
          </p:cNvPr>
          <p:cNvSpPr>
            <a:spLocks noGrp="1"/>
          </p:cNvSpPr>
          <p:nvPr>
            <p:ph type="title"/>
          </p:nvPr>
        </p:nvSpPr>
        <p:spPr>
          <a:xfrm>
            <a:off x="3299633" y="2546891"/>
            <a:ext cx="5592734" cy="1764217"/>
          </a:xfrm>
        </p:spPr>
        <p:txBody>
          <a:bodyPr>
            <a:normAutofit/>
          </a:bodyPr>
          <a:lstStyle/>
          <a:p>
            <a:pPr algn="ctr"/>
            <a:r>
              <a:rPr lang="zh-CN" altLang="en-US" sz="5400" b="1" dirty="0">
                <a:latin typeface="微软雅黑" panose="020B0503020204020204" pitchFamily="34" charset="-122"/>
                <a:ea typeface="微软雅黑" panose="020B0503020204020204" pitchFamily="34" charset="-122"/>
              </a:rPr>
              <a:t>机器人功能展示</a:t>
            </a:r>
          </a:p>
        </p:txBody>
      </p:sp>
    </p:spTree>
    <p:extLst>
      <p:ext uri="{BB962C8B-B14F-4D97-AF65-F5344CB8AC3E}">
        <p14:creationId xmlns:p14="http://schemas.microsoft.com/office/powerpoint/2010/main" val="1327157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5B1CA1-5200-4112-A16A-37175E54923C}"/>
              </a:ext>
            </a:extLst>
          </p:cNvPr>
          <p:cNvSpPr txBox="1"/>
          <p:nvPr/>
        </p:nvSpPr>
        <p:spPr>
          <a:xfrm>
            <a:off x="5542002" y="3198167"/>
            <a:ext cx="1107996" cy="461665"/>
          </a:xfrm>
          <a:prstGeom prst="rect">
            <a:avLst/>
          </a:prstGeom>
          <a:noFill/>
        </p:spPr>
        <p:txBody>
          <a:bodyPr wrap="none" rtlCol="0">
            <a:spAutoFit/>
          </a:bodyPr>
          <a:lstStyle/>
          <a:p>
            <a:r>
              <a:rPr lang="zh-CN" altLang="en-US" sz="2400" dirty="0"/>
              <a:t>视频页</a:t>
            </a:r>
          </a:p>
        </p:txBody>
      </p:sp>
      <p:pic>
        <p:nvPicPr>
          <p:cNvPr id="3" name="02.功率_batch">
            <a:hlinkClick r:id="" action="ppaction://media"/>
            <a:extLst>
              <a:ext uri="{FF2B5EF4-FFF2-40B4-BE49-F238E27FC236}">
                <a16:creationId xmlns:a16="http://schemas.microsoft.com/office/drawing/2014/main" id="{CDA53C2A-CFA2-4363-921B-FD78FF164D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8932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98770" y="3167390"/>
            <a:ext cx="8794459" cy="1384995"/>
          </a:xfrm>
          <a:prstGeom prst="rect">
            <a:avLst/>
          </a:prstGeom>
          <a:noFill/>
        </p:spPr>
        <p:txBody>
          <a:bodyPr wrap="square" rtlCol="0">
            <a:spAutoFit/>
          </a:bodyPr>
          <a:lstStyle>
            <a:defPPr>
              <a:defRPr lang="zh-CN"/>
            </a:defPPr>
            <a:lvl1pPr>
              <a:defRPr sz="2800" b="1">
                <a:latin typeface="微软雅黑" panose="020B0503020204020204" pitchFamily="34" charset="-122"/>
                <a:ea typeface="微软雅黑" panose="020B0503020204020204" pitchFamily="34" charset="-122"/>
              </a:defRPr>
            </a:lvl1pPr>
          </a:lstStyle>
          <a:p>
            <a:pPr algn="ctr"/>
            <a:r>
              <a:rPr lang="zh-CN" altLang="en-US" dirty="0">
                <a:solidFill>
                  <a:srgbClr val="FF0000"/>
                </a:solidFill>
              </a:rPr>
              <a:t>步兵机器人</a:t>
            </a:r>
            <a:r>
              <a:rPr lang="en-US" altLang="zh-CN" dirty="0"/>
              <a:t>--</a:t>
            </a:r>
            <a:r>
              <a:rPr lang="zh-CN" altLang="en-US" dirty="0"/>
              <a:t>连续发射弹仓中的</a:t>
            </a:r>
            <a:r>
              <a:rPr lang="en-US" altLang="zh-CN" dirty="0"/>
              <a:t>50</a:t>
            </a:r>
            <a:r>
              <a:rPr lang="zh-CN" altLang="en-US" dirty="0"/>
              <a:t>发弹丸，攻击</a:t>
            </a:r>
            <a:r>
              <a:rPr lang="en-US" altLang="zh-CN" dirty="0"/>
              <a:t>5</a:t>
            </a:r>
            <a:r>
              <a:rPr lang="zh-CN" altLang="en-US" dirty="0"/>
              <a:t>米处与大装甲模块尺寸相同的目标，统计命中率并展示相关证明材料（如复写纸痕迹）</a:t>
            </a:r>
            <a:endParaRPr lang="en-US" altLang="zh-CN" dirty="0"/>
          </a:p>
        </p:txBody>
      </p:sp>
    </p:spTree>
    <p:extLst>
      <p:ext uri="{BB962C8B-B14F-4D97-AF65-F5344CB8AC3E}">
        <p14:creationId xmlns:p14="http://schemas.microsoft.com/office/powerpoint/2010/main" val="634205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5B1CA1-5200-4112-A16A-37175E54923C}"/>
              </a:ext>
            </a:extLst>
          </p:cNvPr>
          <p:cNvSpPr txBox="1"/>
          <p:nvPr/>
        </p:nvSpPr>
        <p:spPr>
          <a:xfrm>
            <a:off x="5542002" y="3198167"/>
            <a:ext cx="1107996" cy="461665"/>
          </a:xfrm>
          <a:prstGeom prst="rect">
            <a:avLst/>
          </a:prstGeom>
          <a:noFill/>
        </p:spPr>
        <p:txBody>
          <a:bodyPr wrap="none" rtlCol="0">
            <a:spAutoFit/>
          </a:bodyPr>
          <a:lstStyle/>
          <a:p>
            <a:r>
              <a:rPr lang="zh-CN" altLang="en-US" sz="2400" dirty="0"/>
              <a:t>视频页</a:t>
            </a:r>
          </a:p>
        </p:txBody>
      </p:sp>
      <p:pic>
        <p:nvPicPr>
          <p:cNvPr id="3" name="03.5米射击_batch">
            <a:hlinkClick r:id="" action="ppaction://media"/>
            <a:extLst>
              <a:ext uri="{FF2B5EF4-FFF2-40B4-BE49-F238E27FC236}">
                <a16:creationId xmlns:a16="http://schemas.microsoft.com/office/drawing/2014/main" id="{9CEB5A63-BDD5-410F-A043-76EEBADCBE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5282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98770" y="3167390"/>
            <a:ext cx="8794459" cy="1384995"/>
          </a:xfrm>
          <a:prstGeom prst="rect">
            <a:avLst/>
          </a:prstGeom>
          <a:noFill/>
        </p:spPr>
        <p:txBody>
          <a:bodyPr wrap="square" rtlCol="0">
            <a:spAutoFit/>
          </a:bodyPr>
          <a:lstStyle>
            <a:defPPr>
              <a:defRPr lang="zh-CN"/>
            </a:defPPr>
            <a:lvl1pPr>
              <a:defRPr sz="2800" b="1">
                <a:latin typeface="微软雅黑" panose="020B0503020204020204" pitchFamily="34" charset="-122"/>
                <a:ea typeface="微软雅黑" panose="020B0503020204020204" pitchFamily="34" charset="-122"/>
              </a:defRPr>
            </a:lvl1pPr>
          </a:lstStyle>
          <a:p>
            <a:pPr algn="ctr"/>
            <a:r>
              <a:rPr lang="zh-CN" altLang="en-US" dirty="0"/>
              <a:t>步兵机器人</a:t>
            </a:r>
            <a:r>
              <a:rPr lang="en-US" altLang="zh-CN" dirty="0"/>
              <a:t>--</a:t>
            </a:r>
            <a:r>
              <a:rPr lang="zh-CN" altLang="en-US" dirty="0"/>
              <a:t>自动识别并跟随平移、旋转装甲模块，连续发射</a:t>
            </a:r>
            <a:r>
              <a:rPr lang="en-US" altLang="zh-CN" dirty="0"/>
              <a:t>30</a:t>
            </a:r>
            <a:r>
              <a:rPr lang="zh-CN" altLang="en-US" dirty="0"/>
              <a:t>发弹丸击打装甲模块，统计命中率并展示相关证明材料（如复写纸痕迹）</a:t>
            </a:r>
            <a:endParaRPr lang="en-US" altLang="zh-CN" dirty="0"/>
          </a:p>
        </p:txBody>
      </p:sp>
    </p:spTree>
    <p:extLst>
      <p:ext uri="{BB962C8B-B14F-4D97-AF65-F5344CB8AC3E}">
        <p14:creationId xmlns:p14="http://schemas.microsoft.com/office/powerpoint/2010/main" val="376210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5B1CA1-5200-4112-A16A-37175E54923C}"/>
              </a:ext>
            </a:extLst>
          </p:cNvPr>
          <p:cNvSpPr txBox="1"/>
          <p:nvPr/>
        </p:nvSpPr>
        <p:spPr>
          <a:xfrm>
            <a:off x="5542002" y="3198167"/>
            <a:ext cx="1107996" cy="461665"/>
          </a:xfrm>
          <a:prstGeom prst="rect">
            <a:avLst/>
          </a:prstGeom>
          <a:noFill/>
        </p:spPr>
        <p:txBody>
          <a:bodyPr wrap="none" rtlCol="0">
            <a:spAutoFit/>
          </a:bodyPr>
          <a:lstStyle/>
          <a:p>
            <a:r>
              <a:rPr lang="zh-CN" altLang="en-US" sz="2400" dirty="0"/>
              <a:t>视频页</a:t>
            </a:r>
          </a:p>
        </p:txBody>
      </p:sp>
      <p:pic>
        <p:nvPicPr>
          <p:cNvPr id="5" name="04.跟随装甲板_batch">
            <a:hlinkClick r:id="" action="ppaction://media"/>
            <a:extLst>
              <a:ext uri="{FF2B5EF4-FFF2-40B4-BE49-F238E27FC236}">
                <a16:creationId xmlns:a16="http://schemas.microsoft.com/office/drawing/2014/main" id="{D71799F3-B0B2-4798-9C97-4B77BB6E68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46715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98770" y="3167390"/>
            <a:ext cx="8794459" cy="1384995"/>
          </a:xfrm>
          <a:prstGeom prst="rect">
            <a:avLst/>
          </a:prstGeom>
          <a:noFill/>
        </p:spPr>
        <p:txBody>
          <a:bodyPr wrap="square" rtlCol="0">
            <a:spAutoFit/>
          </a:bodyPr>
          <a:lstStyle>
            <a:defPPr>
              <a:defRPr lang="zh-CN"/>
            </a:defPPr>
            <a:lvl1pPr>
              <a:defRPr sz="2800" b="1">
                <a:latin typeface="微软雅黑" panose="020B0503020204020204" pitchFamily="34" charset="-122"/>
                <a:ea typeface="微软雅黑" panose="020B0503020204020204" pitchFamily="34" charset="-122"/>
              </a:defRPr>
            </a:lvl1pPr>
          </a:lstStyle>
          <a:p>
            <a:pPr algn="ctr"/>
            <a:r>
              <a:rPr lang="zh-CN" altLang="en-US" dirty="0">
                <a:solidFill>
                  <a:srgbClr val="FF0000"/>
                </a:solidFill>
              </a:rPr>
              <a:t>步兵机器人</a:t>
            </a:r>
            <a:r>
              <a:rPr lang="en-US" altLang="zh-CN" dirty="0"/>
              <a:t>--</a:t>
            </a:r>
            <a:r>
              <a:rPr lang="zh-CN" altLang="en-US" dirty="0"/>
              <a:t>连续</a:t>
            </a:r>
            <a:r>
              <a:rPr lang="en-US" altLang="zh-CN" dirty="0"/>
              <a:t>5</a:t>
            </a:r>
            <a:r>
              <a:rPr lang="zh-CN" altLang="en-US" dirty="0"/>
              <a:t>次模拟激活小能量机关：击打</a:t>
            </a:r>
            <a:r>
              <a:rPr lang="en-US" altLang="zh-CN" dirty="0"/>
              <a:t>8</a:t>
            </a:r>
            <a:r>
              <a:rPr lang="zh-CN" altLang="en-US" dirty="0"/>
              <a:t>米以外处于旋转状态的小能量机关，统计每次能量机关装甲模块命中数（如无实体能量机关，可以用投影替代）</a:t>
            </a:r>
            <a:endParaRPr lang="en-US" altLang="zh-CN" dirty="0"/>
          </a:p>
        </p:txBody>
      </p:sp>
    </p:spTree>
    <p:extLst>
      <p:ext uri="{BB962C8B-B14F-4D97-AF65-F5344CB8AC3E}">
        <p14:creationId xmlns:p14="http://schemas.microsoft.com/office/powerpoint/2010/main" val="9187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5B1CA1-5200-4112-A16A-37175E54923C}"/>
              </a:ext>
            </a:extLst>
          </p:cNvPr>
          <p:cNvSpPr txBox="1"/>
          <p:nvPr/>
        </p:nvSpPr>
        <p:spPr>
          <a:xfrm>
            <a:off x="5542002" y="3198167"/>
            <a:ext cx="1107996" cy="461665"/>
          </a:xfrm>
          <a:prstGeom prst="rect">
            <a:avLst/>
          </a:prstGeom>
          <a:noFill/>
        </p:spPr>
        <p:txBody>
          <a:bodyPr wrap="none" rtlCol="0">
            <a:spAutoFit/>
          </a:bodyPr>
          <a:lstStyle/>
          <a:p>
            <a:r>
              <a:rPr lang="zh-CN" altLang="en-US" sz="2400" dirty="0"/>
              <a:t>视频页</a:t>
            </a:r>
          </a:p>
        </p:txBody>
      </p:sp>
      <p:pic>
        <p:nvPicPr>
          <p:cNvPr id="3" name="05.大符_batch">
            <a:hlinkClick r:id="" action="ppaction://media"/>
            <a:extLst>
              <a:ext uri="{FF2B5EF4-FFF2-40B4-BE49-F238E27FC236}">
                <a16:creationId xmlns:a16="http://schemas.microsoft.com/office/drawing/2014/main" id="{7A246403-D2C7-4C56-8B44-E185DA3F2F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2743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98770" y="3167390"/>
            <a:ext cx="8794459" cy="954107"/>
          </a:xfrm>
          <a:prstGeom prst="rect">
            <a:avLst/>
          </a:prstGeom>
          <a:noFill/>
        </p:spPr>
        <p:txBody>
          <a:bodyPr wrap="square" rtlCol="0">
            <a:spAutoFit/>
          </a:bodyPr>
          <a:lstStyle>
            <a:defPPr>
              <a:defRPr lang="zh-CN"/>
            </a:defPPr>
            <a:lvl1pPr>
              <a:defRPr sz="2800" b="1">
                <a:latin typeface="微软雅黑" panose="020B0503020204020204" pitchFamily="34" charset="-122"/>
                <a:ea typeface="微软雅黑" panose="020B0503020204020204" pitchFamily="34" charset="-122"/>
              </a:defRPr>
            </a:lvl1pPr>
          </a:lstStyle>
          <a:p>
            <a:pPr algn="ctr"/>
            <a:r>
              <a:rPr lang="zh-CN" altLang="en-US" dirty="0">
                <a:solidFill>
                  <a:srgbClr val="FF0000"/>
                </a:solidFill>
              </a:rPr>
              <a:t>步兵机器人</a:t>
            </a:r>
            <a:r>
              <a:rPr lang="en-US" altLang="zh-CN" dirty="0"/>
              <a:t>--</a:t>
            </a:r>
            <a:r>
              <a:rPr lang="zh-CN" altLang="en-US" dirty="0"/>
              <a:t>连续</a:t>
            </a:r>
            <a:r>
              <a:rPr lang="en-US" altLang="zh-CN" dirty="0"/>
              <a:t>3</a:t>
            </a:r>
            <a:r>
              <a:rPr lang="zh-CN" altLang="en-US" dirty="0"/>
              <a:t>次平稳通过飞坡（展示</a:t>
            </a:r>
            <a:r>
              <a:rPr lang="en-US" altLang="zh-CN" dirty="0"/>
              <a:t>17°</a:t>
            </a:r>
            <a:r>
              <a:rPr lang="zh-CN" altLang="en-US" dirty="0"/>
              <a:t>斜坡，坡顶高度</a:t>
            </a:r>
            <a:r>
              <a:rPr lang="en-US" altLang="zh-CN" dirty="0"/>
              <a:t>350mm</a:t>
            </a:r>
            <a:r>
              <a:rPr lang="zh-CN" altLang="en-US" dirty="0"/>
              <a:t>，飞坡落点大于</a:t>
            </a:r>
            <a:r>
              <a:rPr lang="en-US" altLang="zh-CN" dirty="0"/>
              <a:t>650mm</a:t>
            </a:r>
            <a:r>
              <a:rPr lang="zh-CN" altLang="en-US" dirty="0"/>
              <a:t>相关依据）</a:t>
            </a:r>
            <a:endParaRPr lang="en-US" altLang="zh-CN" dirty="0"/>
          </a:p>
        </p:txBody>
      </p:sp>
    </p:spTree>
    <p:extLst>
      <p:ext uri="{BB962C8B-B14F-4D97-AF65-F5344CB8AC3E}">
        <p14:creationId xmlns:p14="http://schemas.microsoft.com/office/powerpoint/2010/main" val="307702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D5D356-07A9-40C4-8713-D3B26A549DED}"/>
              </a:ext>
            </a:extLst>
          </p:cNvPr>
          <p:cNvSpPr>
            <a:spLocks noGrp="1"/>
          </p:cNvSpPr>
          <p:nvPr>
            <p:ph type="title"/>
          </p:nvPr>
        </p:nvSpPr>
        <p:spPr>
          <a:xfrm>
            <a:off x="3750771" y="2546891"/>
            <a:ext cx="4690457" cy="1764217"/>
          </a:xfrm>
        </p:spPr>
        <p:txBody>
          <a:bodyPr>
            <a:normAutofit/>
          </a:bodyPr>
          <a:lstStyle/>
          <a:p>
            <a:pPr algn="ctr"/>
            <a:r>
              <a:rPr lang="zh-CN" altLang="en-US" sz="5400" b="1" dirty="0">
                <a:latin typeface="微软雅黑" panose="020B0503020204020204" pitchFamily="34" charset="-122"/>
                <a:ea typeface="微软雅黑" panose="020B0503020204020204" pitchFamily="34" charset="-122"/>
              </a:rPr>
              <a:t>制作规范展示</a:t>
            </a:r>
          </a:p>
        </p:txBody>
      </p:sp>
    </p:spTree>
    <p:extLst>
      <p:ext uri="{BB962C8B-B14F-4D97-AF65-F5344CB8AC3E}">
        <p14:creationId xmlns:p14="http://schemas.microsoft.com/office/powerpoint/2010/main" val="3541970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5B1CA1-5200-4112-A16A-37175E54923C}"/>
              </a:ext>
            </a:extLst>
          </p:cNvPr>
          <p:cNvSpPr txBox="1"/>
          <p:nvPr/>
        </p:nvSpPr>
        <p:spPr>
          <a:xfrm>
            <a:off x="5542002" y="3198167"/>
            <a:ext cx="1107996" cy="461665"/>
          </a:xfrm>
          <a:prstGeom prst="rect">
            <a:avLst/>
          </a:prstGeom>
          <a:noFill/>
        </p:spPr>
        <p:txBody>
          <a:bodyPr wrap="none" rtlCol="0">
            <a:spAutoFit/>
          </a:bodyPr>
          <a:lstStyle/>
          <a:p>
            <a:r>
              <a:rPr lang="zh-CN" altLang="en-US" sz="2400" dirty="0"/>
              <a:t>视频页</a:t>
            </a:r>
          </a:p>
        </p:txBody>
      </p:sp>
      <p:pic>
        <p:nvPicPr>
          <p:cNvPr id="3" name="06.飞坡_batch">
            <a:hlinkClick r:id="" action="ppaction://media"/>
            <a:extLst>
              <a:ext uri="{FF2B5EF4-FFF2-40B4-BE49-F238E27FC236}">
                <a16:creationId xmlns:a16="http://schemas.microsoft.com/office/drawing/2014/main" id="{2194A800-EDF2-4E4F-A675-38CA2BF951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4329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98770" y="3167390"/>
            <a:ext cx="8794459" cy="1384995"/>
          </a:xfrm>
          <a:prstGeom prst="rect">
            <a:avLst/>
          </a:prstGeom>
          <a:noFill/>
        </p:spPr>
        <p:txBody>
          <a:bodyPr wrap="square" rtlCol="0">
            <a:spAutoFit/>
          </a:bodyPr>
          <a:lstStyle>
            <a:defPPr>
              <a:defRPr lang="zh-CN"/>
            </a:defPPr>
            <a:lvl1pPr>
              <a:defRPr sz="2800" b="1">
                <a:latin typeface="微软雅黑" panose="020B0503020204020204" pitchFamily="34" charset="-122"/>
                <a:ea typeface="微软雅黑" panose="020B0503020204020204" pitchFamily="34" charset="-122"/>
              </a:defRPr>
            </a:lvl1pPr>
          </a:lstStyle>
          <a:p>
            <a:pPr algn="ctr"/>
            <a:r>
              <a:rPr lang="zh-CN" altLang="en-US" dirty="0">
                <a:solidFill>
                  <a:srgbClr val="FF0000"/>
                </a:solidFill>
              </a:rPr>
              <a:t>英雄机器人</a:t>
            </a:r>
            <a:r>
              <a:rPr lang="en-US" altLang="zh-CN" dirty="0"/>
              <a:t>--</a:t>
            </a:r>
            <a:r>
              <a:rPr lang="zh-CN" altLang="en-US" dirty="0"/>
              <a:t>模拟狙击点吊射基地</a:t>
            </a:r>
            <a:r>
              <a:rPr lang="en-US" altLang="zh-CN" dirty="0"/>
              <a:t>:15</a:t>
            </a:r>
            <a:r>
              <a:rPr lang="zh-CN" altLang="en-US" dirty="0"/>
              <a:t>发</a:t>
            </a:r>
            <a:r>
              <a:rPr lang="en-US" altLang="zh-CN" dirty="0"/>
              <a:t>42mm</a:t>
            </a:r>
            <a:r>
              <a:rPr lang="zh-CN" altLang="en-US" dirty="0"/>
              <a:t>弹丸击打</a:t>
            </a:r>
            <a:r>
              <a:rPr lang="en-US" altLang="zh-CN" dirty="0"/>
              <a:t>20</a:t>
            </a:r>
            <a:r>
              <a:rPr lang="zh-CN" altLang="en-US" dirty="0"/>
              <a:t>米以外直径</a:t>
            </a:r>
            <a:r>
              <a:rPr lang="en-US" altLang="zh-CN" dirty="0"/>
              <a:t>450mm</a:t>
            </a:r>
            <a:r>
              <a:rPr lang="zh-CN" altLang="en-US" dirty="0"/>
              <a:t>以内的目标，统计命中率并展示相关证明材料（如复写纸痕迹）</a:t>
            </a:r>
            <a:endParaRPr lang="en-US" altLang="zh-CN" dirty="0"/>
          </a:p>
        </p:txBody>
      </p:sp>
    </p:spTree>
    <p:extLst>
      <p:ext uri="{BB962C8B-B14F-4D97-AF65-F5344CB8AC3E}">
        <p14:creationId xmlns:p14="http://schemas.microsoft.com/office/powerpoint/2010/main" val="2492402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5B1CA1-5200-4112-A16A-37175E54923C}"/>
              </a:ext>
            </a:extLst>
          </p:cNvPr>
          <p:cNvSpPr txBox="1"/>
          <p:nvPr/>
        </p:nvSpPr>
        <p:spPr>
          <a:xfrm>
            <a:off x="5542002" y="3198167"/>
            <a:ext cx="1107996" cy="461665"/>
          </a:xfrm>
          <a:prstGeom prst="rect">
            <a:avLst/>
          </a:prstGeom>
          <a:noFill/>
        </p:spPr>
        <p:txBody>
          <a:bodyPr wrap="none" rtlCol="0">
            <a:spAutoFit/>
          </a:bodyPr>
          <a:lstStyle/>
          <a:p>
            <a:r>
              <a:rPr lang="zh-CN" altLang="en-US" sz="2400" dirty="0"/>
              <a:t>视频页</a:t>
            </a:r>
          </a:p>
        </p:txBody>
      </p:sp>
      <p:pic>
        <p:nvPicPr>
          <p:cNvPr id="3" name="13.20米吊射_batch">
            <a:hlinkClick r:id="" action="ppaction://media"/>
            <a:extLst>
              <a:ext uri="{FF2B5EF4-FFF2-40B4-BE49-F238E27FC236}">
                <a16:creationId xmlns:a16="http://schemas.microsoft.com/office/drawing/2014/main" id="{970B530A-2959-4279-A426-D3151425E5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13" y="0"/>
            <a:ext cx="12192000" cy="6858000"/>
          </a:xfrm>
          <a:prstGeom prst="rect">
            <a:avLst/>
          </a:prstGeom>
        </p:spPr>
      </p:pic>
    </p:spTree>
    <p:extLst>
      <p:ext uri="{BB962C8B-B14F-4D97-AF65-F5344CB8AC3E}">
        <p14:creationId xmlns:p14="http://schemas.microsoft.com/office/powerpoint/2010/main" val="85481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98770" y="2951946"/>
            <a:ext cx="8794459" cy="954107"/>
          </a:xfrm>
          <a:prstGeom prst="rect">
            <a:avLst/>
          </a:prstGeom>
          <a:noFill/>
        </p:spPr>
        <p:txBody>
          <a:bodyPr wrap="square" rtlCol="0">
            <a:spAutoFit/>
          </a:bodyPr>
          <a:lstStyle>
            <a:defPPr>
              <a:defRPr lang="zh-CN"/>
            </a:defPPr>
            <a:lvl1pPr>
              <a:defRPr sz="2800" b="1">
                <a:latin typeface="微软雅黑" panose="020B0503020204020204" pitchFamily="34" charset="-122"/>
                <a:ea typeface="微软雅黑" panose="020B0503020204020204" pitchFamily="34" charset="-122"/>
              </a:defRPr>
            </a:lvl1pPr>
          </a:lstStyle>
          <a:p>
            <a:pPr algn="ctr"/>
            <a:r>
              <a:rPr lang="zh-CN" altLang="en-US" dirty="0"/>
              <a:t>展示定位模块安装支架区域并展示施加</a:t>
            </a:r>
            <a:r>
              <a:rPr lang="en-US" altLang="zh-CN" dirty="0"/>
              <a:t>40N</a:t>
            </a:r>
            <a:r>
              <a:rPr lang="zh-CN" altLang="en-US" dirty="0"/>
              <a:t>的力后支架的形变情况</a:t>
            </a:r>
            <a:endParaRPr lang="en-US" altLang="zh-CN" dirty="0"/>
          </a:p>
        </p:txBody>
      </p:sp>
    </p:spTree>
    <p:extLst>
      <p:ext uri="{BB962C8B-B14F-4D97-AF65-F5344CB8AC3E}">
        <p14:creationId xmlns:p14="http://schemas.microsoft.com/office/powerpoint/2010/main" val="184635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2F058ED-8646-4EFB-89E7-DA8BEF45D337}"/>
              </a:ext>
            </a:extLst>
          </p:cNvPr>
          <p:cNvPicPr>
            <a:picLocks noChangeAspect="1"/>
          </p:cNvPicPr>
          <p:nvPr/>
        </p:nvPicPr>
        <p:blipFill>
          <a:blip r:embed="rId3"/>
          <a:stretch>
            <a:fillRect/>
          </a:stretch>
        </p:blipFill>
        <p:spPr>
          <a:xfrm>
            <a:off x="2794869" y="0"/>
            <a:ext cx="5866279" cy="6858000"/>
          </a:xfrm>
          <a:prstGeom prst="rect">
            <a:avLst/>
          </a:prstGeom>
        </p:spPr>
      </p:pic>
    </p:spTree>
    <p:extLst>
      <p:ext uri="{BB962C8B-B14F-4D97-AF65-F5344CB8AC3E}">
        <p14:creationId xmlns:p14="http://schemas.microsoft.com/office/powerpoint/2010/main" val="1026080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98770" y="2951946"/>
            <a:ext cx="8794459" cy="523220"/>
          </a:xfrm>
          <a:prstGeom prst="rect">
            <a:avLst/>
          </a:prstGeom>
          <a:noFill/>
        </p:spPr>
        <p:txBody>
          <a:bodyPr wrap="square" rtlCol="0">
            <a:spAutoFit/>
          </a:bodyPr>
          <a:lstStyle>
            <a:defPPr>
              <a:defRPr lang="zh-CN"/>
            </a:defPPr>
            <a:lvl1pPr>
              <a:defRPr sz="2800" b="1">
                <a:latin typeface="微软雅黑" panose="020B0503020204020204" pitchFamily="34" charset="-122"/>
                <a:ea typeface="微软雅黑" panose="020B0503020204020204" pitchFamily="34" charset="-122"/>
              </a:defRPr>
            </a:lvl1pPr>
          </a:lstStyle>
          <a:p>
            <a:pPr algn="ctr"/>
            <a:r>
              <a:rPr lang="zh-CN" altLang="en-US" dirty="0"/>
              <a:t>展示测速模块安装区域（按照规范文件要求正确安装）</a:t>
            </a:r>
            <a:endParaRPr lang="en-US" altLang="zh-CN" dirty="0"/>
          </a:p>
        </p:txBody>
      </p:sp>
    </p:spTree>
    <p:extLst>
      <p:ext uri="{BB962C8B-B14F-4D97-AF65-F5344CB8AC3E}">
        <p14:creationId xmlns:p14="http://schemas.microsoft.com/office/powerpoint/2010/main" val="99822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5B1CA1-5200-4112-A16A-37175E54923C}"/>
              </a:ext>
            </a:extLst>
          </p:cNvPr>
          <p:cNvSpPr txBox="1"/>
          <p:nvPr/>
        </p:nvSpPr>
        <p:spPr>
          <a:xfrm>
            <a:off x="5542002" y="3198167"/>
            <a:ext cx="1107996" cy="461665"/>
          </a:xfrm>
          <a:prstGeom prst="rect">
            <a:avLst/>
          </a:prstGeom>
          <a:noFill/>
        </p:spPr>
        <p:txBody>
          <a:bodyPr wrap="none" rtlCol="0">
            <a:spAutoFit/>
          </a:bodyPr>
          <a:lstStyle/>
          <a:p>
            <a:r>
              <a:rPr lang="zh-CN" altLang="en-US" sz="2400" dirty="0"/>
              <a:t>视频页</a:t>
            </a:r>
          </a:p>
        </p:txBody>
      </p:sp>
      <p:pic>
        <p:nvPicPr>
          <p:cNvPr id="3" name="图片 2">
            <a:extLst>
              <a:ext uri="{FF2B5EF4-FFF2-40B4-BE49-F238E27FC236}">
                <a16:creationId xmlns:a16="http://schemas.microsoft.com/office/drawing/2014/main" id="{CAB6C8ED-B1EA-4CA3-8DAC-A5A77B9F9FD6}"/>
              </a:ext>
            </a:extLst>
          </p:cNvPr>
          <p:cNvPicPr>
            <a:picLocks noChangeAspect="1"/>
          </p:cNvPicPr>
          <p:nvPr/>
        </p:nvPicPr>
        <p:blipFill>
          <a:blip r:embed="rId3"/>
          <a:stretch>
            <a:fillRect/>
          </a:stretch>
        </p:blipFill>
        <p:spPr>
          <a:xfrm>
            <a:off x="2060188" y="156116"/>
            <a:ext cx="8608236" cy="6266985"/>
          </a:xfrm>
          <a:prstGeom prst="rect">
            <a:avLst/>
          </a:prstGeom>
        </p:spPr>
      </p:pic>
    </p:spTree>
    <p:extLst>
      <p:ext uri="{BB962C8B-B14F-4D97-AF65-F5344CB8AC3E}">
        <p14:creationId xmlns:p14="http://schemas.microsoft.com/office/powerpoint/2010/main" val="2127281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98770" y="2951946"/>
            <a:ext cx="8794459" cy="954107"/>
          </a:xfrm>
          <a:prstGeom prst="rect">
            <a:avLst/>
          </a:prstGeom>
          <a:noFill/>
        </p:spPr>
        <p:txBody>
          <a:bodyPr wrap="square" rtlCol="0">
            <a:spAutoFit/>
          </a:bodyPr>
          <a:lstStyle>
            <a:defPPr>
              <a:defRPr lang="zh-CN"/>
            </a:defPPr>
            <a:lvl1pPr>
              <a:defRPr sz="2800" b="1">
                <a:latin typeface="微软雅黑" panose="020B0503020204020204" pitchFamily="34" charset="-122"/>
                <a:ea typeface="微软雅黑" panose="020B0503020204020204" pitchFamily="34" charset="-122"/>
              </a:defRPr>
            </a:lvl1pPr>
          </a:lstStyle>
          <a:p>
            <a:pPr algn="ctr"/>
            <a:r>
              <a:rPr lang="zh-CN" altLang="en-US" dirty="0"/>
              <a:t>荧光充能装置安装位置展示（按照规范文件要求正确安装）</a:t>
            </a:r>
            <a:endParaRPr lang="en-US" altLang="zh-CN" dirty="0"/>
          </a:p>
        </p:txBody>
      </p:sp>
    </p:spTree>
    <p:extLst>
      <p:ext uri="{BB962C8B-B14F-4D97-AF65-F5344CB8AC3E}">
        <p14:creationId xmlns:p14="http://schemas.microsoft.com/office/powerpoint/2010/main" val="821441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5B1CA1-5200-4112-A16A-37175E54923C}"/>
              </a:ext>
            </a:extLst>
          </p:cNvPr>
          <p:cNvSpPr txBox="1"/>
          <p:nvPr/>
        </p:nvSpPr>
        <p:spPr>
          <a:xfrm>
            <a:off x="5542002" y="3198167"/>
            <a:ext cx="1107996" cy="461665"/>
          </a:xfrm>
          <a:prstGeom prst="rect">
            <a:avLst/>
          </a:prstGeom>
          <a:noFill/>
        </p:spPr>
        <p:txBody>
          <a:bodyPr wrap="none" rtlCol="0">
            <a:spAutoFit/>
          </a:bodyPr>
          <a:lstStyle/>
          <a:p>
            <a:r>
              <a:rPr lang="zh-CN" altLang="en-US" sz="2400" dirty="0"/>
              <a:t>视频页</a:t>
            </a:r>
          </a:p>
        </p:txBody>
      </p:sp>
      <p:pic>
        <p:nvPicPr>
          <p:cNvPr id="3" name="图片 2">
            <a:extLst>
              <a:ext uri="{FF2B5EF4-FFF2-40B4-BE49-F238E27FC236}">
                <a16:creationId xmlns:a16="http://schemas.microsoft.com/office/drawing/2014/main" id="{B1F27E7A-3BB9-4550-8CD6-65E60DDCE59D}"/>
              </a:ext>
            </a:extLst>
          </p:cNvPr>
          <p:cNvPicPr>
            <a:picLocks noChangeAspect="1"/>
          </p:cNvPicPr>
          <p:nvPr/>
        </p:nvPicPr>
        <p:blipFill>
          <a:blip r:embed="rId3"/>
          <a:stretch>
            <a:fillRect/>
          </a:stretch>
        </p:blipFill>
        <p:spPr>
          <a:xfrm>
            <a:off x="1654214" y="14074"/>
            <a:ext cx="8389295" cy="6368186"/>
          </a:xfrm>
          <a:prstGeom prst="rect">
            <a:avLst/>
          </a:prstGeom>
        </p:spPr>
      </p:pic>
    </p:spTree>
    <p:extLst>
      <p:ext uri="{BB962C8B-B14F-4D97-AF65-F5344CB8AC3E}">
        <p14:creationId xmlns:p14="http://schemas.microsoft.com/office/powerpoint/2010/main" val="3408065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98770" y="2951946"/>
            <a:ext cx="8794459" cy="523220"/>
          </a:xfrm>
          <a:prstGeom prst="rect">
            <a:avLst/>
          </a:prstGeom>
          <a:noFill/>
        </p:spPr>
        <p:txBody>
          <a:bodyPr wrap="square" rtlCol="0">
            <a:spAutoFit/>
          </a:bodyPr>
          <a:lstStyle>
            <a:defPPr>
              <a:defRPr lang="zh-CN"/>
            </a:defPPr>
            <a:lvl1pPr>
              <a:defRPr sz="2800" b="1">
                <a:latin typeface="微软雅黑" panose="020B0503020204020204" pitchFamily="34" charset="-122"/>
                <a:ea typeface="微软雅黑" panose="020B0503020204020204" pitchFamily="34" charset="-122"/>
              </a:defRPr>
            </a:lvl1pPr>
          </a:lstStyle>
          <a:p>
            <a:pPr algn="ctr"/>
            <a:r>
              <a:rPr lang="zh-CN" altLang="en-US" dirty="0"/>
              <a:t>其余裁判系统安装展示或预留给裁判系统的安装位置</a:t>
            </a:r>
            <a:endParaRPr lang="en-US" altLang="zh-CN" dirty="0"/>
          </a:p>
        </p:txBody>
      </p:sp>
    </p:spTree>
    <p:extLst>
      <p:ext uri="{BB962C8B-B14F-4D97-AF65-F5344CB8AC3E}">
        <p14:creationId xmlns:p14="http://schemas.microsoft.com/office/powerpoint/2010/main" val="71912331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TotalTime>
  <Words>1140</Words>
  <Application>Microsoft Office PowerPoint</Application>
  <PresentationFormat>宽屏</PresentationFormat>
  <Paragraphs>72</Paragraphs>
  <Slides>22</Slides>
  <Notes>13</Notes>
  <HiddenSlides>0</HiddenSlides>
  <MMClips>6</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22</vt:i4>
      </vt:variant>
    </vt:vector>
  </HeadingPairs>
  <TitlesOfParts>
    <vt:vector size="29" baseType="lpstr">
      <vt:lpstr>等线</vt:lpstr>
      <vt:lpstr>等线 Light</vt:lpstr>
      <vt:lpstr>宋体</vt:lpstr>
      <vt:lpstr>微软雅黑</vt:lpstr>
      <vt:lpstr>Arial</vt:lpstr>
      <vt:lpstr>Calibri</vt:lpstr>
      <vt:lpstr>Office 主题​​</vt:lpstr>
      <vt:lpstr>PowerPoint 演示文稿</vt:lpstr>
      <vt:lpstr>制作规范展示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机器人功能展示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zexal.wang</dc:creator>
  <cp:lastModifiedBy>Ming Mu</cp:lastModifiedBy>
  <cp:revision>37</cp:revision>
  <dcterms:created xsi:type="dcterms:W3CDTF">2023-12-18T03:21:55Z</dcterms:created>
  <dcterms:modified xsi:type="dcterms:W3CDTF">2023-12-28T03:18:38Z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
  </property>
  <property fmtid="{D5CDD505-2E9C-101B-9397-08002B2CF9AE}" pid="3" name="KSOProductBuildVer">
    <vt:lpwstr>2052-0.0.0.0</vt:lpwstr>
  </property>
</Properties>
</file>