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9"/>
  </p:notesMasterIdLst>
  <p:sldIdLst>
    <p:sldId id="258" r:id="rId2"/>
    <p:sldId id="344" r:id="rId3"/>
    <p:sldId id="347" r:id="rId4"/>
    <p:sldId id="348" r:id="rId5"/>
    <p:sldId id="349" r:id="rId6"/>
    <p:sldId id="461" r:id="rId7"/>
    <p:sldId id="351" r:id="rId8"/>
    <p:sldId id="462" r:id="rId9"/>
    <p:sldId id="353" r:id="rId10"/>
    <p:sldId id="463" r:id="rId11"/>
    <p:sldId id="355" r:id="rId12"/>
    <p:sldId id="464" r:id="rId13"/>
    <p:sldId id="357" r:id="rId14"/>
    <p:sldId id="465" r:id="rId15"/>
    <p:sldId id="359" r:id="rId16"/>
    <p:sldId id="466" r:id="rId17"/>
    <p:sldId id="361" r:id="rId18"/>
    <p:sldId id="467" r:id="rId19"/>
    <p:sldId id="363" r:id="rId20"/>
    <p:sldId id="468" r:id="rId21"/>
    <p:sldId id="365" r:id="rId22"/>
    <p:sldId id="469" r:id="rId23"/>
    <p:sldId id="367" r:id="rId24"/>
    <p:sldId id="470" r:id="rId25"/>
    <p:sldId id="369" r:id="rId26"/>
    <p:sldId id="471" r:id="rId27"/>
    <p:sldId id="371" r:id="rId28"/>
    <p:sldId id="472" r:id="rId29"/>
    <p:sldId id="373" r:id="rId30"/>
    <p:sldId id="474" r:id="rId31"/>
    <p:sldId id="377" r:id="rId32"/>
    <p:sldId id="473" r:id="rId33"/>
    <p:sldId id="379" r:id="rId34"/>
    <p:sldId id="475" r:id="rId35"/>
    <p:sldId id="520" r:id="rId36"/>
    <p:sldId id="521" r:id="rId37"/>
    <p:sldId id="381" r:id="rId38"/>
    <p:sldId id="476" r:id="rId39"/>
    <p:sldId id="383" r:id="rId40"/>
    <p:sldId id="477" r:id="rId41"/>
    <p:sldId id="522" r:id="rId42"/>
    <p:sldId id="523" r:id="rId43"/>
    <p:sldId id="345" r:id="rId44"/>
    <p:sldId id="260" r:id="rId45"/>
    <p:sldId id="478" r:id="rId46"/>
    <p:sldId id="385" r:id="rId47"/>
    <p:sldId id="479" r:id="rId48"/>
    <p:sldId id="387" r:id="rId49"/>
    <p:sldId id="480" r:id="rId50"/>
    <p:sldId id="514" r:id="rId51"/>
    <p:sldId id="515" r:id="rId52"/>
    <p:sldId id="389" r:id="rId53"/>
    <p:sldId id="481" r:id="rId54"/>
    <p:sldId id="391" r:id="rId55"/>
    <p:sldId id="482" r:id="rId56"/>
    <p:sldId id="516" r:id="rId57"/>
    <p:sldId id="517" r:id="rId58"/>
    <p:sldId id="393" r:id="rId59"/>
    <p:sldId id="483" r:id="rId60"/>
    <p:sldId id="395" r:id="rId61"/>
    <p:sldId id="484" r:id="rId62"/>
    <p:sldId id="397" r:id="rId63"/>
    <p:sldId id="485" r:id="rId64"/>
    <p:sldId id="518" r:id="rId65"/>
    <p:sldId id="519" r:id="rId66"/>
    <p:sldId id="399" r:id="rId67"/>
    <p:sldId id="486" r:id="rId68"/>
    <p:sldId id="401" r:id="rId69"/>
    <p:sldId id="487" r:id="rId70"/>
    <p:sldId id="403" r:id="rId71"/>
    <p:sldId id="488" r:id="rId72"/>
    <p:sldId id="405" r:id="rId73"/>
    <p:sldId id="489" r:id="rId74"/>
    <p:sldId id="407" r:id="rId75"/>
    <p:sldId id="490" r:id="rId76"/>
    <p:sldId id="524" r:id="rId77"/>
    <p:sldId id="525" r:id="rId78"/>
    <p:sldId id="409" r:id="rId79"/>
    <p:sldId id="491" r:id="rId80"/>
    <p:sldId id="411" r:id="rId81"/>
    <p:sldId id="492" r:id="rId82"/>
    <p:sldId id="413" r:id="rId83"/>
    <p:sldId id="493" r:id="rId84"/>
    <p:sldId id="415" r:id="rId85"/>
    <p:sldId id="494" r:id="rId86"/>
    <p:sldId id="417" r:id="rId87"/>
    <p:sldId id="495" r:id="rId88"/>
    <p:sldId id="423" r:id="rId89"/>
    <p:sldId id="498" r:id="rId90"/>
    <p:sldId id="427" r:id="rId91"/>
    <p:sldId id="499" r:id="rId92"/>
    <p:sldId id="425" r:id="rId93"/>
    <p:sldId id="500" r:id="rId94"/>
    <p:sldId id="429" r:id="rId95"/>
    <p:sldId id="501" r:id="rId96"/>
    <p:sldId id="433" r:id="rId97"/>
    <p:sldId id="503" r:id="rId98"/>
    <p:sldId id="435" r:id="rId99"/>
    <p:sldId id="504" r:id="rId100"/>
    <p:sldId id="439" r:id="rId101"/>
    <p:sldId id="506" r:id="rId102"/>
    <p:sldId id="441" r:id="rId103"/>
    <p:sldId id="507" r:id="rId104"/>
    <p:sldId id="443" r:id="rId105"/>
    <p:sldId id="508" r:id="rId106"/>
    <p:sldId id="445" r:id="rId107"/>
    <p:sldId id="509" r:id="rId108"/>
    <p:sldId id="447" r:id="rId109"/>
    <p:sldId id="510" r:id="rId110"/>
    <p:sldId id="451" r:id="rId111"/>
    <p:sldId id="512" r:id="rId112"/>
    <p:sldId id="453" r:id="rId113"/>
    <p:sldId id="513" r:id="rId114"/>
    <p:sldId id="455" r:id="rId115"/>
    <p:sldId id="459" r:id="rId116"/>
    <p:sldId id="457" r:id="rId117"/>
    <p:sldId id="458" r:id="rId1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09" autoAdjust="0"/>
    <p:restoredTop sz="94660"/>
  </p:normalViewPr>
  <p:slideViewPr>
    <p:cSldViewPr snapToGrid="0">
      <p:cViewPr varScale="1">
        <p:scale>
          <a:sx n="114" d="100"/>
          <a:sy n="114" d="100"/>
        </p:scale>
        <p:origin x="25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notesMaster" Target="notesMasters/notesMaster1.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2024/3/18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446053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03178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6515142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4194112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479585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0377928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4040207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6757851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469854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985233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516755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3606315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1606176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4973561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6420625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3815449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7306711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529718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9529494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41761539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980245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1268578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1239585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9661285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7845157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6813395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2505549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8431014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9265497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89423392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0448232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299853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748983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53878350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4948190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36727706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66723788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4682685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41875061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16342118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1527483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932701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186701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47183909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59325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99362693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045212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417733804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40990412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245061154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68847837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991637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404608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138663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12820656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有字幕说明</a:t>
            </a:r>
          </a:p>
        </p:txBody>
      </p:sp>
    </p:spTree>
    <p:extLst>
      <p:ext uri="{BB962C8B-B14F-4D97-AF65-F5344CB8AC3E}">
        <p14:creationId xmlns:p14="http://schemas.microsoft.com/office/powerpoint/2010/main" val="3300671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D0ACD3AF-8BB3-44FF-898E-85CDE4E3A7CA}" type="datetimeFigureOut">
              <a:rPr lang="zh-CN" altLang="en-US" smtClean="0"/>
              <a:t>2024/3/18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0ACD3AF-8BB3-44FF-898E-85CDE4E3A7CA}" type="datetimeFigureOut">
              <a:rPr lang="zh-CN" altLang="en-US" smtClean="0"/>
              <a:t>2024/3/18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0ACD3AF-8BB3-44FF-898E-85CDE4E3A7CA}" type="datetimeFigureOut">
              <a:rPr lang="zh-CN" altLang="en-US" smtClean="0"/>
              <a:t>2024/3/18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D0ACD3AF-8BB3-44FF-898E-85CDE4E3A7CA}" type="datetimeFigureOut">
              <a:rPr lang="zh-CN" altLang="en-US" smtClean="0"/>
              <a:t>2024/3/18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D0ACD3AF-8BB3-44FF-898E-85CDE4E3A7CA}" type="datetimeFigureOut">
              <a:rPr lang="zh-CN" altLang="en-US" smtClean="0"/>
              <a:t>2024/3/18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D0ACD3AF-8BB3-44FF-898E-85CDE4E3A7CA}" type="datetimeFigureOut">
              <a:rPr lang="zh-CN" altLang="en-US" smtClean="0"/>
              <a:t>2024/3/18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D0ACD3AF-8BB3-44FF-898E-85CDE4E3A7CA}" type="datetimeFigureOut">
              <a:rPr lang="zh-CN" altLang="en-US" smtClean="0"/>
              <a:t>2024/3/18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0ACD3AF-8BB3-44FF-898E-85CDE4E3A7CA}" type="datetimeFigureOut">
              <a:rPr lang="zh-CN" altLang="en-US" smtClean="0"/>
              <a:t>2024/3/18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0ACD3AF-8BB3-44FF-898E-85CDE4E3A7CA}" type="datetimeFigureOut">
              <a:rPr lang="zh-CN" altLang="en-US" smtClean="0"/>
              <a:t>2024/3/18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0ACD3AF-8BB3-44FF-898E-85CDE4E3A7CA}" type="datetimeFigureOut">
              <a:rPr lang="zh-CN" altLang="en-US" smtClean="0"/>
              <a:t>2024/3/18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D0ACD3AF-8BB3-44FF-898E-85CDE4E3A7CA}" type="datetimeFigureOut">
              <a:rPr lang="zh-CN" altLang="en-US" smtClean="0"/>
              <a:t>2024/3/18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5092A18-5DD5-466B-9161-AD911F8C6B0D}"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CD3AF-8BB3-44FF-898E-85CDE4E3A7CA}" type="datetimeFigureOut">
              <a:rPr lang="zh-CN" altLang="en-US" smtClean="0"/>
              <a:t>2024/3/18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92A18-5DD5-466B-9161-AD911F8C6B0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7934" y="2160974"/>
            <a:ext cx="11256132" cy="2973088"/>
          </a:xfrm>
          <a:prstGeom prst="rect">
            <a:avLst/>
          </a:prstGeom>
          <a:noFill/>
        </p:spPr>
        <p:txBody>
          <a:bodyPr wrap="square" rtlCol="0">
            <a:noAutofit/>
          </a:bodyPr>
          <a:lstStyle>
            <a:defPPr>
              <a:defRPr lang="zh-CN"/>
            </a:defPPr>
            <a:lvl1pPr>
              <a:defRPr sz="2800" b="1">
                <a:latin typeface="微软雅黑" panose="020B0503020204020204" pitchFamily="34" charset="-122"/>
                <a:ea typeface="微软雅黑" panose="020B0503020204020204" pitchFamily="34" charset="-122"/>
              </a:defRPr>
            </a:lvl1pPr>
          </a:lstStyle>
          <a:p>
            <a:pPr marL="514350" indent="-514350">
              <a:lnSpc>
                <a:spcPct val="150000"/>
              </a:lnSpc>
              <a:buFont typeface="+mj-lt"/>
              <a:buAutoNum type="arabicPeriod"/>
            </a:pPr>
            <a:r>
              <a:rPr lang="zh-CN" altLang="en-US" sz="2400" b="0" dirty="0">
                <a:latin typeface="思源宋體 Heavy" panose="02020900000000000000" pitchFamily="18" charset="-128"/>
                <a:ea typeface="思源宋體 Heavy" panose="02020900000000000000" pitchFamily="18" charset="-128"/>
              </a:rPr>
              <a:t>模板页面禁止新增、删除或移动，除了附上视频不要做任何改动</a:t>
            </a:r>
            <a:endParaRPr lang="en-US" altLang="zh-CN" sz="2400" b="0" dirty="0">
              <a:latin typeface="思源宋體 Heavy" panose="02020900000000000000" pitchFamily="18" charset="-128"/>
              <a:ea typeface="思源宋體 Heavy" panose="02020900000000000000" pitchFamily="18" charset="-128"/>
            </a:endParaRPr>
          </a:p>
          <a:p>
            <a:pPr marL="514350" indent="-514350">
              <a:lnSpc>
                <a:spcPct val="150000"/>
              </a:lnSpc>
              <a:buFont typeface="+mj-lt"/>
              <a:buAutoNum type="arabicPeriod"/>
            </a:pPr>
            <a:r>
              <a:rPr lang="zh-CN" altLang="en-US" sz="2400" b="0" dirty="0">
                <a:latin typeface="思源宋體 Heavy" panose="02020900000000000000" pitchFamily="18" charset="-128"/>
                <a:ea typeface="思源宋體 Heavy" panose="02020900000000000000" pitchFamily="18" charset="-128"/>
              </a:rPr>
              <a:t>在展示内容后面的“视频页”附上视频，如有多个视频片段则合并为一个</a:t>
            </a:r>
            <a:endParaRPr lang="en-US" altLang="zh-CN" sz="2400" b="0" dirty="0">
              <a:latin typeface="思源宋體 Heavy" panose="02020900000000000000" pitchFamily="18" charset="-128"/>
              <a:ea typeface="思源宋體 Heavy" panose="02020900000000000000" pitchFamily="18" charset="-128"/>
            </a:endParaRPr>
          </a:p>
          <a:p>
            <a:pPr marL="514350" indent="-514350">
              <a:lnSpc>
                <a:spcPct val="150000"/>
              </a:lnSpc>
              <a:buFont typeface="+mj-lt"/>
              <a:buAutoNum type="arabicPeriod"/>
            </a:pPr>
            <a:r>
              <a:rPr lang="zh-CN" altLang="en-US" sz="2400" b="0" dirty="0">
                <a:latin typeface="思源宋體 Heavy" panose="02020900000000000000" pitchFamily="18" charset="-128"/>
                <a:ea typeface="思源宋體 Heavy" panose="02020900000000000000" pitchFamily="18" charset="-128"/>
              </a:rPr>
              <a:t>视频尺寸尽可能和页面大小一致（铺满整个“视频页”的页面）</a:t>
            </a:r>
          </a:p>
          <a:p>
            <a:pPr marL="514350" indent="-514350">
              <a:lnSpc>
                <a:spcPct val="150000"/>
              </a:lnSpc>
              <a:buFont typeface="+mj-lt"/>
              <a:buAutoNum type="arabicPeriod"/>
            </a:pPr>
            <a:r>
              <a:rPr lang="zh-CN" altLang="en-US" sz="2400" b="0" dirty="0">
                <a:solidFill>
                  <a:schemeClr val="tx1"/>
                </a:solidFill>
                <a:latin typeface="思源宋體 Heavy" panose="02020900000000000000" pitchFamily="18" charset="-128"/>
                <a:ea typeface="思源宋體 Heavy" panose="02020900000000000000" pitchFamily="18" charset="-128"/>
              </a:rPr>
              <a:t>如果</a:t>
            </a:r>
            <a:r>
              <a:rPr lang="zh-CN" altLang="en-US" sz="2400" b="0" dirty="0">
                <a:latin typeface="思源宋體 Heavy" panose="02020900000000000000" pitchFamily="18" charset="-128"/>
                <a:ea typeface="思源宋體 Heavy" panose="02020900000000000000" pitchFamily="18" charset="-128"/>
                <a:sym typeface="+mn-ea"/>
              </a:rPr>
              <a:t>展示内容的视频缺失，则留白“视频页”（勿附上无关视频）</a:t>
            </a:r>
          </a:p>
          <a:p>
            <a:pPr marL="514350" indent="-514350">
              <a:lnSpc>
                <a:spcPct val="150000"/>
              </a:lnSpc>
              <a:buFont typeface="+mj-lt"/>
              <a:buAutoNum type="arabicPeriod"/>
            </a:pPr>
            <a:r>
              <a:rPr lang="zh-CN" altLang="en-US" sz="2400" b="0" dirty="0">
                <a:solidFill>
                  <a:schemeClr val="tx1"/>
                </a:solidFill>
                <a:latin typeface="思源宋體 Heavy" panose="02020900000000000000" pitchFamily="18" charset="-128"/>
                <a:ea typeface="思源宋體 Heavy" panose="02020900000000000000" pitchFamily="18" charset="-128"/>
                <a:sym typeface="+mn-ea"/>
              </a:rPr>
              <a:t>视频可适当加速（</a:t>
            </a:r>
            <a:r>
              <a:rPr lang="zh-CN" altLang="en-US" sz="2400" dirty="0">
                <a:solidFill>
                  <a:srgbClr val="FF0000"/>
                </a:solidFill>
                <a:latin typeface="思源宋體 Heavy" panose="02020900000000000000" pitchFamily="18" charset="-128"/>
                <a:ea typeface="思源宋體 Heavy" panose="02020900000000000000" pitchFamily="18" charset="-128"/>
                <a:sym typeface="+mn-ea"/>
              </a:rPr>
              <a:t>除特殊说明不可加速外</a:t>
            </a:r>
            <a:r>
              <a:rPr lang="zh-CN" altLang="en-US" sz="2400" b="0" dirty="0">
                <a:solidFill>
                  <a:schemeClr val="tx1"/>
                </a:solidFill>
                <a:latin typeface="思源宋體 Heavy" panose="02020900000000000000" pitchFamily="18" charset="-128"/>
                <a:ea typeface="思源宋體 Heavy" panose="02020900000000000000" pitchFamily="18" charset="-128"/>
                <a:sym typeface="+mn-ea"/>
              </a:rPr>
              <a:t>），</a:t>
            </a:r>
            <a:r>
              <a:rPr lang="zh-CN" altLang="en-US" sz="2400" b="0" dirty="0">
                <a:latin typeface="思源宋體 Heavy" panose="02020900000000000000" pitchFamily="18" charset="-128"/>
                <a:ea typeface="思源宋體 Heavy" panose="02020900000000000000" pitchFamily="18" charset="-128"/>
                <a:sym typeface="+mn-ea"/>
              </a:rPr>
              <a:t>单个视频的</a:t>
            </a:r>
            <a:r>
              <a:rPr lang="zh-CN" altLang="en-US" sz="2400" b="0" dirty="0">
                <a:solidFill>
                  <a:schemeClr val="tx1"/>
                </a:solidFill>
                <a:latin typeface="思源宋體 Heavy" panose="02020900000000000000" pitchFamily="18" charset="-128"/>
                <a:ea typeface="思源宋體 Heavy" panose="02020900000000000000" pitchFamily="18" charset="-128"/>
                <a:sym typeface="+mn-ea"/>
              </a:rPr>
              <a:t>时长建议在</a:t>
            </a:r>
            <a:r>
              <a:rPr lang="en-US" altLang="zh-CN" sz="2400" b="0" dirty="0">
                <a:solidFill>
                  <a:schemeClr val="tx1"/>
                </a:solidFill>
                <a:latin typeface="思源宋體 Heavy" panose="02020900000000000000" pitchFamily="18" charset="-128"/>
                <a:ea typeface="思源宋體 Heavy" panose="02020900000000000000" pitchFamily="18" charset="-128"/>
                <a:sym typeface="+mn-ea"/>
              </a:rPr>
              <a:t>1-3</a:t>
            </a:r>
            <a:r>
              <a:rPr lang="zh-CN" altLang="en-US" sz="2400" b="0" dirty="0">
                <a:solidFill>
                  <a:schemeClr val="tx1"/>
                </a:solidFill>
                <a:latin typeface="思源宋體 Heavy" panose="02020900000000000000" pitchFamily="18" charset="-128"/>
                <a:ea typeface="思源宋體 Heavy" panose="02020900000000000000" pitchFamily="18" charset="-128"/>
                <a:sym typeface="+mn-ea"/>
              </a:rPr>
              <a:t>分钟内</a:t>
            </a:r>
            <a:endParaRPr lang="en-US" altLang="zh-CN" sz="2400" b="0" dirty="0">
              <a:solidFill>
                <a:schemeClr val="tx1"/>
              </a:solidFill>
              <a:latin typeface="思源宋體 Heavy" panose="02020900000000000000" pitchFamily="18" charset="-128"/>
              <a:ea typeface="思源宋體 Heavy" panose="02020900000000000000" pitchFamily="18" charset="-128"/>
              <a:sym typeface="+mn-ea"/>
            </a:endParaRPr>
          </a:p>
        </p:txBody>
      </p:sp>
      <p:sp>
        <p:nvSpPr>
          <p:cNvPr id="2" name="矩形 1"/>
          <p:cNvSpPr/>
          <p:nvPr/>
        </p:nvSpPr>
        <p:spPr>
          <a:xfrm>
            <a:off x="781695" y="900145"/>
            <a:ext cx="2698175" cy="523220"/>
          </a:xfrm>
          <a:prstGeom prst="rect">
            <a:avLst/>
          </a:prstGeom>
        </p:spPr>
        <p:txBody>
          <a:bodyPr wrap="none">
            <a:spAutoFit/>
          </a:bodyPr>
          <a:lstStyle/>
          <a:p>
            <a:r>
              <a:rPr lang="zh-CN" altLang="en-US" sz="2800" b="1" dirty="0">
                <a:solidFill>
                  <a:srgbClr val="FF0000"/>
                </a:solidFill>
                <a:latin typeface="思源宋體 Heavy" panose="02020900000000000000" pitchFamily="18" charset="-128"/>
                <a:ea typeface="思源宋體 Heavy" panose="02020900000000000000" pitchFamily="18" charset="-128"/>
              </a:rPr>
              <a:t>模板使用说明：</a:t>
            </a:r>
            <a:endParaRPr lang="zh-CN" altLang="en-US" sz="2800" b="1"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409640288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523220"/>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空中机器人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展示全覆盖桨叶保护罩</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82230536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438012" y="2951946"/>
            <a:ext cx="9315975"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空中机器人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完整运动（需装全覆盖桨叶保护罩、装云台如有）：起飞、运动、悬停、降落</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425397698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736502"/>
            <a:ext cx="8794459" cy="138499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空中机器人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在空中悬停（需装全覆盖桨叶保护罩）连续发射</a:t>
            </a:r>
            <a:r>
              <a:rPr lang="en-US" altLang="zh-CN" dirty="0">
                <a:latin typeface="思源宋體 Heavy" panose="02020900000000000000" pitchFamily="18" charset="-128"/>
                <a:ea typeface="思源宋體 Heavy" panose="02020900000000000000" pitchFamily="18" charset="-128"/>
              </a:rPr>
              <a:t>50</a:t>
            </a:r>
            <a:r>
              <a:rPr lang="zh-CN" altLang="en-US" dirty="0">
                <a:latin typeface="思源宋體 Heavy" panose="02020900000000000000" pitchFamily="18" charset="-128"/>
                <a:ea typeface="思源宋體 Heavy" panose="02020900000000000000" pitchFamily="18" charset="-128"/>
              </a:rPr>
              <a:t>发弹丸，攻击</a:t>
            </a:r>
            <a:r>
              <a:rPr lang="en-US" altLang="zh-CN" dirty="0">
                <a:latin typeface="思源宋體 Heavy" panose="02020900000000000000" pitchFamily="18" charset="-128"/>
                <a:ea typeface="思源宋體 Heavy" panose="02020900000000000000" pitchFamily="18" charset="-128"/>
              </a:rPr>
              <a:t>5</a:t>
            </a:r>
            <a:r>
              <a:rPr lang="zh-CN" altLang="en-US" dirty="0">
                <a:latin typeface="思源宋體 Heavy" panose="02020900000000000000" pitchFamily="18" charset="-128"/>
                <a:ea typeface="思源宋體 Heavy" panose="02020900000000000000" pitchFamily="18" charset="-128"/>
              </a:rPr>
              <a:t>米处的大装甲模块大小的目标，统计命中率并展示相关证明材料（如复写纸痕迹）</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851165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523220"/>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飞镖系统</a:t>
            </a:r>
            <a:r>
              <a:rPr lang="en-US" altLang="zh-CN" dirty="0">
                <a:latin typeface="思源宋體 Heavy" panose="02020900000000000000" pitchFamily="18" charset="-128"/>
                <a:ea typeface="思源宋體 Heavy" panose="02020900000000000000" pitchFamily="18" charset="-128"/>
              </a:rPr>
              <a:t>—4</a:t>
            </a:r>
            <a:r>
              <a:rPr lang="zh-CN" altLang="en-US" dirty="0">
                <a:latin typeface="思源宋體 Heavy" panose="02020900000000000000" pitchFamily="18" charset="-128"/>
                <a:ea typeface="思源宋體 Heavy" panose="02020900000000000000" pitchFamily="18" charset="-128"/>
              </a:rPr>
              <a:t>发飞镖的在飞镖架上的自主装填、发射</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080983459"/>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521059"/>
            <a:ext cx="8794459" cy="1815882"/>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飞镖系统</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模拟击打前哨站：连续发射</a:t>
            </a:r>
            <a:r>
              <a:rPr lang="en-US" altLang="zh-CN" dirty="0">
                <a:latin typeface="思源宋體 Heavy" panose="02020900000000000000" pitchFamily="18" charset="-128"/>
                <a:ea typeface="思源宋體 Heavy" panose="02020900000000000000" pitchFamily="18" charset="-128"/>
              </a:rPr>
              <a:t>8</a:t>
            </a:r>
            <a:r>
              <a:rPr lang="zh-CN" altLang="en-US" dirty="0">
                <a:latin typeface="思源宋體 Heavy" panose="02020900000000000000" pitchFamily="18" charset="-128"/>
                <a:ea typeface="思源宋體 Heavy" panose="02020900000000000000" pitchFamily="18" charset="-128"/>
              </a:rPr>
              <a:t>枚飞镖（一次装填</a:t>
            </a:r>
            <a:r>
              <a:rPr lang="en-US" altLang="zh-CN" dirty="0">
                <a:latin typeface="思源宋體 Heavy" panose="02020900000000000000" pitchFamily="18" charset="-128"/>
                <a:ea typeface="思源宋體 Heavy" panose="02020900000000000000" pitchFamily="18" charset="-128"/>
              </a:rPr>
              <a:t>4</a:t>
            </a:r>
            <a:r>
              <a:rPr lang="zh-CN" altLang="en-US" dirty="0">
                <a:latin typeface="思源宋體 Heavy" panose="02020900000000000000" pitchFamily="18" charset="-128"/>
                <a:ea typeface="思源宋體 Heavy" panose="02020900000000000000" pitchFamily="18" charset="-128"/>
              </a:rPr>
              <a:t>发，连续发射</a:t>
            </a:r>
            <a:r>
              <a:rPr lang="en-US" altLang="zh-CN" dirty="0">
                <a:latin typeface="思源宋體 Heavy" panose="02020900000000000000" pitchFamily="18" charset="-128"/>
                <a:ea typeface="思源宋體 Heavy" panose="02020900000000000000" pitchFamily="18" charset="-128"/>
              </a:rPr>
              <a:t>2</a:t>
            </a:r>
            <a:r>
              <a:rPr lang="zh-CN" altLang="en-US" dirty="0">
                <a:latin typeface="思源宋體 Heavy" panose="02020900000000000000" pitchFamily="18" charset="-128"/>
                <a:ea typeface="思源宋體 Heavy" panose="02020900000000000000" pitchFamily="18" charset="-128"/>
              </a:rPr>
              <a:t>轮）攻击</a:t>
            </a:r>
            <a:r>
              <a:rPr lang="en-US" altLang="zh-CN" dirty="0">
                <a:latin typeface="思源宋體 Heavy" panose="02020900000000000000" pitchFamily="18" charset="-128"/>
                <a:ea typeface="思源宋體 Heavy" panose="02020900000000000000" pitchFamily="18" charset="-128"/>
              </a:rPr>
              <a:t>16</a:t>
            </a:r>
            <a:r>
              <a:rPr lang="zh-CN" altLang="en-US" dirty="0">
                <a:latin typeface="思源宋體 Heavy" panose="02020900000000000000" pitchFamily="18" charset="-128"/>
                <a:ea typeface="思源宋體 Heavy" panose="02020900000000000000" pitchFamily="18" charset="-128"/>
              </a:rPr>
              <a:t>米以外直径</a:t>
            </a:r>
            <a:r>
              <a:rPr lang="en-US" altLang="zh-CN" dirty="0">
                <a:latin typeface="思源宋體 Heavy" panose="02020900000000000000" pitchFamily="18" charset="-128"/>
                <a:ea typeface="思源宋體 Heavy" panose="02020900000000000000" pitchFamily="18" charset="-128"/>
              </a:rPr>
              <a:t>300mm</a:t>
            </a:r>
            <a:r>
              <a:rPr lang="zh-CN" altLang="en-US" dirty="0">
                <a:latin typeface="思源宋體 Heavy" panose="02020900000000000000" pitchFamily="18" charset="-128"/>
                <a:ea typeface="思源宋體 Heavy" panose="02020900000000000000" pitchFamily="18" charset="-128"/>
              </a:rPr>
              <a:t>以内的目标，统计命中率并展示相关证明材料（如复写纸痕迹）　</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911734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哨兵机器人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展示定位模块安装支架区域并展示施加</a:t>
            </a:r>
            <a:r>
              <a:rPr lang="en-US" altLang="zh-CN" dirty="0">
                <a:latin typeface="思源宋體 Heavy" panose="02020900000000000000" pitchFamily="18" charset="-128"/>
                <a:ea typeface="思源宋體 Heavy" panose="02020900000000000000" pitchFamily="18" charset="-128"/>
              </a:rPr>
              <a:t>40N</a:t>
            </a:r>
            <a:r>
              <a:rPr lang="zh-CN" altLang="en-US" dirty="0">
                <a:latin typeface="思源宋體 Heavy" panose="02020900000000000000" pitchFamily="18" charset="-128"/>
                <a:ea typeface="思源宋體 Heavy" panose="02020900000000000000" pitchFamily="18" charset="-128"/>
              </a:rPr>
              <a:t>的力后支架的形变情况</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736502"/>
            <a:ext cx="8794459" cy="138499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飞镖系统</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模拟击打基地：连续发射</a:t>
            </a:r>
            <a:r>
              <a:rPr lang="en-US" altLang="zh-CN" dirty="0">
                <a:latin typeface="思源宋體 Heavy" panose="02020900000000000000" pitchFamily="18" charset="-128"/>
                <a:ea typeface="思源宋體 Heavy" panose="02020900000000000000" pitchFamily="18" charset="-128"/>
              </a:rPr>
              <a:t>8</a:t>
            </a:r>
            <a:r>
              <a:rPr lang="zh-CN" altLang="en-US" dirty="0">
                <a:latin typeface="思源宋體 Heavy" panose="02020900000000000000" pitchFamily="18" charset="-128"/>
                <a:ea typeface="思源宋體 Heavy" panose="02020900000000000000" pitchFamily="18" charset="-128"/>
              </a:rPr>
              <a:t>枚飞镖攻击</a:t>
            </a:r>
            <a:r>
              <a:rPr lang="en-US" altLang="zh-CN" dirty="0">
                <a:latin typeface="思源宋體 Heavy" panose="02020900000000000000" pitchFamily="18" charset="-128"/>
                <a:ea typeface="思源宋體 Heavy" panose="02020900000000000000" pitchFamily="18" charset="-128"/>
              </a:rPr>
              <a:t>25</a:t>
            </a:r>
            <a:r>
              <a:rPr lang="zh-CN" altLang="en-US" dirty="0">
                <a:latin typeface="思源宋體 Heavy" panose="02020900000000000000" pitchFamily="18" charset="-128"/>
                <a:ea typeface="思源宋體 Heavy" panose="02020900000000000000" pitchFamily="18" charset="-128"/>
              </a:rPr>
              <a:t>米以外直径</a:t>
            </a:r>
            <a:r>
              <a:rPr lang="en-US" altLang="zh-CN" dirty="0">
                <a:latin typeface="思源宋體 Heavy" panose="02020900000000000000" pitchFamily="18" charset="-128"/>
                <a:ea typeface="思源宋體 Heavy" panose="02020900000000000000" pitchFamily="18" charset="-128"/>
              </a:rPr>
              <a:t>300mm</a:t>
            </a:r>
            <a:r>
              <a:rPr lang="zh-CN" altLang="en-US" dirty="0">
                <a:latin typeface="思源宋體 Heavy" panose="02020900000000000000" pitchFamily="18" charset="-128"/>
                <a:ea typeface="思源宋體 Heavy" panose="02020900000000000000" pitchFamily="18" charset="-128"/>
              </a:rPr>
              <a:t>以内的目标，统计命中率并展示相关证明材料（如复写纸痕迹）</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71440306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飞镖系统</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展示飞镖本体自主可控调节的能力，并用飞镖发射架进行发射　</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5785039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523220"/>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雷达</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雷达可以正常显示调试画面　</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10301210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40047" y="3167390"/>
            <a:ext cx="8794459" cy="523220"/>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其他</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其它特色功能展示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根据实际效果予以加分</a:t>
            </a:r>
            <a:r>
              <a:rPr lang="en-US" altLang="zh-CN" dirty="0">
                <a:latin typeface="思源宋體 Heavy" panose="02020900000000000000" pitchFamily="18" charset="-128"/>
                <a:ea typeface="思源宋體 Heavy" panose="02020900000000000000" pitchFamily="18" charset="-128"/>
              </a:rPr>
              <a:t>)</a:t>
            </a:r>
            <a:endParaRPr lang="zh-CN" altLang="en-US"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943126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59525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哨兵机器人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展示测速模块安装区域（按照规范文件要求正确安装）</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721382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哨兵机器人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荧光充能装置安装位置展示（按照规范文件要求正确安装）并按照要求自测</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0251786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哨兵机器人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其余裁判系统安装展示或预留给裁判系统的安装位置</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073742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空中机器人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展示定位模块安装支架区域并展示施加</a:t>
            </a:r>
            <a:r>
              <a:rPr lang="en-US" altLang="zh-CN" dirty="0">
                <a:latin typeface="思源宋體 Heavy" panose="02020900000000000000" pitchFamily="18" charset="-128"/>
                <a:ea typeface="思源宋體 Heavy" panose="02020900000000000000" pitchFamily="18" charset="-128"/>
              </a:rPr>
              <a:t>40N</a:t>
            </a:r>
            <a:r>
              <a:rPr lang="zh-CN" altLang="en-US" dirty="0">
                <a:latin typeface="思源宋體 Heavy" panose="02020900000000000000" pitchFamily="18" charset="-128"/>
                <a:ea typeface="思源宋體 Heavy" panose="02020900000000000000" pitchFamily="18" charset="-128"/>
              </a:rPr>
              <a:t>的力后支架的形变情况</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750771" y="2546891"/>
            <a:ext cx="4690457" cy="1764217"/>
          </a:xfrm>
        </p:spPr>
        <p:txBody>
          <a:bodyPr>
            <a:normAutofit/>
          </a:bodyPr>
          <a:lstStyle/>
          <a:p>
            <a:pPr algn="ctr"/>
            <a:r>
              <a:rPr lang="zh-CN" altLang="en-US" sz="5400" b="1" dirty="0">
                <a:latin typeface="思源宋體 Heavy" panose="02020900000000000000" pitchFamily="18" charset="-128"/>
                <a:ea typeface="思源宋體 Heavy" panose="02020900000000000000" pitchFamily="18" charset="-128"/>
              </a:rPr>
              <a:t>制作规范展示</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338851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空中机器人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展示测速模块安装区域（按照规范文件要求正确安装）并按照要求自测</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0330940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空中机器人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荧光充能装置安装位置展示（按照规范文件要求正确安装）并按照要求自测</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536121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空中机器人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其余裁判系统安装展示或预留给裁判系统的安装位置</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888573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英雄机器人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展示定位模块安装支架区域并展示施加</a:t>
            </a:r>
            <a:r>
              <a:rPr lang="en-US" altLang="zh-CN" dirty="0">
                <a:latin typeface="思源宋體 Heavy" panose="02020900000000000000" pitchFamily="18" charset="-128"/>
                <a:ea typeface="思源宋體 Heavy" panose="02020900000000000000" pitchFamily="18" charset="-128"/>
              </a:rPr>
              <a:t>40N</a:t>
            </a:r>
            <a:r>
              <a:rPr lang="zh-CN" altLang="en-US" dirty="0">
                <a:latin typeface="思源宋體 Heavy" panose="02020900000000000000" pitchFamily="18" charset="-128"/>
                <a:ea typeface="思源宋體 Heavy" panose="02020900000000000000" pitchFamily="18" charset="-128"/>
              </a:rPr>
              <a:t>的力后支架的形变情况</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1487161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rPr>
              <a:t>英雄机器人</a:t>
            </a:r>
            <a:r>
              <a:rPr lang="en-US" altLang="zh-CN" dirty="0"/>
              <a:t>--</a:t>
            </a:r>
            <a:r>
              <a:rPr lang="zh-CN" altLang="en-US" dirty="0"/>
              <a:t>展示测速模块安装区域（按照规范文件要求正确安装）</a:t>
            </a:r>
            <a:endParaRPr lang="en-US" altLang="zh-C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展示定位模块安装支架区域并展示施加</a:t>
            </a:r>
            <a:r>
              <a:rPr lang="en-US" altLang="zh-CN" dirty="0">
                <a:latin typeface="思源宋體 Heavy" panose="02020900000000000000" pitchFamily="18" charset="-128"/>
                <a:ea typeface="思源宋體 Heavy" panose="02020900000000000000" pitchFamily="18" charset="-128"/>
              </a:rPr>
              <a:t>40N</a:t>
            </a:r>
            <a:r>
              <a:rPr lang="zh-CN" altLang="en-US" dirty="0">
                <a:latin typeface="思源宋體 Heavy" panose="02020900000000000000" pitchFamily="18" charset="-128"/>
                <a:ea typeface="思源宋體 Heavy" panose="02020900000000000000" pitchFamily="18" charset="-128"/>
              </a:rPr>
              <a:t>的力后支架的形变情况</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491992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rPr>
              <a:t>英雄机器人</a:t>
            </a:r>
            <a:r>
              <a:rPr lang="en-US" altLang="zh-CN" dirty="0"/>
              <a:t>--</a:t>
            </a:r>
            <a:r>
              <a:rPr lang="zh-CN" altLang="en-US" dirty="0"/>
              <a:t>其余裁判系统安装展示或预留给裁判系统的安装位置</a:t>
            </a:r>
            <a:endParaRPr lang="en-US" altLang="zh-CN"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549048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工程机器人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展示定位模块安装支架区域并展示施加</a:t>
            </a:r>
            <a:r>
              <a:rPr lang="en-US" altLang="zh-CN" dirty="0">
                <a:latin typeface="思源宋體 Heavy" panose="02020900000000000000" pitchFamily="18" charset="-128"/>
                <a:ea typeface="思源宋體 Heavy" panose="02020900000000000000" pitchFamily="18" charset="-128"/>
              </a:rPr>
              <a:t>40N</a:t>
            </a:r>
            <a:r>
              <a:rPr lang="zh-CN" altLang="en-US" dirty="0">
                <a:latin typeface="思源宋體 Heavy" panose="02020900000000000000" pitchFamily="18" charset="-128"/>
                <a:ea typeface="思源宋體 Heavy" panose="02020900000000000000" pitchFamily="18" charset="-128"/>
              </a:rPr>
              <a:t>的力后支架的形变情况</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5611740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523220"/>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工程机器人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展示图传安装位置</a:t>
            </a:r>
            <a:endParaRPr lang="en-US" altLang="zh-CN" dirty="0">
              <a:latin typeface="思源宋體 Heavy" panose="02020900000000000000" pitchFamily="18" charset="-128"/>
              <a:ea typeface="思源宋體 Heavy" panose="02020900000000000000" pitchFamily="18" charset="-128"/>
            </a:endParaRPr>
          </a:p>
        </p:txBody>
      </p:sp>
    </p:spTree>
    <p:extLst>
      <p:ext uri="{BB962C8B-B14F-4D97-AF65-F5344CB8AC3E}">
        <p14:creationId xmlns:p14="http://schemas.microsoft.com/office/powerpoint/2010/main" val="30633132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139485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工程机器人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其余裁判系统安装展示或预留给裁判系统的安装位置</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565362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飞镖系统</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裁判系统安装展示或预留给裁判系统的安装位置</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5091972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飞镖系统</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飞镖发射架与待发射的飞镖在地面正投影不得超出飞镖系统放置平面接触部分的最外沿</a:t>
            </a:r>
            <a:endParaRPr lang="en-US" altLang="zh-CN" dirty="0">
              <a:latin typeface="思源宋體 Heavy" panose="02020900000000000000" pitchFamily="18" charset="-128"/>
              <a:ea typeface="思源宋體 Heavy" panose="02020900000000000000" pitchFamily="18" charset="-128"/>
            </a:endParaRPr>
          </a:p>
        </p:txBody>
      </p:sp>
    </p:spTree>
    <p:extLst>
      <p:ext uri="{BB962C8B-B14F-4D97-AF65-F5344CB8AC3E}">
        <p14:creationId xmlns:p14="http://schemas.microsoft.com/office/powerpoint/2010/main" val="387571743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9173466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99633" y="2546891"/>
            <a:ext cx="5592734" cy="1764217"/>
          </a:xfrm>
        </p:spPr>
        <p:txBody>
          <a:bodyPr>
            <a:normAutofit/>
          </a:bodyPr>
          <a:lstStyle/>
          <a:p>
            <a:pPr algn="ctr"/>
            <a:r>
              <a:rPr lang="zh-CN" altLang="en-US" sz="5400" b="1" dirty="0">
                <a:latin typeface="思源宋體 Heavy" panose="02020900000000000000" pitchFamily="18" charset="-128"/>
                <a:ea typeface="思源宋體 Heavy" panose="02020900000000000000" pitchFamily="18" charset="-128"/>
              </a:rPr>
              <a:t>机器人功能展示</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523220"/>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完整运动：平移、旋转</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7773733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完整爬上高度</a:t>
            </a:r>
            <a:r>
              <a:rPr lang="en-US" altLang="zh-CN" dirty="0">
                <a:latin typeface="思源宋體 Heavy" panose="02020900000000000000" pitchFamily="18" charset="-128"/>
                <a:ea typeface="思源宋體 Heavy" panose="02020900000000000000" pitchFamily="18" charset="-128"/>
              </a:rPr>
              <a:t>400mm</a:t>
            </a:r>
            <a:r>
              <a:rPr lang="zh-CN" altLang="en-US" dirty="0">
                <a:latin typeface="思源宋體 Heavy" panose="02020900000000000000" pitchFamily="18" charset="-128"/>
                <a:ea typeface="思源宋體 Heavy" panose="02020900000000000000" pitchFamily="18" charset="-128"/>
              </a:rPr>
              <a:t>，角度</a:t>
            </a:r>
            <a:r>
              <a:rPr lang="en-US" altLang="zh-CN" dirty="0">
                <a:latin typeface="思源宋體 Heavy" panose="02020900000000000000" pitchFamily="18" charset="-128"/>
                <a:ea typeface="思源宋體 Heavy" panose="02020900000000000000" pitchFamily="18" charset="-128"/>
              </a:rPr>
              <a:t>15°</a:t>
            </a:r>
            <a:r>
              <a:rPr lang="zh-CN" altLang="en-US" dirty="0">
                <a:latin typeface="思源宋體 Heavy" panose="02020900000000000000" pitchFamily="18" charset="-128"/>
                <a:ea typeface="思源宋體 Heavy" panose="02020900000000000000" pitchFamily="18" charset="-128"/>
              </a:rPr>
              <a:t>坡并实时显示功率数据</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4311970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737167"/>
            <a:ext cx="8794459" cy="138366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连续发射弹仓中的</a:t>
            </a:r>
            <a:r>
              <a:rPr lang="en-US" altLang="zh-CN" dirty="0">
                <a:latin typeface="思源宋體 Heavy" panose="02020900000000000000" pitchFamily="18" charset="-128"/>
                <a:ea typeface="思源宋體 Heavy" panose="02020900000000000000" pitchFamily="18" charset="-128"/>
              </a:rPr>
              <a:t>50</a:t>
            </a:r>
            <a:r>
              <a:rPr lang="zh-CN" altLang="en-US" dirty="0">
                <a:latin typeface="思源宋體 Heavy" panose="02020900000000000000" pitchFamily="18" charset="-128"/>
                <a:ea typeface="思源宋體 Heavy" panose="02020900000000000000" pitchFamily="18" charset="-128"/>
              </a:rPr>
              <a:t>发弹丸，攻击</a:t>
            </a:r>
            <a:r>
              <a:rPr lang="en-US" altLang="zh-CN" dirty="0">
                <a:latin typeface="思源宋體 Heavy" panose="02020900000000000000" pitchFamily="18" charset="-128"/>
                <a:ea typeface="思源宋體 Heavy" panose="02020900000000000000" pitchFamily="18" charset="-128"/>
              </a:rPr>
              <a:t>5</a:t>
            </a:r>
            <a:r>
              <a:rPr lang="zh-CN" altLang="en-US" dirty="0">
                <a:latin typeface="思源宋體 Heavy" panose="02020900000000000000" pitchFamily="18" charset="-128"/>
                <a:ea typeface="思源宋體 Heavy" panose="02020900000000000000" pitchFamily="18" charset="-128"/>
              </a:rPr>
              <a:t>米处与大装甲模块尺寸相同的目标，统计命中率并展示相关证明材料</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042656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展示测速模块安装区域（按照规范文件要求正确安装）</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完整爬上高度</a:t>
            </a:r>
            <a:r>
              <a:rPr lang="en-US" altLang="zh-CN" dirty="0">
                <a:latin typeface="思源宋體 Heavy" panose="02020900000000000000" pitchFamily="18" charset="-128"/>
                <a:ea typeface="思源宋體 Heavy" panose="02020900000000000000" pitchFamily="18" charset="-128"/>
              </a:rPr>
              <a:t>400mm</a:t>
            </a:r>
            <a:r>
              <a:rPr lang="zh-CN" altLang="en-US" dirty="0">
                <a:latin typeface="思源宋體 Heavy" panose="02020900000000000000" pitchFamily="18" charset="-128"/>
                <a:ea typeface="思源宋體 Heavy" panose="02020900000000000000" pitchFamily="18" charset="-128"/>
              </a:rPr>
              <a:t>，角度</a:t>
            </a:r>
            <a:r>
              <a:rPr lang="en-US" altLang="zh-CN" dirty="0">
                <a:latin typeface="思源宋體 Heavy" panose="02020900000000000000" pitchFamily="18" charset="-128"/>
                <a:ea typeface="思源宋體 Heavy" panose="02020900000000000000" pitchFamily="18" charset="-128"/>
              </a:rPr>
              <a:t>20°</a:t>
            </a:r>
            <a:r>
              <a:rPr lang="zh-CN" altLang="en-US" dirty="0">
                <a:latin typeface="思源宋體 Heavy" panose="02020900000000000000" pitchFamily="18" charset="-128"/>
                <a:ea typeface="思源宋體 Heavy" panose="02020900000000000000" pitchFamily="18" charset="-128"/>
              </a:rPr>
              <a:t>坡并实时显示功率数据</a:t>
            </a:r>
            <a:endParaRPr lang="en-US" altLang="zh-CN" dirty="0">
              <a:latin typeface="思源宋體 Heavy" panose="02020900000000000000" pitchFamily="18" charset="-128"/>
              <a:ea typeface="思源宋體 Heavy" panose="02020900000000000000" pitchFamily="18" charset="-128"/>
            </a:endParaRPr>
          </a:p>
        </p:txBody>
      </p:sp>
    </p:spTree>
    <p:extLst>
      <p:ext uri="{BB962C8B-B14F-4D97-AF65-F5344CB8AC3E}">
        <p14:creationId xmlns:p14="http://schemas.microsoft.com/office/powerpoint/2010/main" val="29513361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91722786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284564" y="2736502"/>
            <a:ext cx="9622872" cy="138499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自动识别并跟随</a:t>
            </a:r>
            <a:r>
              <a:rPr lang="en-US" altLang="zh-CN" dirty="0">
                <a:latin typeface="思源宋體 Heavy" panose="02020900000000000000" pitchFamily="18" charset="-128"/>
                <a:ea typeface="思源宋體 Heavy" panose="02020900000000000000" pitchFamily="18" charset="-128"/>
              </a:rPr>
              <a:t>3m</a:t>
            </a:r>
            <a:r>
              <a:rPr lang="zh-CN" altLang="en-US" dirty="0">
                <a:latin typeface="思源宋體 Heavy" panose="02020900000000000000" pitchFamily="18" charset="-128"/>
                <a:ea typeface="思源宋體 Heavy" panose="02020900000000000000" pitchFamily="18" charset="-128"/>
              </a:rPr>
              <a:t>处旋转速度大于</a:t>
            </a:r>
            <a:r>
              <a:rPr lang="en-US" altLang="zh-CN" dirty="0">
                <a:latin typeface="思源宋體 Heavy" panose="02020900000000000000" pitchFamily="18" charset="-128"/>
                <a:ea typeface="思源宋體 Heavy" panose="02020900000000000000" pitchFamily="18" charset="-128"/>
              </a:rPr>
              <a:t>0.4</a:t>
            </a:r>
            <a:r>
              <a:rPr lang="zh-CN" altLang="en-US" dirty="0">
                <a:latin typeface="思源宋體 Heavy" panose="02020900000000000000" pitchFamily="18" charset="-128"/>
                <a:ea typeface="思源宋體 Heavy" panose="02020900000000000000" pitchFamily="18" charset="-128"/>
              </a:rPr>
              <a:t>转</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秒的小装甲模块（</a:t>
            </a:r>
            <a:r>
              <a:rPr lang="zh-CN" altLang="en-US" dirty="0">
                <a:solidFill>
                  <a:srgbClr val="FF0000"/>
                </a:solidFill>
                <a:latin typeface="思源宋體 Heavy" panose="02020900000000000000" pitchFamily="18" charset="-128"/>
                <a:ea typeface="思源宋體 Heavy" panose="02020900000000000000" pitchFamily="18" charset="-128"/>
              </a:rPr>
              <a:t>全程展示秒表，</a:t>
            </a:r>
            <a:r>
              <a:rPr lang="en-US" altLang="zh-CN" dirty="0">
                <a:solidFill>
                  <a:srgbClr val="FF0000"/>
                </a:solidFill>
                <a:latin typeface="思源宋體 Heavy" panose="02020900000000000000" pitchFamily="18" charset="-128"/>
                <a:ea typeface="思源宋體 Heavy" panose="02020900000000000000" pitchFamily="18" charset="-128"/>
              </a:rPr>
              <a:t>PPT</a:t>
            </a:r>
            <a:r>
              <a:rPr lang="zh-CN" altLang="en-US" dirty="0">
                <a:solidFill>
                  <a:srgbClr val="FF0000"/>
                </a:solidFill>
                <a:latin typeface="思源宋體 Heavy" panose="02020900000000000000" pitchFamily="18" charset="-128"/>
                <a:ea typeface="思源宋體 Heavy" panose="02020900000000000000" pitchFamily="18" charset="-128"/>
              </a:rPr>
              <a:t>视频不可加速</a:t>
            </a:r>
            <a:r>
              <a:rPr lang="zh-CN" altLang="en-US" dirty="0">
                <a:latin typeface="思源宋體 Heavy" panose="02020900000000000000" pitchFamily="18" charset="-128"/>
                <a:ea typeface="思源宋體 Heavy" panose="02020900000000000000" pitchFamily="18" charset="-128"/>
              </a:rPr>
              <a:t>），连续发射</a:t>
            </a:r>
            <a:r>
              <a:rPr lang="en-US" altLang="zh-CN" dirty="0">
                <a:latin typeface="思源宋體 Heavy" panose="02020900000000000000" pitchFamily="18" charset="-128"/>
                <a:ea typeface="思源宋體 Heavy" panose="02020900000000000000" pitchFamily="18" charset="-128"/>
              </a:rPr>
              <a:t>50</a:t>
            </a:r>
            <a:r>
              <a:rPr lang="zh-CN" altLang="en-US" dirty="0">
                <a:latin typeface="思源宋體 Heavy" panose="02020900000000000000" pitchFamily="18" charset="-128"/>
                <a:ea typeface="思源宋體 Heavy" panose="02020900000000000000" pitchFamily="18" charset="-128"/>
              </a:rPr>
              <a:t>发弹丸击打装甲模块，统计命中率并展示相关证明材料</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4825167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737167"/>
            <a:ext cx="8794459" cy="138366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连续</a:t>
            </a:r>
            <a:r>
              <a:rPr lang="en-US" altLang="zh-CN" dirty="0">
                <a:latin typeface="思源宋體 Heavy" panose="02020900000000000000" pitchFamily="18" charset="-128"/>
                <a:ea typeface="思源宋體 Heavy" panose="02020900000000000000" pitchFamily="18" charset="-128"/>
              </a:rPr>
              <a:t>5</a:t>
            </a:r>
            <a:r>
              <a:rPr lang="zh-CN" altLang="en-US" dirty="0">
                <a:latin typeface="思源宋體 Heavy" panose="02020900000000000000" pitchFamily="18" charset="-128"/>
                <a:ea typeface="思源宋體 Heavy" panose="02020900000000000000" pitchFamily="18" charset="-128"/>
              </a:rPr>
              <a:t>次模拟激活小能量机关：击打</a:t>
            </a:r>
            <a:r>
              <a:rPr lang="en-US" altLang="zh-CN" dirty="0">
                <a:latin typeface="思源宋體 Heavy" panose="02020900000000000000" pitchFamily="18" charset="-128"/>
                <a:ea typeface="思源宋體 Heavy" panose="02020900000000000000" pitchFamily="18" charset="-128"/>
              </a:rPr>
              <a:t>8</a:t>
            </a:r>
            <a:r>
              <a:rPr lang="zh-CN" altLang="en-US" dirty="0">
                <a:latin typeface="思源宋體 Heavy" panose="02020900000000000000" pitchFamily="18" charset="-128"/>
                <a:ea typeface="思源宋體 Heavy" panose="02020900000000000000" pitchFamily="18" charset="-128"/>
              </a:rPr>
              <a:t>米以外处于旋转状态的小能量机关，统计每次能量机关装甲模块命中数（如无实体能量机关，可以用投影替代）</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42095348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737167"/>
            <a:ext cx="8794459" cy="138366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连续</a:t>
            </a:r>
            <a:r>
              <a:rPr lang="en-US" altLang="zh-CN" dirty="0">
                <a:latin typeface="思源宋體 Heavy" panose="02020900000000000000" pitchFamily="18" charset="-128"/>
                <a:ea typeface="思源宋體 Heavy" panose="02020900000000000000" pitchFamily="18" charset="-128"/>
              </a:rPr>
              <a:t>5</a:t>
            </a:r>
            <a:r>
              <a:rPr lang="zh-CN" altLang="en-US" dirty="0">
                <a:latin typeface="思源宋體 Heavy" panose="02020900000000000000" pitchFamily="18" charset="-128"/>
                <a:ea typeface="思源宋體 Heavy" panose="02020900000000000000" pitchFamily="18" charset="-128"/>
              </a:rPr>
              <a:t>次模拟激活大能量机关：击打</a:t>
            </a:r>
            <a:r>
              <a:rPr lang="en-US" altLang="zh-CN" dirty="0">
                <a:latin typeface="思源宋體 Heavy" panose="02020900000000000000" pitchFamily="18" charset="-128"/>
                <a:ea typeface="思源宋體 Heavy" panose="02020900000000000000" pitchFamily="18" charset="-128"/>
              </a:rPr>
              <a:t>8</a:t>
            </a:r>
            <a:r>
              <a:rPr lang="zh-CN" altLang="en-US" dirty="0">
                <a:latin typeface="思源宋體 Heavy" panose="02020900000000000000" pitchFamily="18" charset="-128"/>
                <a:ea typeface="思源宋體 Heavy" panose="02020900000000000000" pitchFamily="18" charset="-128"/>
              </a:rPr>
              <a:t>米以外处于旋转状态的大能量机关，统计每次能量机关装甲模块命中数（如无实体能量机关，可以用投影替代）</a:t>
            </a:r>
            <a:endParaRPr lang="en-US" altLang="zh-CN" dirty="0">
              <a:latin typeface="思源宋體 Heavy" panose="02020900000000000000" pitchFamily="18" charset="-128"/>
              <a:ea typeface="思源宋體 Heavy" panose="02020900000000000000" pitchFamily="18" charset="-128"/>
            </a:endParaRPr>
          </a:p>
        </p:txBody>
      </p:sp>
    </p:spTree>
    <p:extLst>
      <p:ext uri="{BB962C8B-B14F-4D97-AF65-F5344CB8AC3E}">
        <p14:creationId xmlns:p14="http://schemas.microsoft.com/office/powerpoint/2010/main" val="33941932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667529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2432"/>
            <a:ext cx="8794459" cy="95313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连续</a:t>
            </a:r>
            <a:r>
              <a:rPr lang="en-US" altLang="zh-CN" dirty="0">
                <a:latin typeface="思源宋體 Heavy" panose="02020900000000000000" pitchFamily="18" charset="-128"/>
                <a:ea typeface="思源宋體 Heavy" panose="02020900000000000000" pitchFamily="18" charset="-128"/>
              </a:rPr>
              <a:t>3</a:t>
            </a:r>
            <a:r>
              <a:rPr lang="zh-CN" altLang="en-US" dirty="0">
                <a:latin typeface="思源宋體 Heavy" panose="02020900000000000000" pitchFamily="18" charset="-128"/>
                <a:ea typeface="思源宋體 Heavy" panose="02020900000000000000" pitchFamily="18" charset="-128"/>
              </a:rPr>
              <a:t>次平稳通过飞坡（展示</a:t>
            </a:r>
            <a:r>
              <a:rPr lang="en-US" altLang="zh-CN" dirty="0">
                <a:latin typeface="思源宋體 Heavy" panose="02020900000000000000" pitchFamily="18" charset="-128"/>
                <a:ea typeface="思源宋體 Heavy" panose="02020900000000000000" pitchFamily="18" charset="-128"/>
              </a:rPr>
              <a:t>17°</a:t>
            </a:r>
            <a:r>
              <a:rPr lang="zh-CN" altLang="en-US" dirty="0">
                <a:latin typeface="思源宋體 Heavy" panose="02020900000000000000" pitchFamily="18" charset="-128"/>
                <a:ea typeface="思源宋體 Heavy" panose="02020900000000000000" pitchFamily="18" charset="-128"/>
              </a:rPr>
              <a:t>斜坡，坡顶高度</a:t>
            </a:r>
            <a:r>
              <a:rPr lang="en-US" altLang="zh-CN" dirty="0">
                <a:latin typeface="思源宋體 Heavy" panose="02020900000000000000" pitchFamily="18" charset="-128"/>
                <a:ea typeface="思源宋體 Heavy" panose="02020900000000000000" pitchFamily="18" charset="-128"/>
              </a:rPr>
              <a:t>350mm</a:t>
            </a:r>
            <a:r>
              <a:rPr lang="zh-CN" altLang="en-US" dirty="0">
                <a:latin typeface="思源宋體 Heavy" panose="02020900000000000000" pitchFamily="18" charset="-128"/>
                <a:ea typeface="思源宋體 Heavy" panose="02020900000000000000" pitchFamily="18" charset="-128"/>
              </a:rPr>
              <a:t>，飞坡落点大于</a:t>
            </a:r>
            <a:r>
              <a:rPr lang="en-US" altLang="zh-CN" dirty="0">
                <a:latin typeface="思源宋體 Heavy" panose="02020900000000000000" pitchFamily="18" charset="-128"/>
                <a:ea typeface="思源宋體 Heavy" panose="02020900000000000000" pitchFamily="18" charset="-128"/>
              </a:rPr>
              <a:t>650mm</a:t>
            </a:r>
            <a:r>
              <a:rPr lang="zh-CN" altLang="en-US" dirty="0">
                <a:latin typeface="思源宋體 Heavy" panose="02020900000000000000" pitchFamily="18" charset="-128"/>
                <a:ea typeface="思源宋體 Heavy" panose="02020900000000000000" pitchFamily="18" charset="-128"/>
              </a:rPr>
              <a:t>相关依据）</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769940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1096719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523220"/>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连续</a:t>
            </a:r>
            <a:r>
              <a:rPr lang="en-US" altLang="zh-CN" dirty="0">
                <a:latin typeface="思源宋體 Heavy" panose="02020900000000000000" pitchFamily="18" charset="-128"/>
                <a:ea typeface="思源宋體 Heavy" panose="02020900000000000000" pitchFamily="18" charset="-128"/>
              </a:rPr>
              <a:t>3</a:t>
            </a:r>
            <a:r>
              <a:rPr lang="zh-CN" altLang="en-US" dirty="0">
                <a:latin typeface="思源宋體 Heavy" panose="02020900000000000000" pitchFamily="18" charset="-128"/>
                <a:ea typeface="思源宋體 Heavy" panose="02020900000000000000" pitchFamily="18" charset="-128"/>
              </a:rPr>
              <a:t>次登上高度差为</a:t>
            </a:r>
            <a:r>
              <a:rPr lang="en-US" altLang="zh-CN" dirty="0">
                <a:latin typeface="思源宋體 Heavy" panose="02020900000000000000" pitchFamily="18" charset="-128"/>
                <a:ea typeface="思源宋體 Heavy" panose="02020900000000000000" pitchFamily="18" charset="-128"/>
              </a:rPr>
              <a:t>150mm</a:t>
            </a:r>
            <a:r>
              <a:rPr lang="zh-CN" altLang="en-US" dirty="0">
                <a:latin typeface="思源宋體 Heavy" panose="02020900000000000000" pitchFamily="18" charset="-128"/>
                <a:ea typeface="思源宋體 Heavy" panose="02020900000000000000" pitchFamily="18" charset="-128"/>
              </a:rPr>
              <a:t>的台阶</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9667677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95313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平衡步兵机器人翻倒后自救，恢复平衡状态</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8031906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平衡步兵机器人稳定通过铺满</a:t>
            </a:r>
            <a:r>
              <a:rPr lang="en-US" altLang="zh-CN" dirty="0">
                <a:latin typeface="思源宋體 Heavy" panose="02020900000000000000" pitchFamily="18" charset="-128"/>
                <a:ea typeface="思源宋體 Heavy" panose="02020900000000000000" pitchFamily="18" charset="-128"/>
              </a:rPr>
              <a:t>17mm</a:t>
            </a:r>
            <a:r>
              <a:rPr lang="zh-CN" altLang="en-US" dirty="0">
                <a:latin typeface="思源宋體 Heavy" panose="02020900000000000000" pitchFamily="18" charset="-128"/>
                <a:ea typeface="思源宋體 Heavy" panose="02020900000000000000" pitchFamily="18" charset="-128"/>
              </a:rPr>
              <a:t>弹丸的区域</a:t>
            </a:r>
            <a:endParaRPr lang="en-US" altLang="zh-CN" dirty="0">
              <a:latin typeface="思源宋體 Heavy" panose="02020900000000000000" pitchFamily="18" charset="-128"/>
              <a:ea typeface="思源宋體 Heavy" panose="02020900000000000000" pitchFamily="18" charset="-128"/>
            </a:endParaRPr>
          </a:p>
        </p:txBody>
      </p:sp>
    </p:spTree>
    <p:extLst>
      <p:ext uri="{BB962C8B-B14F-4D97-AF65-F5344CB8AC3E}">
        <p14:creationId xmlns:p14="http://schemas.microsoft.com/office/powerpoint/2010/main" val="19671949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6102157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95313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展示在已建好的地图中标点，机器人可自主移动到现实中对应地点的能力　</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7232888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95313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展示通过宽</a:t>
            </a:r>
            <a:r>
              <a:rPr lang="en-US" altLang="zh-CN" dirty="0">
                <a:latin typeface="思源宋體 Heavy" panose="02020900000000000000" pitchFamily="18" charset="-128"/>
                <a:ea typeface="思源宋體 Heavy" panose="02020900000000000000" pitchFamily="18" charset="-128"/>
              </a:rPr>
              <a:t>550mm*</a:t>
            </a:r>
            <a:r>
              <a:rPr lang="zh-CN" altLang="en-US" dirty="0">
                <a:latin typeface="思源宋體 Heavy" panose="02020900000000000000" pitchFamily="18" charset="-128"/>
                <a:ea typeface="思源宋體 Heavy" panose="02020900000000000000" pitchFamily="18" charset="-128"/>
              </a:rPr>
              <a:t>高</a:t>
            </a:r>
            <a:r>
              <a:rPr lang="en-US" altLang="zh-CN" dirty="0">
                <a:latin typeface="思源宋體 Heavy" panose="02020900000000000000" pitchFamily="18" charset="-128"/>
                <a:ea typeface="思源宋體 Heavy" panose="02020900000000000000" pitchFamily="18" charset="-128"/>
              </a:rPr>
              <a:t>450mm</a:t>
            </a:r>
            <a:r>
              <a:rPr lang="zh-CN" altLang="en-US" dirty="0">
                <a:latin typeface="思源宋體 Heavy" panose="02020900000000000000" pitchFamily="18" charset="-128"/>
                <a:ea typeface="思源宋體 Heavy" panose="02020900000000000000" pitchFamily="18" charset="-128"/>
              </a:rPr>
              <a:t>通道的能力　</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785312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荧光充能装置安装位置展示（按照规范文件要求正确安装）并按照要求自测</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523220"/>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英雄机器人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完整运动：平移、旋转</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8754289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英雄机器人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完整爬上高度</a:t>
            </a:r>
            <a:r>
              <a:rPr lang="en-US" altLang="zh-CN" dirty="0">
                <a:latin typeface="思源宋體 Heavy" panose="02020900000000000000" pitchFamily="18" charset="-128"/>
                <a:ea typeface="思源宋體 Heavy" panose="02020900000000000000" pitchFamily="18" charset="-128"/>
              </a:rPr>
              <a:t>400mm</a:t>
            </a:r>
            <a:r>
              <a:rPr lang="zh-CN" altLang="en-US" dirty="0">
                <a:latin typeface="思源宋體 Heavy" panose="02020900000000000000" pitchFamily="18" charset="-128"/>
                <a:ea typeface="思源宋體 Heavy" panose="02020900000000000000" pitchFamily="18" charset="-128"/>
              </a:rPr>
              <a:t>，角度</a:t>
            </a:r>
            <a:r>
              <a:rPr lang="en-US" altLang="zh-CN" dirty="0">
                <a:latin typeface="思源宋體 Heavy" panose="02020900000000000000" pitchFamily="18" charset="-128"/>
                <a:ea typeface="思源宋體 Heavy" panose="02020900000000000000" pitchFamily="18" charset="-128"/>
              </a:rPr>
              <a:t>20°</a:t>
            </a:r>
            <a:r>
              <a:rPr lang="zh-CN" altLang="en-US" dirty="0">
                <a:latin typeface="思源宋體 Heavy" panose="02020900000000000000" pitchFamily="18" charset="-128"/>
                <a:ea typeface="思源宋體 Heavy" panose="02020900000000000000" pitchFamily="18" charset="-128"/>
              </a:rPr>
              <a:t>坡并实时显示功率数据</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9314453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736502"/>
            <a:ext cx="8794459" cy="138499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英雄机器人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连续发射弹仓中的</a:t>
            </a:r>
            <a:r>
              <a:rPr lang="en-US" altLang="zh-CN" dirty="0">
                <a:latin typeface="思源宋體 Heavy" panose="02020900000000000000" pitchFamily="18" charset="-128"/>
                <a:ea typeface="思源宋體 Heavy" panose="02020900000000000000" pitchFamily="18" charset="-128"/>
              </a:rPr>
              <a:t>20</a:t>
            </a:r>
            <a:r>
              <a:rPr lang="zh-CN" altLang="en-US" dirty="0">
                <a:latin typeface="思源宋體 Heavy" panose="02020900000000000000" pitchFamily="18" charset="-128"/>
                <a:ea typeface="思源宋體 Heavy" panose="02020900000000000000" pitchFamily="18" charset="-128"/>
              </a:rPr>
              <a:t>发</a:t>
            </a:r>
            <a:r>
              <a:rPr lang="en-US" altLang="zh-CN" dirty="0">
                <a:latin typeface="思源宋體 Heavy" panose="02020900000000000000" pitchFamily="18" charset="-128"/>
                <a:ea typeface="思源宋體 Heavy" panose="02020900000000000000" pitchFamily="18" charset="-128"/>
              </a:rPr>
              <a:t>42mm</a:t>
            </a:r>
            <a:r>
              <a:rPr lang="zh-CN" altLang="en-US" dirty="0">
                <a:latin typeface="思源宋體 Heavy" panose="02020900000000000000" pitchFamily="18" charset="-128"/>
                <a:ea typeface="思源宋體 Heavy" panose="02020900000000000000" pitchFamily="18" charset="-128"/>
              </a:rPr>
              <a:t>弹丸，攻击</a:t>
            </a:r>
            <a:r>
              <a:rPr lang="en-US" altLang="zh-CN" dirty="0">
                <a:latin typeface="思源宋體 Heavy" panose="02020900000000000000" pitchFamily="18" charset="-128"/>
                <a:ea typeface="思源宋體 Heavy" panose="02020900000000000000" pitchFamily="18" charset="-128"/>
              </a:rPr>
              <a:t>5</a:t>
            </a:r>
            <a:r>
              <a:rPr lang="zh-CN" altLang="en-US" dirty="0">
                <a:latin typeface="思源宋體 Heavy" panose="02020900000000000000" pitchFamily="18" charset="-128"/>
                <a:ea typeface="思源宋體 Heavy" panose="02020900000000000000" pitchFamily="18" charset="-128"/>
              </a:rPr>
              <a:t>米处的大装甲模块大小的目标，统计命中率并展示相关证明材料（如复写纸痕迹）</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9718635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英雄机器人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完整爬上高度</a:t>
            </a:r>
            <a:r>
              <a:rPr lang="en-US" altLang="zh-CN" dirty="0">
                <a:latin typeface="思源宋體 Heavy" panose="02020900000000000000" pitchFamily="18" charset="-128"/>
                <a:ea typeface="思源宋體 Heavy" panose="02020900000000000000" pitchFamily="18" charset="-128"/>
              </a:rPr>
              <a:t>400mm</a:t>
            </a:r>
            <a:r>
              <a:rPr lang="zh-CN" altLang="en-US" dirty="0">
                <a:latin typeface="思源宋體 Heavy" panose="02020900000000000000" pitchFamily="18" charset="-128"/>
                <a:ea typeface="思源宋體 Heavy" panose="02020900000000000000" pitchFamily="18" charset="-128"/>
              </a:rPr>
              <a:t>，角度</a:t>
            </a:r>
            <a:r>
              <a:rPr lang="en-US" altLang="zh-CN" dirty="0">
                <a:latin typeface="思源宋體 Heavy" panose="02020900000000000000" pitchFamily="18" charset="-128"/>
                <a:ea typeface="思源宋體 Heavy" panose="02020900000000000000" pitchFamily="18" charset="-128"/>
              </a:rPr>
              <a:t>20°</a:t>
            </a:r>
            <a:r>
              <a:rPr lang="zh-CN" altLang="en-US" dirty="0">
                <a:latin typeface="思源宋體 Heavy" panose="02020900000000000000" pitchFamily="18" charset="-128"/>
                <a:ea typeface="思源宋體 Heavy" panose="02020900000000000000" pitchFamily="18" charset="-128"/>
              </a:rPr>
              <a:t>坡并实时显示功率数据</a:t>
            </a:r>
            <a:endParaRPr lang="en-US" altLang="zh-CN" dirty="0">
              <a:latin typeface="思源宋體 Heavy" panose="02020900000000000000" pitchFamily="18" charset="-128"/>
              <a:ea typeface="思源宋體 Heavy" panose="02020900000000000000" pitchFamily="18" charset="-128"/>
            </a:endParaRPr>
          </a:p>
        </p:txBody>
      </p:sp>
    </p:spTree>
    <p:extLst>
      <p:ext uri="{BB962C8B-B14F-4D97-AF65-F5344CB8AC3E}">
        <p14:creationId xmlns:p14="http://schemas.microsoft.com/office/powerpoint/2010/main" val="5423283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75918450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253105" y="2736502"/>
            <a:ext cx="9685790" cy="138499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英雄机器人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自动识别并跟随</a:t>
            </a:r>
            <a:r>
              <a:rPr lang="en-US" altLang="zh-CN" dirty="0">
                <a:latin typeface="思源宋體 Heavy" panose="02020900000000000000" pitchFamily="18" charset="-128"/>
                <a:ea typeface="思源宋體 Heavy" panose="02020900000000000000" pitchFamily="18" charset="-128"/>
              </a:rPr>
              <a:t>5</a:t>
            </a:r>
            <a:r>
              <a:rPr lang="zh-CN" altLang="en-US" dirty="0">
                <a:latin typeface="思源宋體 Heavy" panose="02020900000000000000" pitchFamily="18" charset="-128"/>
                <a:ea typeface="思源宋體 Heavy" panose="02020900000000000000" pitchFamily="18" charset="-128"/>
              </a:rPr>
              <a:t>米处旋转速度大于</a:t>
            </a:r>
            <a:r>
              <a:rPr lang="en-US" altLang="zh-CN" dirty="0">
                <a:latin typeface="思源宋體 Heavy" panose="02020900000000000000" pitchFamily="18" charset="-128"/>
                <a:ea typeface="思源宋體 Heavy" panose="02020900000000000000" pitchFamily="18" charset="-128"/>
              </a:rPr>
              <a:t>0.4</a:t>
            </a:r>
            <a:r>
              <a:rPr lang="zh-CN" altLang="en-US" dirty="0">
                <a:latin typeface="思源宋體 Heavy" panose="02020900000000000000" pitchFamily="18" charset="-128"/>
                <a:ea typeface="思源宋體 Heavy" panose="02020900000000000000" pitchFamily="18" charset="-128"/>
              </a:rPr>
              <a:t>转</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秒的小装甲模块</a:t>
            </a:r>
            <a:r>
              <a:rPr lang="zh-CN" altLang="en-US" dirty="0">
                <a:solidFill>
                  <a:srgbClr val="FF0000"/>
                </a:solidFill>
                <a:latin typeface="思源宋體 Heavy" panose="02020900000000000000" pitchFamily="18" charset="-128"/>
                <a:ea typeface="思源宋體 Heavy" panose="02020900000000000000" pitchFamily="18" charset="-128"/>
              </a:rPr>
              <a:t>（全程展示秒表，</a:t>
            </a:r>
            <a:r>
              <a:rPr lang="en-US" altLang="zh-CN" dirty="0">
                <a:solidFill>
                  <a:srgbClr val="FF0000"/>
                </a:solidFill>
                <a:latin typeface="思源宋體 Heavy" panose="02020900000000000000" pitchFamily="18" charset="-128"/>
                <a:ea typeface="思源宋體 Heavy" panose="02020900000000000000" pitchFamily="18" charset="-128"/>
              </a:rPr>
              <a:t>PPT</a:t>
            </a:r>
            <a:r>
              <a:rPr lang="zh-CN" altLang="en-US" dirty="0">
                <a:solidFill>
                  <a:srgbClr val="FF0000"/>
                </a:solidFill>
                <a:latin typeface="思源宋體 Heavy" panose="02020900000000000000" pitchFamily="18" charset="-128"/>
                <a:ea typeface="思源宋體 Heavy" panose="02020900000000000000" pitchFamily="18" charset="-128"/>
              </a:rPr>
              <a:t>视频不可加速）</a:t>
            </a:r>
            <a:r>
              <a:rPr lang="zh-CN" altLang="en-US" dirty="0">
                <a:latin typeface="思源宋體 Heavy" panose="02020900000000000000" pitchFamily="18" charset="-128"/>
                <a:ea typeface="思源宋體 Heavy" panose="02020900000000000000" pitchFamily="18" charset="-128"/>
              </a:rPr>
              <a:t>，连续发射</a:t>
            </a:r>
            <a:r>
              <a:rPr lang="en-US" altLang="zh-CN" dirty="0">
                <a:latin typeface="思源宋體 Heavy" panose="02020900000000000000" pitchFamily="18" charset="-128"/>
                <a:ea typeface="思源宋體 Heavy" panose="02020900000000000000" pitchFamily="18" charset="-128"/>
              </a:rPr>
              <a:t>10</a:t>
            </a:r>
            <a:r>
              <a:rPr lang="zh-CN" altLang="en-US" dirty="0">
                <a:latin typeface="思源宋體 Heavy" panose="02020900000000000000" pitchFamily="18" charset="-128"/>
                <a:ea typeface="思源宋體 Heavy" panose="02020900000000000000" pitchFamily="18" charset="-128"/>
              </a:rPr>
              <a:t>发弹丸击打装甲模块，统计命中率并展示相关证明材料</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351242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86579010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736502"/>
            <a:ext cx="8794459" cy="1384995"/>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英雄机器人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模拟狙击点吊射基地</a:t>
            </a:r>
            <a:r>
              <a:rPr lang="en-US" altLang="zh-CN" dirty="0">
                <a:latin typeface="思源宋體 Heavy" panose="02020900000000000000" pitchFamily="18" charset="-128"/>
                <a:ea typeface="思源宋體 Heavy" panose="02020900000000000000" pitchFamily="18" charset="-128"/>
              </a:rPr>
              <a:t>:30</a:t>
            </a:r>
            <a:r>
              <a:rPr lang="zh-CN" altLang="en-US" dirty="0">
                <a:latin typeface="思源宋體 Heavy" panose="02020900000000000000" pitchFamily="18" charset="-128"/>
                <a:ea typeface="思源宋體 Heavy" panose="02020900000000000000" pitchFamily="18" charset="-128"/>
              </a:rPr>
              <a:t>发</a:t>
            </a:r>
            <a:r>
              <a:rPr lang="en-US" altLang="zh-CN" dirty="0">
                <a:latin typeface="思源宋體 Heavy" panose="02020900000000000000" pitchFamily="18" charset="-128"/>
                <a:ea typeface="思源宋體 Heavy" panose="02020900000000000000" pitchFamily="18" charset="-128"/>
              </a:rPr>
              <a:t>42mm</a:t>
            </a:r>
            <a:r>
              <a:rPr lang="zh-CN" altLang="en-US" dirty="0">
                <a:latin typeface="思源宋體 Heavy" panose="02020900000000000000" pitchFamily="18" charset="-128"/>
                <a:ea typeface="思源宋體 Heavy" panose="02020900000000000000" pitchFamily="18" charset="-128"/>
              </a:rPr>
              <a:t>弹丸击打</a:t>
            </a:r>
            <a:r>
              <a:rPr lang="en-US" altLang="zh-CN" dirty="0">
                <a:latin typeface="思源宋體 Heavy" panose="02020900000000000000" pitchFamily="18" charset="-128"/>
                <a:ea typeface="思源宋體 Heavy" panose="02020900000000000000" pitchFamily="18" charset="-128"/>
              </a:rPr>
              <a:t>20</a:t>
            </a:r>
            <a:r>
              <a:rPr lang="zh-CN" altLang="en-US" dirty="0">
                <a:latin typeface="思源宋體 Heavy" panose="02020900000000000000" pitchFamily="18" charset="-128"/>
                <a:ea typeface="思源宋體 Heavy" panose="02020900000000000000" pitchFamily="18" charset="-128"/>
              </a:rPr>
              <a:t>米以外直径</a:t>
            </a:r>
            <a:r>
              <a:rPr lang="en-US" altLang="zh-CN" dirty="0">
                <a:latin typeface="思源宋體 Heavy" panose="02020900000000000000" pitchFamily="18" charset="-128"/>
                <a:ea typeface="思源宋體 Heavy" panose="02020900000000000000" pitchFamily="18" charset="-128"/>
              </a:rPr>
              <a:t>450mm</a:t>
            </a:r>
            <a:r>
              <a:rPr lang="zh-CN" altLang="en-US" dirty="0">
                <a:latin typeface="思源宋體 Heavy" panose="02020900000000000000" pitchFamily="18" charset="-128"/>
                <a:ea typeface="思源宋體 Heavy" panose="02020900000000000000" pitchFamily="18" charset="-128"/>
              </a:rPr>
              <a:t>以内的目标，统计命中率并展示相关证明材料</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27159246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英雄机器人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展示在已建好的地图中标点，机器人可自主移动到现实中对应地点的能力　</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53975242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523220"/>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工程机器人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完整运动：平移、旋转</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61600932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102453" y="2305615"/>
            <a:ext cx="9987094" cy="2246769"/>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工程机器人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模拟抓取并兑换矿石：抓取凹槽内（小资源岛内）的矿石后，在间隔凹槽直线距离</a:t>
            </a:r>
            <a:r>
              <a:rPr lang="en-US" altLang="zh-CN" dirty="0">
                <a:latin typeface="思源宋體 Heavy" panose="02020900000000000000" pitchFamily="18" charset="-128"/>
                <a:ea typeface="思源宋體 Heavy" panose="02020900000000000000" pitchFamily="18" charset="-128"/>
              </a:rPr>
              <a:t>2m</a:t>
            </a:r>
            <a:r>
              <a:rPr lang="zh-CN" altLang="en-US" dirty="0">
                <a:latin typeface="思源宋體 Heavy" panose="02020900000000000000" pitchFamily="18" charset="-128"/>
                <a:ea typeface="思源宋體 Heavy" panose="02020900000000000000" pitchFamily="18" charset="-128"/>
              </a:rPr>
              <a:t>位置进行兑换（展示可实现的最高兑换难度等级，使用官方指定的各难度等级兑换槽位姿，</a:t>
            </a:r>
            <a:r>
              <a:rPr lang="zh-CN" altLang="en-US" dirty="0">
                <a:solidFill>
                  <a:srgbClr val="FF0000"/>
                </a:solidFill>
                <a:latin typeface="思源宋體 Heavy" panose="02020900000000000000" pitchFamily="18" charset="-128"/>
                <a:ea typeface="思源宋體 Heavy" panose="02020900000000000000" pitchFamily="18" charset="-128"/>
              </a:rPr>
              <a:t>全程展示秒表，标注开始兑矿时间、完成兑矿时间和总花费时间，</a:t>
            </a:r>
            <a:r>
              <a:rPr lang="en-US" altLang="zh-CN" dirty="0">
                <a:solidFill>
                  <a:srgbClr val="FF0000"/>
                </a:solidFill>
                <a:latin typeface="思源宋體 Heavy" panose="02020900000000000000" pitchFamily="18" charset="-128"/>
                <a:ea typeface="思源宋體 Heavy" panose="02020900000000000000" pitchFamily="18" charset="-128"/>
              </a:rPr>
              <a:t>PPT</a:t>
            </a:r>
            <a:r>
              <a:rPr lang="zh-CN" altLang="en-US" dirty="0">
                <a:solidFill>
                  <a:srgbClr val="FF0000"/>
                </a:solidFill>
                <a:latin typeface="思源宋體 Heavy" panose="02020900000000000000" pitchFamily="18" charset="-128"/>
                <a:ea typeface="思源宋體 Heavy" panose="02020900000000000000" pitchFamily="18" charset="-128"/>
              </a:rPr>
              <a:t>视频不可加速</a:t>
            </a:r>
            <a:r>
              <a:rPr lang="zh-CN" altLang="en-US" dirty="0">
                <a:latin typeface="思源宋體 Heavy" panose="02020900000000000000" pitchFamily="18" charset="-128"/>
                <a:ea typeface="思源宋體 Heavy" panose="02020900000000000000" pitchFamily="18" charset="-128"/>
              </a:rPr>
              <a:t>；使用自定义控制器、自动兑矿有加分）</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408098627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523220"/>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工程机器人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抓取落在地上的矿石</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52678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951946"/>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步兵机器人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其余裁判系统安装展示或预留给裁判系统的安装位置</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工程机器人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完整抓取大资源岛的矿石（位置摆放参考规则中的大资源岛中央矿石）</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375872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954107"/>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工程机器人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展示在已建好的地图中标点，机器人可自主移动到现实中对应地点的能力　</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12370795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3167390"/>
            <a:ext cx="8794459" cy="523220"/>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哨兵机器人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完整运动：平移、旋转</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57907745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255202" y="2305615"/>
            <a:ext cx="9681595" cy="2246769"/>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哨兵机器人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自动识别并跟随</a:t>
            </a:r>
            <a:r>
              <a:rPr lang="en-US" altLang="zh-CN" dirty="0">
                <a:latin typeface="思源宋體 Heavy" panose="02020900000000000000" pitchFamily="18" charset="-128"/>
                <a:ea typeface="思源宋體 Heavy" panose="02020900000000000000" pitchFamily="18" charset="-128"/>
              </a:rPr>
              <a:t>3</a:t>
            </a:r>
            <a:r>
              <a:rPr lang="zh-CN" altLang="en-US" dirty="0">
                <a:latin typeface="思源宋體 Heavy" panose="02020900000000000000" pitchFamily="18" charset="-128"/>
                <a:ea typeface="思源宋體 Heavy" panose="02020900000000000000" pitchFamily="18" charset="-128"/>
              </a:rPr>
              <a:t>米处旋转速度大于</a:t>
            </a:r>
            <a:r>
              <a:rPr lang="en-US" altLang="zh-CN" dirty="0">
                <a:latin typeface="思源宋體 Heavy" panose="02020900000000000000" pitchFamily="18" charset="-128"/>
                <a:ea typeface="思源宋體 Heavy" panose="02020900000000000000" pitchFamily="18" charset="-128"/>
              </a:rPr>
              <a:t>0.4</a:t>
            </a:r>
            <a:r>
              <a:rPr lang="zh-CN" altLang="en-US" dirty="0">
                <a:latin typeface="思源宋體 Heavy" panose="02020900000000000000" pitchFamily="18" charset="-128"/>
                <a:ea typeface="思源宋體 Heavy" panose="02020900000000000000" pitchFamily="18" charset="-128"/>
              </a:rPr>
              <a:t>转</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秒的小装甲模块</a:t>
            </a:r>
            <a:r>
              <a:rPr lang="zh-CN" altLang="en-US" dirty="0">
                <a:solidFill>
                  <a:srgbClr val="FF0000"/>
                </a:solidFill>
                <a:latin typeface="思源宋體 Heavy" panose="02020900000000000000" pitchFamily="18" charset="-128"/>
                <a:ea typeface="思源宋體 Heavy" panose="02020900000000000000" pitchFamily="18" charset="-128"/>
              </a:rPr>
              <a:t>（全程展示秒表，</a:t>
            </a:r>
            <a:r>
              <a:rPr lang="en-US" altLang="zh-CN" dirty="0">
                <a:solidFill>
                  <a:srgbClr val="FF0000"/>
                </a:solidFill>
                <a:latin typeface="思源宋體 Heavy" panose="02020900000000000000" pitchFamily="18" charset="-128"/>
                <a:ea typeface="思源宋體 Heavy" panose="02020900000000000000" pitchFamily="18" charset="-128"/>
              </a:rPr>
              <a:t>PPT</a:t>
            </a:r>
            <a:r>
              <a:rPr lang="zh-CN" altLang="en-US" dirty="0">
                <a:solidFill>
                  <a:srgbClr val="FF0000"/>
                </a:solidFill>
                <a:latin typeface="思源宋體 Heavy" panose="02020900000000000000" pitchFamily="18" charset="-128"/>
                <a:ea typeface="思源宋體 Heavy" panose="02020900000000000000" pitchFamily="18" charset="-128"/>
              </a:rPr>
              <a:t>视频不可加速）</a:t>
            </a:r>
            <a:r>
              <a:rPr lang="zh-CN" altLang="en-US" dirty="0">
                <a:latin typeface="思源宋體 Heavy" panose="02020900000000000000" pitchFamily="18" charset="-128"/>
                <a:ea typeface="思源宋體 Heavy" panose="02020900000000000000" pitchFamily="18" charset="-128"/>
              </a:rPr>
              <a:t>，连续发射</a:t>
            </a:r>
            <a:r>
              <a:rPr lang="en-US" altLang="zh-CN" dirty="0">
                <a:latin typeface="思源宋體 Heavy" panose="02020900000000000000" pitchFamily="18" charset="-128"/>
                <a:ea typeface="思源宋體 Heavy" panose="02020900000000000000" pitchFamily="18" charset="-128"/>
              </a:rPr>
              <a:t>50</a:t>
            </a:r>
            <a:r>
              <a:rPr lang="zh-CN" altLang="en-US" dirty="0">
                <a:latin typeface="思源宋體 Heavy" panose="02020900000000000000" pitchFamily="18" charset="-128"/>
                <a:ea typeface="思源宋體 Heavy" panose="02020900000000000000" pitchFamily="18" charset="-128"/>
              </a:rPr>
              <a:t>发弹丸击打装甲模块，统计命中率并展示命中率（如复写纸痕迹）；同时展示装甲板识别的可视化程序运行效果（可参考文末图</a:t>
            </a:r>
            <a:r>
              <a:rPr lang="en-US" altLang="zh-CN" dirty="0">
                <a:latin typeface="思源宋體 Heavy" panose="02020900000000000000" pitchFamily="18" charset="-128"/>
                <a:ea typeface="思源宋體 Heavy" panose="02020900000000000000" pitchFamily="18" charset="-128"/>
              </a:rPr>
              <a:t>1</a:t>
            </a:r>
            <a:r>
              <a:rPr lang="zh-CN" altLang="en-US" dirty="0">
                <a:latin typeface="思源宋體 Heavy" panose="02020900000000000000" pitchFamily="18" charset="-128"/>
                <a:ea typeface="思源宋體 Heavy" panose="02020900000000000000" pitchFamily="18" charset="-128"/>
              </a:rPr>
              <a:t>）</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210082938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698770" y="2521059"/>
            <a:ext cx="8794459" cy="1815882"/>
          </a:xfrm>
          <a:prstGeom prst="rect">
            <a:avLst/>
          </a:prstGeom>
          <a:noFill/>
        </p:spPr>
        <p:txBody>
          <a:bodyPr wrap="square" rtlCol="0">
            <a:spAutoFit/>
          </a:bodyPr>
          <a:lstStyle>
            <a:defPPr>
              <a:defRPr lang="zh-CN"/>
            </a:defPPr>
            <a:lvl1pPr>
              <a:defRPr sz="2800" b="1">
                <a:latin typeface="微软雅黑" panose="020B0503020204020204" pitchFamily="34" charset="-122"/>
                <a:ea typeface="微软雅黑" panose="020B0503020204020204" pitchFamily="34" charset="-122"/>
              </a:defRPr>
            </a:lvl1pPr>
          </a:lstStyle>
          <a:p>
            <a:pPr algn="ctr"/>
            <a:r>
              <a:rPr lang="zh-CN" altLang="en-US" dirty="0">
                <a:solidFill>
                  <a:srgbClr val="FF0000"/>
                </a:solidFill>
                <a:latin typeface="思源宋體 Heavy" panose="02020900000000000000" pitchFamily="18" charset="-128"/>
                <a:ea typeface="思源宋體 Heavy" panose="02020900000000000000" pitchFamily="18" charset="-128"/>
              </a:rPr>
              <a:t>哨兵机器人</a:t>
            </a:r>
            <a:r>
              <a:rPr lang="en-US" altLang="zh-CN" dirty="0">
                <a:latin typeface="思源宋體 Heavy" panose="02020900000000000000" pitchFamily="18" charset="-128"/>
                <a:ea typeface="思源宋體 Heavy" panose="02020900000000000000" pitchFamily="18" charset="-128"/>
              </a:rPr>
              <a:t>--</a:t>
            </a:r>
            <a:r>
              <a:rPr lang="zh-CN" altLang="en-US" dirty="0">
                <a:latin typeface="思源宋體 Heavy" panose="02020900000000000000" pitchFamily="18" charset="-128"/>
                <a:ea typeface="思源宋體 Heavy" panose="02020900000000000000" pitchFamily="18" charset="-128"/>
              </a:rPr>
              <a:t>展示哨兵在比赛场地中移动、定位、避障、路径规划的自动运行效果与可视化程序运行效果，其中程序运行效果的数据与展示的机器人实际运行相对应（可参考文末图</a:t>
            </a:r>
            <a:r>
              <a:rPr lang="en-US" altLang="zh-CN" dirty="0">
                <a:latin typeface="思源宋體 Heavy" panose="02020900000000000000" pitchFamily="18" charset="-128"/>
                <a:ea typeface="思源宋體 Heavy" panose="02020900000000000000" pitchFamily="18" charset="-128"/>
              </a:rPr>
              <a:t>2</a:t>
            </a:r>
            <a:r>
              <a:rPr lang="zh-CN" altLang="en-US" dirty="0">
                <a:latin typeface="思源宋體 Heavy" panose="02020900000000000000" pitchFamily="18" charset="-128"/>
                <a:ea typeface="思源宋體 Heavy" panose="02020900000000000000" pitchFamily="18" charset="-128"/>
              </a:rPr>
              <a:t>）</a:t>
            </a:r>
            <a:endParaRPr lang="en-US" altLang="zh-CN" dirty="0">
              <a:latin typeface="思源宋體 Heavy" panose="02020900000000000000" pitchFamily="18" charset="-128"/>
              <a:ea typeface="思源宋體 Heavy" panose="02020900000000000000" pitchFamily="18" charset="-128"/>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542002" y="3198167"/>
            <a:ext cx="1107996" cy="461665"/>
          </a:xfrm>
          <a:prstGeom prst="rect">
            <a:avLst/>
          </a:prstGeom>
          <a:noFill/>
        </p:spPr>
        <p:txBody>
          <a:bodyPr wrap="none" rtlCol="0">
            <a:spAutoFit/>
          </a:bodyPr>
          <a:lstStyle/>
          <a:p>
            <a:r>
              <a:rPr lang="zh-CN" altLang="en-US" sz="2400" dirty="0">
                <a:latin typeface="思源宋體 Heavy" panose="02020900000000000000" pitchFamily="18" charset="-128"/>
                <a:ea typeface="思源宋體 Heavy" panose="02020900000000000000" pitchFamily="18" charset="-128"/>
              </a:rPr>
              <a:t>视频页</a:t>
            </a:r>
          </a:p>
        </p:txBody>
      </p:sp>
    </p:spTree>
    <p:extLst>
      <p:ext uri="{BB962C8B-B14F-4D97-AF65-F5344CB8AC3E}">
        <p14:creationId xmlns:p14="http://schemas.microsoft.com/office/powerpoint/2010/main" val="306648345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1468</TotalTime>
  <Words>1738</Words>
  <Application>Microsoft Office PowerPoint</Application>
  <PresentationFormat>宽屏</PresentationFormat>
  <Paragraphs>179</Paragraphs>
  <Slides>117</Slides>
  <Notes>57</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117</vt:i4>
      </vt:variant>
    </vt:vector>
  </HeadingPairs>
  <TitlesOfParts>
    <vt:vector size="125" baseType="lpstr">
      <vt:lpstr>等线</vt:lpstr>
      <vt:lpstr>等线 Light</vt:lpstr>
      <vt:lpstr>思源宋體 Heavy</vt:lpstr>
      <vt:lpstr>宋体</vt:lpstr>
      <vt:lpstr>微软雅黑</vt:lpstr>
      <vt:lpstr>Arial</vt:lpstr>
      <vt:lpstr>Calibri</vt:lpstr>
      <vt:lpstr>Office 主题​​</vt:lpstr>
      <vt:lpstr>PowerPoint 演示文稿</vt:lpstr>
      <vt:lpstr>制作规范展示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机器人功能展示</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zexal.wang</dc:creator>
  <cp:lastModifiedBy>double huang</cp:lastModifiedBy>
  <cp:revision>20</cp:revision>
  <dcterms:created xsi:type="dcterms:W3CDTF">2023-12-28T03:07:31Z</dcterms:created>
  <dcterms:modified xsi:type="dcterms:W3CDTF">2024-03-18T08:30:03Z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
  </property>
  <property fmtid="{D5CDD505-2E9C-101B-9397-08002B2CF9AE}" pid="3" name="KSOProductBuildVer">
    <vt:lpwstr>2052-0.0.0.0</vt:lpwstr>
  </property>
</Properties>
</file>