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8" r:id="rId2"/>
    <p:sldId id="344" r:id="rId3"/>
    <p:sldId id="349" r:id="rId4"/>
    <p:sldId id="350" r:id="rId5"/>
    <p:sldId id="353" r:id="rId6"/>
    <p:sldId id="354" r:id="rId7"/>
    <p:sldId id="345" r:id="rId8"/>
    <p:sldId id="386" r:id="rId9"/>
    <p:sldId id="387" r:id="rId10"/>
    <p:sldId id="388" r:id="rId11"/>
    <p:sldId id="389" r:id="rId12"/>
    <p:sldId id="390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ble huang" initials="dh" lastIdx="1" clrIdx="0">
    <p:extLst>
      <p:ext uri="{19B8F6BF-5375-455C-9EA6-DF929625EA0E}">
        <p15:presenceInfo xmlns:p15="http://schemas.microsoft.com/office/powerpoint/2012/main" userId="d4d2d5f823dfc5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7" autoAdjust="0"/>
    <p:restoredTop sz="73403" autoAdjust="0"/>
  </p:normalViewPr>
  <p:slideViewPr>
    <p:cSldViewPr snapToGrid="0">
      <p:cViewPr varScale="1">
        <p:scale>
          <a:sx n="81" d="100"/>
          <a:sy n="81" d="100"/>
        </p:scale>
        <p:origin x="13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2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要求：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必须展示图纸与视频且在视频与图纸中明确标注模块位置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如为图纸以测速模块</a:t>
            </a:r>
            <a:r>
              <a:rPr lang="en-US" altLang="zh-CN" dirty="0"/>
              <a:t>logo</a:t>
            </a:r>
            <a:r>
              <a:rPr lang="zh-CN" altLang="en-US" dirty="0"/>
              <a:t>位置为球心分别画出直径为</a:t>
            </a:r>
            <a:r>
              <a:rPr lang="en-US" altLang="zh-CN" dirty="0"/>
              <a:t>50mm</a:t>
            </a:r>
            <a:r>
              <a:rPr lang="zh-CN" altLang="en-US" dirty="0"/>
              <a:t>、</a:t>
            </a:r>
            <a:r>
              <a:rPr lang="en-US" altLang="zh-CN" dirty="0"/>
              <a:t>100mm</a:t>
            </a:r>
            <a:r>
              <a:rPr lang="zh-CN" altLang="en-US" dirty="0"/>
              <a:t>的透明球体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如不为图纸，则使用卷尺测量测速模块与机器人制作规范手册</a:t>
            </a:r>
            <a:r>
              <a:rPr lang="en-US" altLang="zh-CN" dirty="0"/>
              <a:t>1.0</a:t>
            </a:r>
            <a:r>
              <a:rPr lang="zh-CN" altLang="en-US" dirty="0"/>
              <a:t>版本中</a:t>
            </a:r>
            <a:r>
              <a:rPr lang="en-US" altLang="zh-CN" dirty="0"/>
              <a:t>S147</a:t>
            </a:r>
            <a:r>
              <a:rPr lang="zh-CN" altLang="en-US" dirty="0"/>
              <a:t>提到的相关部件的距离</a:t>
            </a:r>
          </a:p>
        </p:txBody>
      </p:sp>
    </p:spTree>
    <p:extLst>
      <p:ext uri="{BB962C8B-B14F-4D97-AF65-F5344CB8AC3E}">
        <p14:creationId xmlns:p14="http://schemas.microsoft.com/office/powerpoint/2010/main" val="421714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要求：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必须展示图纸与视频且在视频与图纸中明确标注模块位置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根据裁判系统配置表展示对应兵种的所有裁判系统模块安装位置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25734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该案例缺少展示的内容为：</a:t>
            </a:r>
            <a:r>
              <a:rPr lang="en-US" altLang="zh-CN" dirty="0"/>
              <a:t>15</a:t>
            </a:r>
            <a:r>
              <a:rPr lang="zh-CN" altLang="en-US" dirty="0"/>
              <a:t>度坡的坡度没有展示（普遍存在的问题）；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23</a:t>
            </a:r>
            <a:r>
              <a:rPr lang="zh-CN" altLang="en-US" dirty="0"/>
              <a:t>赛季的标准下该功能点需展示内容有：①</a:t>
            </a:r>
            <a:r>
              <a:rPr lang="en-US" altLang="zh-CN" dirty="0"/>
              <a:t>15</a:t>
            </a:r>
            <a:r>
              <a:rPr lang="zh-CN" altLang="en-US" dirty="0"/>
              <a:t>度坡的坡度展示；②功率和机器人爬坡显示；③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技术评审</a:t>
            </a:r>
            <a:r>
              <a:rPr lang="zh-CN" altLang="en-US" dirty="0"/>
              <a:t>背景板</a:t>
            </a:r>
            <a:r>
              <a:rPr lang="en-US" altLang="zh-CN" dirty="0"/>
              <a:t>/</a:t>
            </a:r>
            <a:r>
              <a:rPr lang="zh-CN" altLang="en-US" dirty="0"/>
              <a:t>装甲展示。</a:t>
            </a:r>
          </a:p>
        </p:txBody>
      </p:sp>
    </p:spTree>
    <p:extLst>
      <p:ext uri="{BB962C8B-B14F-4D97-AF65-F5344CB8AC3E}">
        <p14:creationId xmlns:p14="http://schemas.microsoft.com/office/powerpoint/2010/main" val="1805822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该案例缺少展示的内容为：</a:t>
            </a:r>
            <a:r>
              <a:rPr lang="en-US" altLang="zh-CN" dirty="0"/>
              <a:t>5</a:t>
            </a:r>
            <a:r>
              <a:rPr lang="zh-CN" altLang="en-US" dirty="0"/>
              <a:t>米的距离没有展示（普遍存在的问题）、命中率数据缺乏佐证材料展示（普遍存在的问题：评审过程不会一个个看是否命中，建议参赛队做好命中率统计的展示材料）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23</a:t>
            </a:r>
            <a:r>
              <a:rPr lang="zh-CN" altLang="en-US" dirty="0"/>
              <a:t>赛季的标准下该功能点需展示内容为：①</a:t>
            </a:r>
            <a:r>
              <a:rPr lang="en-US" altLang="zh-CN" dirty="0"/>
              <a:t>5</a:t>
            </a:r>
            <a:r>
              <a:rPr lang="zh-CN" altLang="en-US" dirty="0"/>
              <a:t>米距离展示；②命中率梳理佐证材料展示；③机器人击打过程展示；④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技术评审</a:t>
            </a:r>
            <a:r>
              <a:rPr lang="zh-CN" altLang="en-US" dirty="0"/>
              <a:t>背景板</a:t>
            </a:r>
            <a:r>
              <a:rPr lang="en-US" altLang="zh-CN" dirty="0"/>
              <a:t>/</a:t>
            </a:r>
            <a:r>
              <a:rPr lang="zh-CN" altLang="en-US" dirty="0"/>
              <a:t>装甲展示。</a:t>
            </a:r>
          </a:p>
        </p:txBody>
      </p:sp>
    </p:spTree>
    <p:extLst>
      <p:ext uri="{BB962C8B-B14F-4D97-AF65-F5344CB8AC3E}">
        <p14:creationId xmlns:p14="http://schemas.microsoft.com/office/powerpoint/2010/main" val="108704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89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很好的案例（去年标准而言）：出现背景板，清晰展示跟随装甲板。今年在跟随基础上做击打展示，注意展示击打命中率的佐证材料（如复写纸痕迹）。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23</a:t>
            </a:r>
            <a:r>
              <a:rPr lang="zh-CN" altLang="en-US" dirty="0"/>
              <a:t>赛季的标准下该功能点需展示内容：①清晰展示跟随装甲板；②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技术评审</a:t>
            </a:r>
            <a:r>
              <a:rPr lang="zh-CN" altLang="en-US" dirty="0"/>
              <a:t>背景板</a:t>
            </a:r>
            <a:r>
              <a:rPr lang="en-US" altLang="zh-CN" dirty="0"/>
              <a:t>/</a:t>
            </a:r>
            <a:r>
              <a:rPr lang="zh-CN" altLang="en-US" dirty="0"/>
              <a:t>装甲展示。</a:t>
            </a:r>
          </a:p>
        </p:txBody>
      </p:sp>
    </p:spTree>
    <p:extLst>
      <p:ext uri="{BB962C8B-B14F-4D97-AF65-F5344CB8AC3E}">
        <p14:creationId xmlns:p14="http://schemas.microsoft.com/office/powerpoint/2010/main" val="373663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CD3AF-8BB3-44FF-898E-85CDE4E3A7C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2A18-5DD5-466B-9161-AD911F8C6B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81693" y="852805"/>
            <a:ext cx="10560747" cy="1266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b="0" dirty="0"/>
              <a:t>参考事例选取了在此前赛季的技术评审环节中容易遗漏</a:t>
            </a:r>
            <a:r>
              <a:rPr lang="en-US" altLang="zh-CN" sz="2400" b="0" dirty="0"/>
              <a:t>/</a:t>
            </a:r>
            <a:r>
              <a:rPr lang="zh-CN" altLang="en-US" sz="2400" b="0" dirty="0"/>
              <a:t>缺失内容的部分功能点，各参赛队可以根据事例进行完善功能点展示内容</a:t>
            </a: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2FB3B85-5A0C-49ED-B1F4-9A3EB84B336F}"/>
              </a:ext>
            </a:extLst>
          </p:cNvPr>
          <p:cNvSpPr/>
          <p:nvPr/>
        </p:nvSpPr>
        <p:spPr>
          <a:xfrm>
            <a:off x="781694" y="32958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参考事例说明：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58B686-06CD-4143-9694-312B4D6EAA71}"/>
              </a:ext>
            </a:extLst>
          </p:cNvPr>
          <p:cNvSpPr/>
          <p:nvPr/>
        </p:nvSpPr>
        <p:spPr>
          <a:xfrm>
            <a:off x="781693" y="2306263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功能点拍摄视频通用要求：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B58737-34E8-4E34-888F-1156D0B70BCA}"/>
              </a:ext>
            </a:extLst>
          </p:cNvPr>
          <p:cNvSpPr txBox="1"/>
          <p:nvPr/>
        </p:nvSpPr>
        <p:spPr>
          <a:xfrm>
            <a:off x="781692" y="3016834"/>
            <a:ext cx="10560747" cy="3168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 b="0" dirty="0"/>
              <a:t>1.</a:t>
            </a:r>
            <a:r>
              <a:rPr lang="zh-CN" altLang="en-US" sz="2400" b="0" dirty="0"/>
              <a:t>展示技术评审装甲图</a:t>
            </a:r>
            <a:r>
              <a:rPr lang="en-US" altLang="zh-CN" sz="2400" b="0" dirty="0"/>
              <a:t>/</a:t>
            </a:r>
            <a:r>
              <a:rPr lang="zh-CN" altLang="en-US" sz="2400" b="0" dirty="0"/>
              <a:t>背景板</a:t>
            </a:r>
            <a:endParaRPr lang="en-US" altLang="zh-CN" sz="2400" b="0" dirty="0"/>
          </a:p>
          <a:p>
            <a:pPr>
              <a:lnSpc>
                <a:spcPct val="150000"/>
              </a:lnSpc>
            </a:pPr>
            <a:r>
              <a:rPr lang="en-US" altLang="zh-CN" sz="2400" b="0" dirty="0"/>
              <a:t>2.</a:t>
            </a:r>
            <a:r>
              <a:rPr lang="zh-CN" altLang="en-US" sz="2400" b="0" dirty="0"/>
              <a:t>有具体数值要求的功能点均需要展示对应数据，如坡度、距离等</a:t>
            </a:r>
            <a:endParaRPr lang="en-US" altLang="zh-CN" sz="2400" b="0" dirty="0"/>
          </a:p>
          <a:p>
            <a:pPr>
              <a:lnSpc>
                <a:spcPct val="150000"/>
              </a:lnSpc>
            </a:pPr>
            <a:r>
              <a:rPr lang="en-US" altLang="zh-CN" sz="2400" b="0" dirty="0"/>
              <a:t>3.</a:t>
            </a:r>
            <a:r>
              <a:rPr lang="zh-CN" altLang="en-US" sz="2400" b="0" dirty="0"/>
              <a:t>涉及击打</a:t>
            </a:r>
            <a:r>
              <a:rPr lang="en-US" altLang="zh-CN" sz="2400" b="0" dirty="0"/>
              <a:t>/</a:t>
            </a:r>
            <a:r>
              <a:rPr lang="zh-CN" altLang="en-US" sz="2400" b="0" dirty="0"/>
              <a:t>命中率的功能点均需要展示命中率佐证数据（复写纸、视频中字幕展示等）</a:t>
            </a:r>
            <a:endParaRPr lang="en-US" altLang="zh-CN" sz="2400" b="0" dirty="0"/>
          </a:p>
          <a:p>
            <a:pPr>
              <a:lnSpc>
                <a:spcPct val="150000"/>
              </a:lnSpc>
            </a:pPr>
            <a:r>
              <a:rPr lang="en-US" altLang="zh-CN" sz="2400" b="0" dirty="0"/>
              <a:t>4.</a:t>
            </a:r>
            <a:r>
              <a:rPr lang="zh-CN" altLang="en-US" sz="2400" b="0" dirty="0"/>
              <a:t>视频拍摄均需要一镜到底，切勿剪辑</a:t>
            </a: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  <a:p>
            <a:pPr>
              <a:lnSpc>
                <a:spcPct val="150000"/>
              </a:lnSpc>
            </a:pPr>
            <a:endParaRPr lang="en-US" altLang="zh-CN" sz="24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F5B1CA1-5200-4112-A16A-37175E54923C}"/>
              </a:ext>
            </a:extLst>
          </p:cNvPr>
          <p:cNvSpPr txBox="1"/>
          <p:nvPr/>
        </p:nvSpPr>
        <p:spPr>
          <a:xfrm>
            <a:off x="5542002" y="319816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视频页</a:t>
            </a:r>
          </a:p>
        </p:txBody>
      </p:sp>
      <p:pic>
        <p:nvPicPr>
          <p:cNvPr id="3" name="03.5米射击_batch">
            <a:hlinkClick r:id="" action="ppaction://media"/>
            <a:extLst>
              <a:ext uri="{FF2B5EF4-FFF2-40B4-BE49-F238E27FC236}">
                <a16:creationId xmlns:a16="http://schemas.microsoft.com/office/drawing/2014/main" id="{9CEB5A63-BDD5-410F-A043-76EEBADCBE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98770" y="3167390"/>
            <a:ext cx="8794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步兵机器人</a:t>
            </a:r>
            <a:r>
              <a:rPr lang="en-US" altLang="zh-CN" dirty="0"/>
              <a:t>--</a:t>
            </a:r>
            <a:r>
              <a:rPr lang="zh-CN" altLang="en-US" dirty="0"/>
              <a:t>自动识别并跟随平移、旋转装甲模块，连续发射</a:t>
            </a:r>
            <a:r>
              <a:rPr lang="en-US" altLang="zh-CN" dirty="0"/>
              <a:t>30</a:t>
            </a:r>
            <a:r>
              <a:rPr lang="zh-CN" altLang="en-US" dirty="0"/>
              <a:t>发弹丸击打装甲模块，统计命中率并展示相关证明材料（如复写纸痕迹）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6210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F5B1CA1-5200-4112-A16A-37175E54923C}"/>
              </a:ext>
            </a:extLst>
          </p:cNvPr>
          <p:cNvSpPr txBox="1"/>
          <p:nvPr/>
        </p:nvSpPr>
        <p:spPr>
          <a:xfrm>
            <a:off x="5542002" y="319816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视频页</a:t>
            </a:r>
          </a:p>
        </p:txBody>
      </p:sp>
      <p:pic>
        <p:nvPicPr>
          <p:cNvPr id="5" name="04.跟随装甲板_batch">
            <a:hlinkClick r:id="" action="ppaction://media"/>
            <a:extLst>
              <a:ext uri="{FF2B5EF4-FFF2-40B4-BE49-F238E27FC236}">
                <a16:creationId xmlns:a16="http://schemas.microsoft.com/office/drawing/2014/main" id="{D71799F3-B0B2-4798-9C97-4B77BB6E6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D5D356-07A9-40C4-8713-D3B26A54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771" y="2546891"/>
            <a:ext cx="4690457" cy="1764217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制作规范展示</a:t>
            </a:r>
          </a:p>
        </p:txBody>
      </p:sp>
    </p:spTree>
    <p:extLst>
      <p:ext uri="{BB962C8B-B14F-4D97-AF65-F5344CB8AC3E}">
        <p14:creationId xmlns:p14="http://schemas.microsoft.com/office/powerpoint/2010/main" val="354197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98770" y="2951946"/>
            <a:ext cx="8794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展示测速模块安装区域（按照规范文件要求正确安装）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9822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F5B1CA1-5200-4112-A16A-37175E54923C}"/>
              </a:ext>
            </a:extLst>
          </p:cNvPr>
          <p:cNvSpPr txBox="1"/>
          <p:nvPr/>
        </p:nvSpPr>
        <p:spPr>
          <a:xfrm>
            <a:off x="5542002" y="319816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视频页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B6C8ED-B1EA-4CA3-8DAC-A5A77B9F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188" y="156116"/>
            <a:ext cx="8608236" cy="62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98770" y="2951946"/>
            <a:ext cx="8794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其余裁判系统安装展示或预留给裁判系统的安装位置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1912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00C927-5B95-4668-8170-4057C1CC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70" y="119062"/>
            <a:ext cx="46863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6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D5D356-07A9-40C4-8713-D3B26A54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633" y="2546891"/>
            <a:ext cx="5592734" cy="1764217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机器人功能展示</a:t>
            </a:r>
          </a:p>
        </p:txBody>
      </p:sp>
    </p:spTree>
    <p:extLst>
      <p:ext uri="{BB962C8B-B14F-4D97-AF65-F5344CB8AC3E}">
        <p14:creationId xmlns:p14="http://schemas.microsoft.com/office/powerpoint/2010/main" val="1327157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F5B1CA1-5200-4112-A16A-37175E54923C}"/>
              </a:ext>
            </a:extLst>
          </p:cNvPr>
          <p:cNvSpPr txBox="1"/>
          <p:nvPr/>
        </p:nvSpPr>
        <p:spPr>
          <a:xfrm>
            <a:off x="5542002" y="319816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视频页</a:t>
            </a:r>
          </a:p>
        </p:txBody>
      </p:sp>
      <p:pic>
        <p:nvPicPr>
          <p:cNvPr id="3" name="02.功率_batch">
            <a:hlinkClick r:id="" action="ppaction://media"/>
            <a:extLst>
              <a:ext uri="{FF2B5EF4-FFF2-40B4-BE49-F238E27FC236}">
                <a16:creationId xmlns:a16="http://schemas.microsoft.com/office/drawing/2014/main" id="{CDA53C2A-CFA2-4363-921B-FD78FF164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2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98770" y="3167390"/>
            <a:ext cx="8794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</a:rPr>
              <a:t>步兵机器人</a:t>
            </a:r>
            <a:r>
              <a:rPr lang="en-US" altLang="zh-CN" dirty="0"/>
              <a:t>--</a:t>
            </a:r>
            <a:r>
              <a:rPr lang="zh-CN" altLang="en-US" dirty="0"/>
              <a:t>连续发射弹仓中的</a:t>
            </a:r>
            <a:r>
              <a:rPr lang="en-US" altLang="zh-CN" dirty="0"/>
              <a:t>50</a:t>
            </a:r>
            <a:r>
              <a:rPr lang="zh-CN" altLang="en-US" dirty="0"/>
              <a:t>发弹丸，攻击</a:t>
            </a:r>
            <a:r>
              <a:rPr lang="en-US" altLang="zh-CN" dirty="0"/>
              <a:t>5</a:t>
            </a:r>
            <a:r>
              <a:rPr lang="zh-CN" altLang="en-US" dirty="0"/>
              <a:t>米处与大装甲模块尺寸相同的目标，统计命中率并展示相关证明材料（如复写纸痕迹）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34205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549</Words>
  <Application>Microsoft Office PowerPoint</Application>
  <PresentationFormat>宽屏</PresentationFormat>
  <Paragraphs>44</Paragraphs>
  <Slides>12</Slides>
  <Notes>7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9" baseType="lpstr">
      <vt:lpstr>等线</vt:lpstr>
      <vt:lpstr>等线 Light</vt:lpstr>
      <vt:lpstr>宋体</vt:lpstr>
      <vt:lpstr>微软雅黑</vt:lpstr>
      <vt:lpstr>Arial</vt:lpstr>
      <vt:lpstr>Calibri</vt:lpstr>
      <vt:lpstr>Office 主题​​</vt:lpstr>
      <vt:lpstr>PowerPoint 演示文稿</vt:lpstr>
      <vt:lpstr>制作规范展示</vt:lpstr>
      <vt:lpstr>PowerPoint 演示文稿</vt:lpstr>
      <vt:lpstr>PowerPoint 演示文稿</vt:lpstr>
      <vt:lpstr>PowerPoint 演示文稿</vt:lpstr>
      <vt:lpstr>PowerPoint 演示文稿</vt:lpstr>
      <vt:lpstr>机器人功能展示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zexal.wang</dc:creator>
  <cp:lastModifiedBy>Ming Mu</cp:lastModifiedBy>
  <cp:revision>39</cp:revision>
  <dcterms:created xsi:type="dcterms:W3CDTF">2023-12-18T03:21:55Z</dcterms:created>
  <dcterms:modified xsi:type="dcterms:W3CDTF">2023-12-28T04:54:45Z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