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8.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9.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20.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2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2.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23.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4.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6.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2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28.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29.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30.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31.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32.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33.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notesSlides/notesSlide3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35.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36.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37.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38.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39.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notesSlides/notesSlide40.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notesSlides/notesSlide41.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42.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notesSlides/notesSlide43.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44.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notesSlides/notesSlide45.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notesSlides/notesSlide46.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notesSlides/notesSlide47.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48.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49.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50.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51.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52.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notesSlides/notesSlide53.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notesSlides/notesSlide54.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notesSlides/notesSlide55.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7"/>
  </p:notesMasterIdLst>
  <p:sldIdLst>
    <p:sldId id="258" r:id="rId2"/>
    <p:sldId id="344" r:id="rId3"/>
    <p:sldId id="347" r:id="rId4"/>
    <p:sldId id="348" r:id="rId5"/>
    <p:sldId id="349" r:id="rId6"/>
    <p:sldId id="461" r:id="rId7"/>
    <p:sldId id="351" r:id="rId8"/>
    <p:sldId id="462" r:id="rId9"/>
    <p:sldId id="353" r:id="rId10"/>
    <p:sldId id="463" r:id="rId11"/>
    <p:sldId id="355" r:id="rId12"/>
    <p:sldId id="464" r:id="rId13"/>
    <p:sldId id="357" r:id="rId14"/>
    <p:sldId id="465" r:id="rId15"/>
    <p:sldId id="359" r:id="rId16"/>
    <p:sldId id="466" r:id="rId17"/>
    <p:sldId id="361" r:id="rId18"/>
    <p:sldId id="467" r:id="rId19"/>
    <p:sldId id="363" r:id="rId20"/>
    <p:sldId id="468" r:id="rId21"/>
    <p:sldId id="365" r:id="rId22"/>
    <p:sldId id="469" r:id="rId23"/>
    <p:sldId id="367" r:id="rId24"/>
    <p:sldId id="470" r:id="rId25"/>
    <p:sldId id="369" r:id="rId26"/>
    <p:sldId id="471" r:id="rId27"/>
    <p:sldId id="371" r:id="rId28"/>
    <p:sldId id="472" r:id="rId29"/>
    <p:sldId id="373" r:id="rId30"/>
    <p:sldId id="474" r:id="rId31"/>
    <p:sldId id="377" r:id="rId32"/>
    <p:sldId id="473" r:id="rId33"/>
    <p:sldId id="379" r:id="rId34"/>
    <p:sldId id="475" r:id="rId35"/>
    <p:sldId id="381" r:id="rId36"/>
    <p:sldId id="476" r:id="rId37"/>
    <p:sldId id="383" r:id="rId38"/>
    <p:sldId id="477" r:id="rId39"/>
    <p:sldId id="345" r:id="rId40"/>
    <p:sldId id="260" r:id="rId41"/>
    <p:sldId id="478" r:id="rId42"/>
    <p:sldId id="385" r:id="rId43"/>
    <p:sldId id="479" r:id="rId44"/>
    <p:sldId id="387" r:id="rId45"/>
    <p:sldId id="480" r:id="rId46"/>
    <p:sldId id="389" r:id="rId47"/>
    <p:sldId id="481" r:id="rId48"/>
    <p:sldId id="391" r:id="rId49"/>
    <p:sldId id="482" r:id="rId50"/>
    <p:sldId id="393" r:id="rId51"/>
    <p:sldId id="483" r:id="rId52"/>
    <p:sldId id="395" r:id="rId53"/>
    <p:sldId id="484" r:id="rId54"/>
    <p:sldId id="397" r:id="rId55"/>
    <p:sldId id="485" r:id="rId56"/>
    <p:sldId id="399" r:id="rId57"/>
    <p:sldId id="486" r:id="rId58"/>
    <p:sldId id="401" r:id="rId59"/>
    <p:sldId id="487" r:id="rId60"/>
    <p:sldId id="403" r:id="rId61"/>
    <p:sldId id="488" r:id="rId62"/>
    <p:sldId id="405" r:id="rId63"/>
    <p:sldId id="489" r:id="rId64"/>
    <p:sldId id="407" r:id="rId65"/>
    <p:sldId id="490" r:id="rId66"/>
    <p:sldId id="409" r:id="rId67"/>
    <p:sldId id="491" r:id="rId68"/>
    <p:sldId id="411" r:id="rId69"/>
    <p:sldId id="492" r:id="rId70"/>
    <p:sldId id="413" r:id="rId71"/>
    <p:sldId id="493" r:id="rId72"/>
    <p:sldId id="415" r:id="rId73"/>
    <p:sldId id="494" r:id="rId74"/>
    <p:sldId id="417" r:id="rId75"/>
    <p:sldId id="495" r:id="rId76"/>
    <p:sldId id="419" r:id="rId77"/>
    <p:sldId id="496" r:id="rId78"/>
    <p:sldId id="421" r:id="rId79"/>
    <p:sldId id="497" r:id="rId80"/>
    <p:sldId id="423" r:id="rId81"/>
    <p:sldId id="498" r:id="rId82"/>
    <p:sldId id="427" r:id="rId83"/>
    <p:sldId id="499" r:id="rId84"/>
    <p:sldId id="425" r:id="rId85"/>
    <p:sldId id="500" r:id="rId86"/>
    <p:sldId id="429" r:id="rId87"/>
    <p:sldId id="501" r:id="rId88"/>
    <p:sldId id="431" r:id="rId89"/>
    <p:sldId id="502" r:id="rId90"/>
    <p:sldId id="433" r:id="rId91"/>
    <p:sldId id="503" r:id="rId92"/>
    <p:sldId id="435" r:id="rId93"/>
    <p:sldId id="504" r:id="rId94"/>
    <p:sldId id="437" r:id="rId95"/>
    <p:sldId id="505" r:id="rId96"/>
    <p:sldId id="439" r:id="rId97"/>
    <p:sldId id="506" r:id="rId98"/>
    <p:sldId id="441" r:id="rId99"/>
    <p:sldId id="507" r:id="rId100"/>
    <p:sldId id="443" r:id="rId101"/>
    <p:sldId id="508" r:id="rId102"/>
    <p:sldId id="445" r:id="rId103"/>
    <p:sldId id="509" r:id="rId104"/>
    <p:sldId id="447" r:id="rId105"/>
    <p:sldId id="510" r:id="rId106"/>
    <p:sldId id="449" r:id="rId107"/>
    <p:sldId id="511" r:id="rId108"/>
    <p:sldId id="451" r:id="rId109"/>
    <p:sldId id="512" r:id="rId110"/>
    <p:sldId id="453" r:id="rId111"/>
    <p:sldId id="513" r:id="rId112"/>
    <p:sldId id="455" r:id="rId113"/>
    <p:sldId id="459" r:id="rId114"/>
    <p:sldId id="457" r:id="rId115"/>
    <p:sldId id="458" r:id="rId116"/>
  </p:sldIdLst>
  <p:sldSz cx="12192000" cy="6858000"/>
  <p:notesSz cx="6858000" cy="9144000"/>
  <p:custDataLst>
    <p:tags r:id="rId1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97" autoAdjust="0"/>
    <p:restoredTop sz="94660"/>
  </p:normalViewPr>
  <p:slideViewPr>
    <p:cSldViewPr snapToGrid="0">
      <p:cViewPr varScale="1">
        <p:scale>
          <a:sx n="69" d="100"/>
          <a:sy n="69" d="100"/>
        </p:scale>
        <p:origin x="3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gs" Target="tags/tag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446053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03178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651514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194112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79585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037792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040207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69854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985233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16061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516755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497356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642062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730671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5297186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176153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9802458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1239585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784515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6813395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250554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126857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8431014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92654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0448232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2998531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538783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4948190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3672770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5255220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061472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66723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748983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4682685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1875061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163421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6745159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152748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932701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6190180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1867017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59325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99362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4718390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04521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17733804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5447608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4099041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24506115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6884783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99163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404608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13866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1282065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gn="l" rtl="0"/>
            <a:r>
              <a:rPr lang="en-us" b="0" i="0" u="none" baseline="0"/>
              <a:t>With subtitles</a:t>
            </a:r>
          </a:p>
        </p:txBody>
      </p:sp>
    </p:spTree>
    <p:extLst>
      <p:ext uri="{BB962C8B-B14F-4D97-AF65-F5344CB8AC3E}">
        <p14:creationId xmlns:p14="http://schemas.microsoft.com/office/powerpoint/2010/main" val="330067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0ACD3AF-8BB3-44FF-898E-85CDE4E3A7CA}" type="datetimeFigureOut">
              <a:rPr lang="zh-CN" altLang="en-US" smtClean="0"/>
              <a:t>2024/1/10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CD3AF-8BB3-44FF-898E-85CDE4E3A7CA}" type="datetimeFigureOut">
              <a:rPr lang="zh-CN" altLang="en-US" smtClean="0"/>
              <a:t>2024/1/10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92A18-5DD5-466B-9161-AD911F8C6B0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1.xml"/></Relationships>
</file>

<file path=ppt/slides/_rels/slide101.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103.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105.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107.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108.xml"/></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9.xml"/></Relationships>
</file>

<file path=ppt/slides/_rels/slide109.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1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1.xml"/></Relationships>
</file>

<file path=ppt/slides/_rels/slide111.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tags" Target="../tags/tag112.xml"/></Relationships>
</file>

<file path=ppt/slides/_rels/slide1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3.xml"/></Relationships>
</file>

<file path=ppt/slides/_rels/slide113.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114.xml"/></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5.xml"/></Relationships>
</file>

<file path=ppt/slides/_rels/slide115.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1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91.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95.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9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9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1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15601" y="1959664"/>
            <a:ext cx="10560747" cy="2938724"/>
          </a:xfrm>
          <a:prstGeom prst="rect">
            <a:avLst/>
          </a:prstGeom>
          <a:noFill/>
        </p:spPr>
        <p:txBody>
          <a:bodyPr wrap="square" rtlCol="0">
            <a:noAutofit/>
          </a:bodyPr>
          <a:lstStyle>
            <a:defPPr>
              <a:defRPr lang="en-us"/>
            </a:defPPr>
            <a:lvl1pPr>
              <a:defRPr sz="2800" b="1">
                <a:latin typeface="微软雅黑" panose="020B0503020204020204" pitchFamily="34" charset="-122"/>
                <a:ea typeface="微软雅黑" panose="020B0503020204020204" pitchFamily="34" charset="-122"/>
              </a:defRPr>
            </a:lvl1pPr>
          </a:lstStyle>
          <a:p>
            <a:pPr marL="514350" indent="-514350" algn="l" rtl="0">
              <a:lnSpc>
                <a:spcPct val="120989"/>
              </a:lnSpc>
              <a:buFont typeface="+mj-lt"/>
              <a:buAutoNum type="arabicPeriod"/>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It is not allowed to add or delete </a:t>
            </a:r>
            <a:r>
              <a:rPr lang="en-us" sz="2400" b="0" i="0" u="none" baseline="0" dirty="0" smtClean="0">
                <a:latin typeface="Open Sans" panose="020B0606030504020204" pitchFamily="34" charset="0"/>
                <a:ea typeface="黑体" panose="02010609060101010101" pitchFamily="49" charset="-122"/>
                <a:sym typeface="Open Sans" panose="020B0606030504020204" pitchFamily="34" charset="0"/>
              </a:rPr>
              <a:t>content </a:t>
            </a: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on the template pages. Don't make any changes other than attaching videos.</a:t>
            </a:r>
            <a:endParaRPr lang="en-us" altLang="zh-CN" sz="2400" b="0" dirty="0">
              <a:latin typeface="Open Sans" panose="020B0606030504020204" pitchFamily="34" charset="0"/>
              <a:ea typeface="黑体" panose="02010609060101010101" pitchFamily="49" charset="-122"/>
              <a:sym typeface="Open Sans" panose="020B0606030504020204" pitchFamily="34" charset="0"/>
            </a:endParaRPr>
          </a:p>
          <a:p>
            <a:pPr marL="514350" indent="-514350" algn="l" rtl="0">
              <a:lnSpc>
                <a:spcPct val="120989"/>
              </a:lnSpc>
              <a:buFont typeface="+mj-lt"/>
              <a:buAutoNum type="arabicPeriod"/>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Attach videos on the "Video Page" after the demonstration content. If there are multiple video clips, merge them into one.</a:t>
            </a:r>
            <a:endParaRPr lang="en-us" altLang="zh-CN" sz="2400" b="0" dirty="0">
              <a:latin typeface="Open Sans" panose="020B0606030504020204" pitchFamily="34" charset="0"/>
              <a:ea typeface="黑体" panose="02010609060101010101" pitchFamily="49" charset="-122"/>
              <a:sym typeface="Open Sans" panose="020B0606030504020204" pitchFamily="34" charset="0"/>
            </a:endParaRPr>
          </a:p>
          <a:p>
            <a:pPr marL="514350" indent="-514350" algn="l" rtl="0">
              <a:lnSpc>
                <a:spcPct val="120989"/>
              </a:lnSpc>
              <a:buFont typeface="+mj-lt"/>
              <a:buAutoNum type="arabicPeriod"/>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The video size should be as close as possible to the page size (covering the entire "Video Page").</a:t>
            </a:r>
          </a:p>
          <a:p>
            <a:pPr marL="514350" indent="-514350" algn="l" rtl="0">
              <a:lnSpc>
                <a:spcPct val="120989"/>
              </a:lnSpc>
              <a:buFont typeface="+mj-lt"/>
              <a:buAutoNum type="arabicPeriod"/>
            </a:pPr>
            <a:r>
              <a:rPr lang="en-us" sz="2400" b="0" i="0" u="none" baseline="0" dirty="0">
                <a:solidFill>
                  <a:schemeClr val="tx1"/>
                </a:solidFill>
                <a:latin typeface="Open Sans" panose="020B0606030504020204" pitchFamily="34" charset="0"/>
                <a:ea typeface="黑体" panose="02010609060101010101" pitchFamily="49" charset="-122"/>
                <a:sym typeface="Open Sans" panose="020B0606030504020204" pitchFamily="34" charset="0"/>
              </a:rPr>
              <a:t>If</a:t>
            </a: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 no video is provided, leave the "Video Page" blank (do not attach irrelevant videos).</a:t>
            </a:r>
          </a:p>
          <a:p>
            <a:pPr marL="514350" indent="-514350" algn="l" rtl="0">
              <a:lnSpc>
                <a:spcPct val="120989"/>
              </a:lnSpc>
              <a:buFont typeface="+mj-lt"/>
              <a:buAutoNum type="arabicPeriod"/>
            </a:pPr>
            <a:r>
              <a:rPr lang="en-us" sz="2400" b="0" i="0" u="none" baseline="0" dirty="0">
                <a:solidFill>
                  <a:schemeClr val="tx1"/>
                </a:solidFill>
                <a:latin typeface="Open Sans" panose="020B0606030504020204" pitchFamily="34" charset="0"/>
                <a:ea typeface="黑体" panose="02010609060101010101" pitchFamily="49" charset="-122"/>
                <a:sym typeface="Open Sans" panose="020B0606030504020204" pitchFamily="34" charset="0"/>
              </a:rPr>
              <a:t>You may increase the playback speed.</a:t>
            </a: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 The preferable duration of a single video is </a:t>
            </a:r>
            <a:r>
              <a:rPr lang="en-us" sz="2400" b="0" i="0" u="none" baseline="0" dirty="0">
                <a:solidFill>
                  <a:schemeClr val="tx1"/>
                </a:solidFill>
                <a:latin typeface="Open Sans" panose="020B0606030504020204" pitchFamily="34" charset="0"/>
                <a:ea typeface="黑体" panose="02010609060101010101" pitchFamily="49" charset="-122"/>
                <a:sym typeface="Open Sans" panose="020B0606030504020204" pitchFamily="34" charset="0"/>
              </a:rPr>
              <a:t>within 1 minute.</a:t>
            </a:r>
            <a:endParaRPr lang="en-us" altLang="en-US" sz="2400" b="0" dirty="0">
              <a:latin typeface="Open Sans" panose="020B0606030504020204" pitchFamily="34" charset="0"/>
              <a:ea typeface="黑体" panose="02010609060101010101" pitchFamily="49" charset="-122"/>
              <a:sym typeface="Open Sans" panose="020B0606030504020204" pitchFamily="34" charset="0"/>
            </a:endParaRPr>
          </a:p>
        </p:txBody>
      </p:sp>
      <p:sp>
        <p:nvSpPr>
          <p:cNvPr id="2" name="矩形 1"/>
          <p:cNvSpPr/>
          <p:nvPr/>
        </p:nvSpPr>
        <p:spPr>
          <a:xfrm>
            <a:off x="781695" y="900145"/>
            <a:ext cx="2807243" cy="613694"/>
          </a:xfrm>
          <a:prstGeom prst="rect">
            <a:avLst/>
          </a:prstGeom>
        </p:spPr>
        <p:txBody>
          <a:bodyPr wrap="none">
            <a:spAutoFit/>
          </a:bodyPr>
          <a:lstStyle/>
          <a:p>
            <a:pPr algn="l" rtl="0">
              <a:lnSpc>
                <a:spcPct val="120989"/>
              </a:lnSpc>
            </a:pPr>
            <a:r>
              <a:rPr lang="en-us" sz="2800" b="1" i="0" u="none" baseline="0" dirty="0" smtClean="0">
                <a:solidFill>
                  <a:srgbClr val="FF0000"/>
                </a:solidFill>
                <a:latin typeface="Open Sans" panose="020B0606030504020204" pitchFamily="34" charset="0"/>
                <a:ea typeface="黑体" panose="02010609060101010101" pitchFamily="49" charset="-122"/>
                <a:sym typeface="Open Sans" panose="020B0606030504020204" pitchFamily="34" charset="0"/>
              </a:rPr>
              <a:t>Instructions </a:t>
            </a:r>
            <a:r>
              <a:rPr lang="en-us" sz="2800"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for Use:</a:t>
            </a:r>
            <a:endParaRPr lang="en-us" altLang="en-US" sz="2800" b="1"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40964028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182923"/>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Launch 50 rounds of projectiles continuously after take-off to attack a target with the size of a Large Armor Module at 5 meters away,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8511654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880260"/>
            <a:ext cx="8794459" cy="109748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Dart System</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automatic loading and launch of darts on the Dart Launcher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0809834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580064"/>
            <a:ext cx="8794459" cy="3741858"/>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Dart System</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Simulate striking an Outpost: Launch 8 darts (2 rounds, each round with 4 darts) continuously to attack a target with a diameter less than 300 mm at over 16 meters away,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9117345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880260"/>
            <a:ext cx="8794459" cy="109748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Dart System</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angle adjustments of the Pitch and Yaw Axes of the Dart Launcher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1700796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Dart System</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Simulate striking a base: Launch 8 rounds of darts continuously to attack a target with a diameter less than 300 mm at over 25 meters away,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71440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bracket for the Positioning System Module and deformation of the bracket when a force of 40 N is applied on it</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883466"/>
            <a:ext cx="8794459" cy="1091068"/>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Dart System</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automatic adjustment capabilities of the dart body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5785039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883466"/>
            <a:ext cx="8794459" cy="1091068"/>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Radar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The radar can function normally and display commissioning images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10301210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52585" y="3140940"/>
            <a:ext cx="10086830"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Miscellaneous</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Demonstrate other special functions</a:t>
            </a:r>
          </a:p>
        </p:txBody>
      </p:sp>
    </p:spTree>
    <p:custDataLst>
      <p:tags r:id="rId1"/>
    </p:custData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94312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5952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area of the Speed Monitor Module (mounted properly as per the mounting 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72138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location of a fluorescent energy-charging device (mounted properly as per the mounting 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02517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of other Referee System modules or the mounting location reserved for the Referee System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98167"/>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073742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bracket for the Positioning System Module and deformation of the bracket when a force of 40 N is applied on it</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07236" y="2546892"/>
            <a:ext cx="6777529" cy="1764217"/>
          </a:xfrm>
        </p:spPr>
        <p:txBody>
          <a:bodyPr>
            <a:normAutofit fontScale="90000"/>
          </a:bodyPr>
          <a:lstStyle/>
          <a:p>
            <a:pPr algn="ctr" rtl="0">
              <a:lnSpc>
                <a:spcPct val="120989"/>
              </a:lnSpc>
            </a:pPr>
            <a:r>
              <a:rPr lang="en-us" sz="5400" b="1" i="0" u="none" baseline="0" dirty="0">
                <a:latin typeface="Open Sans" panose="020B0606030504020204" pitchFamily="34" charset="0"/>
                <a:ea typeface="黑体" panose="02010609060101010101" pitchFamily="49" charset="-122"/>
                <a:sym typeface="Open Sans" panose="020B0606030504020204" pitchFamily="34" charset="0"/>
              </a:rPr>
              <a:t>Robot Building Specifications Demonstration</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338851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area of the Speed Monitor Module (mounted properly as per the mounting 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033094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location of a fluorescent energy-charging device (mounted properly as per the mounting 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536121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of other Referee System modules or the mounting location reserved for the Referee System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888573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bracket for the Positioning System Module and deformation of the bracket when a force of 40 N is applied on it</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148716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56415"/>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area of the Speed Monitor Module (mounted properly as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per the mounting </a:t>
            </a:r>
            <a:r>
              <a:rPr lang="en-us" b="1" i="0" u="none" baseline="0" dirty="0">
                <a:latin typeface="Open Sans" panose="020B0606030504020204" pitchFamily="34" charset="0"/>
                <a:ea typeface="黑体" panose="02010609060101010101" pitchFamily="49" charset="-122"/>
                <a:sym typeface="Open Sans" panose="020B0606030504020204" pitchFamily="34" charset="0"/>
              </a:rPr>
              <a:t>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bracket for the Positioning System Module and deformation of the bracket when a force of 40 N is applied on it</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98167"/>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491992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of other Referee System modules or the mounting location reserved for the Referee System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549048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bracket for the Positioning System Module and deformation of the bracket when a force of 40 N is applied on it</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561174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of other Referee System modules or the mounting location reserved for the Referee System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565362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Dart System</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of the Referee System or the mounting location reserved for the Referee System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509197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99633" y="2546892"/>
            <a:ext cx="5592734" cy="1764217"/>
          </a:xfrm>
        </p:spPr>
        <p:txBody>
          <a:bodyPr>
            <a:normAutofit fontScale="90000"/>
          </a:bodyPr>
          <a:lstStyle/>
          <a:p>
            <a:pPr algn="ctr" rtl="0">
              <a:lnSpc>
                <a:spcPct val="120989"/>
              </a:lnSpc>
            </a:pPr>
            <a:r>
              <a:rPr lang="en-us" sz="5400" b="1" i="0" u="none" baseline="0" dirty="0" smtClean="0">
                <a:latin typeface="Open Sans" panose="020B0606030504020204" pitchFamily="34" charset="0"/>
                <a:ea typeface="黑体" panose="02010609060101010101" pitchFamily="49" charset="-122"/>
                <a:sym typeface="Open Sans" panose="020B0606030504020204" pitchFamily="34" charset="0"/>
              </a:rPr>
              <a:t>Robot Function</a:t>
            </a:r>
            <a:r>
              <a:rPr lang="en-us" sz="5400" b="1" i="0" u="none" dirty="0" smtClean="0">
                <a:latin typeface="Open Sans" panose="020B0606030504020204" pitchFamily="34" charset="0"/>
                <a:ea typeface="黑体" panose="02010609060101010101" pitchFamily="49" charset="-122"/>
                <a:sym typeface="Open Sans" panose="020B0606030504020204" pitchFamily="34" charset="0"/>
              </a:rPr>
              <a:t> Demonstration</a:t>
            </a:r>
            <a:endParaRPr lang="en-us" sz="5400" b="1" i="0" u="none" baseline="0"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98167"/>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08135" y="3140940"/>
            <a:ext cx="10175730"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Complete movement: Panning and spinning</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777373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109748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Climb a 15</a:t>
            </a:r>
            <a:r>
              <a:rPr lang="en-us" b="1" i="0" u="none" baseline="0" dirty="0">
                <a:latin typeface="思源黑体 CN Regular" panose="020B0500000000000000" pitchFamily="34" charset="-122"/>
                <a:ea typeface="思源黑体 CN Regular" panose="020B0500000000000000" pitchFamily="34" charset="-122"/>
                <a:sym typeface="Open Sans" panose="020B0606030504020204" pitchFamily="34" charset="0"/>
              </a:rPr>
              <a:t>°</a:t>
            </a:r>
            <a:r>
              <a:rPr lang="en-us" b="1" i="0" u="none" baseline="0" dirty="0">
                <a:latin typeface="Open Sans" panose="020B0606030504020204" pitchFamily="34" charset="0"/>
                <a:ea typeface="黑体" panose="02010609060101010101" pitchFamily="49" charset="-122"/>
                <a:sym typeface="Open Sans" panose="020B0606030504020204" pitchFamily="34" charset="0"/>
              </a:rPr>
              <a:t> slope and display power consumption data in real time</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4311970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Launch 50 rounds of projectiles continuously from the magazine to attack a subject with the size of a Large Armor Module at 5 meters away, calculate the hit rate, and display relevant evidentiary materials (such as copies made by </a:t>
            </a:r>
            <a:r>
              <a:rPr lang="en-US" dirty="0" smtClean="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0426566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Automatically identify and pan or rotate along an Armor Module, launch 30 rounds of projectiles continuously to strike the Armor Module,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482516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182923"/>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Simulate activating a Small Power Rune for 5 consecutive times: Strike a rotating Small Power Rune at 8 meters away and calculate the number of hits on the Power Rune Armor Module (if no Small Power Rune is available, projection can be used instead)</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420953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area of the Speed Monitor Module (mounted properly as per the mounting 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14485" y="2619580"/>
            <a:ext cx="10163030"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Steadily pass over a Launch Ramp for 3 consecutive times (display proof of a 17</a:t>
            </a:r>
            <a:r>
              <a:rPr lang="en-us" b="1" i="0" u="none" baseline="0" dirty="0">
                <a:latin typeface="思源黑体 CN Regular" panose="020B0500000000000000" pitchFamily="34" charset="-122"/>
                <a:ea typeface="思源黑体 CN Regular" panose="020B0500000000000000" pitchFamily="34" charset="-122"/>
                <a:sym typeface="Open Sans" panose="020B0606030504020204" pitchFamily="34" charset="0"/>
              </a:rPr>
              <a:t>°</a:t>
            </a:r>
            <a:r>
              <a:rPr lang="en-us" b="1" i="0" u="none" baseline="0" dirty="0">
                <a:latin typeface="Open Sans" panose="020B0606030504020204" pitchFamily="34" charset="0"/>
                <a:ea typeface="黑体" panose="02010609060101010101" pitchFamily="49" charset="-122"/>
                <a:sym typeface="Open Sans" panose="020B0606030504020204" pitchFamily="34" charset="0"/>
              </a:rPr>
              <a:t> slope of 350 mm in height and a landing point greater than 650 mm)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769940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the robot climbs steps of 150 mm in height for 3 consecutive times (ascending the steps)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9667677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the Balancing Standard Robot performs self-rescue after overturning to regain its balance</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8031906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22786"/>
            <a:ext cx="8794459" cy="1612429"/>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the robot moves actively to the actual location corresponding to a marked site on the generated map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7232888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84386" y="2883466"/>
            <a:ext cx="9223229" cy="1091068"/>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the robot passes through a channel of 550 mm in width and 450 mm in height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785312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1096719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147835" y="3140940"/>
            <a:ext cx="9896330"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Complete movement: Panning and spinning</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8754289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22786"/>
            <a:ext cx="8794459" cy="1612429"/>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Climb a 15</a:t>
            </a:r>
            <a:r>
              <a:rPr lang="en-us" b="1" i="0" u="none" baseline="0" dirty="0">
                <a:latin typeface="思源黑体 CN Regular" panose="020B0500000000000000" pitchFamily="34" charset="-122"/>
                <a:ea typeface="思源黑体 CN Regular" panose="020B0500000000000000" pitchFamily="34" charset="-122"/>
                <a:sym typeface="Open Sans" panose="020B0606030504020204" pitchFamily="34" charset="0"/>
              </a:rPr>
              <a:t>°</a:t>
            </a:r>
            <a:r>
              <a:rPr lang="en-us" b="1" i="0" u="none" baseline="0" dirty="0">
                <a:latin typeface="Open Sans" panose="020B0606030504020204" pitchFamily="34" charset="0"/>
                <a:ea typeface="黑体" panose="02010609060101010101" pitchFamily="49" charset="-122"/>
                <a:sym typeface="Open Sans" panose="020B0606030504020204" pitchFamily="34" charset="0"/>
              </a:rPr>
              <a:t> slope and display power consumption data in real time (display proof of the 15</a:t>
            </a:r>
            <a:r>
              <a:rPr lang="en-us" b="1" i="0" u="none" baseline="0" dirty="0">
                <a:latin typeface="思源黑体 CN Regular" panose="020B0500000000000000" pitchFamily="34" charset="-122"/>
                <a:ea typeface="思源黑体 CN Regular" panose="020B0500000000000000" pitchFamily="34" charset="-122"/>
                <a:sym typeface="Open Sans" panose="020B0606030504020204" pitchFamily="34" charset="0"/>
              </a:rPr>
              <a:t>°</a:t>
            </a:r>
            <a:r>
              <a:rPr lang="en-us" b="1" i="0" u="none" baseline="0" dirty="0">
                <a:latin typeface="Open Sans" panose="020B0606030504020204" pitchFamily="34" charset="0"/>
                <a:ea typeface="黑体" panose="02010609060101010101" pitchFamily="49" charset="-122"/>
                <a:sym typeface="Open Sans" panose="020B0606030504020204" pitchFamily="34" charset="0"/>
              </a:rPr>
              <a:t> slope)</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9314453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Launch 20 rounds of 42 mm projectiles continuously from the magazine to attack a target with the size of a Large Armor Module at 5 meters away,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9718635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Automatically identify and pan or rotate along an Armor Module, launch 30 rounds of projectiles continuously to strike the Armor Module,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3512428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166886" y="1837539"/>
            <a:ext cx="985822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Simulate a lob shot from a Hero Sniper Point: Launch 15 rounds of 42 mm projectiles continuously to strike a subject with a diameter less than 450 mm at over 20 meters away,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271592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location of a fluorescent energy-charging device (mounted properly as per the mounting specifications)</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22786"/>
            <a:ext cx="8794459" cy="1612429"/>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Hero</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the robot moves actively to the actual location corresponding to a marked site on the generated map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5397524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58936" y="3140940"/>
            <a:ext cx="10074129"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Complete movement: Panning and spinning</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6160093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716285" y="2880260"/>
            <a:ext cx="6759430" cy="109748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Grab minerals in the slot (of the Small Resource Island)</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40809862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Simulate exchanging Level 1 to Level 5 minerals (extra points will be given if an automatic mineral exchange is displayed)</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6249412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358900"/>
            <a:ext cx="8794459" cy="214020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a Custom Controller is used to control the movements of the Mineral-grabbing Mechanism or Mineral Exchange Mechanism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07496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8657901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3140940"/>
            <a:ext cx="8794459"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a:latin typeface="Open Sans" panose="020B0606030504020204" pitchFamily="34" charset="0"/>
                <a:ea typeface="黑体" panose="02010609060101010101" pitchFamily="49" charset="-122"/>
                <a:sym typeface="Open Sans" panose="020B0606030504020204" pitchFamily="34" charset="0"/>
              </a:rPr>
              <a:t> - Grab minerals on the ground</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5267833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Grab minerals of the Large Resource Island (for location layout, see the description of central minerals of the Large Resource Island)</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375872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22786"/>
            <a:ext cx="8794459" cy="1612429"/>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Engineer</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how the robot moves actively to the actual location corresponding to a marked site on the generated map　</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123707956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33535" y="3140940"/>
            <a:ext cx="10124930"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Complete movement: Panning and spinning</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98167"/>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5790774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1837539"/>
            <a:ext cx="8794459" cy="3220497"/>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Launch 50 rounds of projectiles continuously from the magazine to attack a static target with the size of a Large Armor Module at 5 meters away,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032230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619580"/>
            <a:ext cx="8794459" cy="1618841"/>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Standard</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mounting of other Referee System modules or the mounting location reserved for the Referee System</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646186" y="1576858"/>
            <a:ext cx="10899629" cy="3741858"/>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Automatically identify and pan or rotate along an Armor Module, launch 30 rounds of projectiles continuously to strike the Armor Module, calculate the hit rate, and display relevant evidentiary materials (such as copies made by </a:t>
            </a:r>
            <a:r>
              <a:rPr lang="en-US" altLang="zh-CN" dirty="0">
                <a:latin typeface="Open Sans" panose="020B0606030504020204" pitchFamily="34" charset="0"/>
                <a:ea typeface="黑体" panose="02010609060101010101" pitchFamily="49" charset="-122"/>
                <a:sym typeface="Open Sans" panose="020B0606030504020204" pitchFamily="34" charset="0"/>
              </a:rPr>
              <a:t>using </a:t>
            </a:r>
            <a:r>
              <a:rPr lang="en-us" b="1" i="0" u="none" baseline="0" dirty="0" smtClean="0">
                <a:latin typeface="Open Sans" panose="020B0606030504020204" pitchFamily="34" charset="0"/>
                <a:ea typeface="黑体" panose="02010609060101010101" pitchFamily="49" charset="-122"/>
                <a:sym typeface="Open Sans" panose="020B0606030504020204" pitchFamily="34" charset="0"/>
              </a:rPr>
              <a:t>carbon </a:t>
            </a:r>
            <a:r>
              <a:rPr lang="en-us" b="1" i="0" u="none" baseline="0" dirty="0">
                <a:latin typeface="Open Sans" panose="020B0606030504020204" pitchFamily="34" charset="0"/>
                <a:ea typeface="黑体" panose="02010609060101010101" pitchFamily="49" charset="-122"/>
                <a:sym typeface="Open Sans" panose="020B0606030504020204" pitchFamily="34" charset="0"/>
              </a:rPr>
              <a:t>paper); meanwhile, display the operating effects of the visualization program for armored plate recognition (see Figure 1 at the end of the article)</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1008293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33536" y="1837539"/>
            <a:ext cx="10124929" cy="3182923"/>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the automatic movement, positioning, obstacle avoidance, and path planning of the Sentry Robot in the competition area and the operating effects of the visualization program, while ensuring that the program running data matches the actual movements of the robot (see Figure 2 at the end of the article)</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30664834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098219"/>
            <a:ext cx="8794459" cy="2661562"/>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Sentry</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Demonstrate different operation modes of the Sentry Robots (e.g., patrol between two points, rotate in place, and automatic counterattack), and the modes can be switched by an external signal</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4954547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3140940"/>
            <a:ext cx="8794459" cy="57612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Display a fully enclosed propeller guard</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28223053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1" y="2880260"/>
            <a:ext cx="8794459" cy="1097480"/>
          </a:xfrm>
          <a:prstGeom prst="rect">
            <a:avLst/>
          </a:prstGeom>
          <a:noFill/>
        </p:spPr>
        <p:txBody>
          <a:bodyPr wrap="square" rtlCol="0">
            <a:spAutoFit/>
          </a:bodyPr>
          <a:lstStyle>
            <a:defPPr>
              <a:defRPr lang="en-us"/>
            </a:defPPr>
            <a:lvl1pPr>
              <a:defRPr sz="2800" b="1">
                <a:latin typeface="微软雅黑" panose="020B0503020204020204" pitchFamily="34" charset="-122"/>
                <a:ea typeface="微软雅黑" panose="020B0503020204020204" pitchFamily="34" charset="-122"/>
              </a:defRPr>
            </a:lvl1pPr>
          </a:lstStyle>
          <a:p>
            <a:pPr algn="ctr" rtl="0">
              <a:lnSpc>
                <a:spcPct val="120989"/>
              </a:lnSpc>
            </a:pPr>
            <a:r>
              <a:rPr lang="en-us" b="1" i="0" u="none" baseline="0" dirty="0">
                <a:solidFill>
                  <a:srgbClr val="FF0000"/>
                </a:solidFill>
                <a:latin typeface="Open Sans" panose="020B0606030504020204" pitchFamily="34" charset="0"/>
                <a:ea typeface="黑体" panose="02010609060101010101" pitchFamily="49" charset="-122"/>
                <a:sym typeface="Open Sans" panose="020B0606030504020204" pitchFamily="34" charset="0"/>
              </a:rPr>
              <a:t>Aerial</a:t>
            </a:r>
            <a:r>
              <a:rPr lang="en-us" b="1" i="0" u="none" baseline="0" dirty="0">
                <a:latin typeface="Open Sans" panose="020B0606030504020204" pitchFamily="34" charset="0"/>
                <a:ea typeface="黑体" panose="02010609060101010101" pitchFamily="49" charset="-122"/>
                <a:sym typeface="Open Sans" panose="020B0606030504020204" pitchFamily="34" charset="0"/>
              </a:rPr>
              <a:t> - Complete movement: Take-off, moving, hovering, and landing</a:t>
            </a:r>
            <a:endParaRPr lang="en-us" altLang="zh-CN" dirty="0">
              <a:latin typeface="Open Sans" panose="020B0606030504020204" pitchFamily="34" charset="0"/>
              <a:ea typeface="黑体" panose="02010609060101010101" pitchFamily="49" charset="-122"/>
              <a:sym typeface="Open Sans" panose="020B0606030504020204" pitchFamily="34" charset="0"/>
            </a:endParaRPr>
          </a:p>
        </p:txBody>
      </p:sp>
    </p:spTree>
    <p:custDataLst>
      <p:tags r:id="rId1"/>
    </p:custData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207776" y="3175501"/>
            <a:ext cx="1776448" cy="506998"/>
          </a:xfrm>
          <a:prstGeom prst="rect">
            <a:avLst/>
          </a:prstGeom>
          <a:noFill/>
        </p:spPr>
        <p:txBody>
          <a:bodyPr wrap="none" rtlCol="0">
            <a:spAutoFit/>
          </a:bodyPr>
          <a:lstStyle/>
          <a:p>
            <a:pPr algn="l" rtl="0">
              <a:lnSpc>
                <a:spcPct val="120989"/>
              </a:lnSpc>
            </a:pPr>
            <a:r>
              <a:rPr lang="en-us" sz="2400" b="0" i="0" u="none" baseline="0" dirty="0">
                <a:latin typeface="Open Sans" panose="020B0606030504020204" pitchFamily="34" charset="0"/>
                <a:ea typeface="黑体" panose="02010609060101010101" pitchFamily="49" charset="-122"/>
                <a:sym typeface="Open Sans" panose="020B0606030504020204" pitchFamily="34" charset="0"/>
              </a:rPr>
              <a:t>Video page</a:t>
            </a:r>
          </a:p>
        </p:txBody>
      </p:sp>
    </p:spTree>
    <p:custDataLst>
      <p:tags r:id="rId1"/>
    </p:custDataLst>
    <p:extLst>
      <p:ext uri="{BB962C8B-B14F-4D97-AF65-F5344CB8AC3E}">
        <p14:creationId xmlns:p14="http://schemas.microsoft.com/office/powerpoint/2010/main" val="42539769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1797</Words>
  <Application>Microsoft Office PowerPoint</Application>
  <PresentationFormat>宽屏</PresentationFormat>
  <Paragraphs>176</Paragraphs>
  <Slides>115</Slides>
  <Notes>56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115</vt:i4>
      </vt:variant>
    </vt:vector>
  </HeadingPairs>
  <TitlesOfParts>
    <vt:vector size="124" baseType="lpstr">
      <vt:lpstr>Open Sans</vt:lpstr>
      <vt:lpstr>等线</vt:lpstr>
      <vt:lpstr>等线 Light</vt:lpstr>
      <vt:lpstr>黑体</vt:lpstr>
      <vt:lpstr>思源黑体 CN Regular</vt:lpstr>
      <vt:lpstr>宋体</vt:lpstr>
      <vt:lpstr>Arial</vt:lpstr>
      <vt:lpstr>Calibri</vt:lpstr>
      <vt:lpstr>Office 主题​​</vt:lpstr>
      <vt:lpstr>PowerPoint 演示文稿</vt:lpstr>
      <vt:lpstr>Robot Building Specifications Demonstration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Robot Function Demonstration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zexal.wang</dc:creator>
  <cp:lastModifiedBy>Echo Xu</cp:lastModifiedBy>
  <cp:revision>7</cp:revision>
  <dcterms:created xsi:type="dcterms:W3CDTF">2023-12-28T03:07:31Z</dcterms:created>
  <dcterms:modified xsi:type="dcterms:W3CDTF">2024-01-10T11:15:07Z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2052-0.0.0.0</vt:lpwstr>
  </property>
  <property fmtid="{D5CDD505-2E9C-101B-9397-08002B2CF9AE}" pid="4" name="ArticulateGUID">
    <vt:lpwstr>ECC9B656-5CAD-4369-3F3F-3F3F3F3F533F</vt:lpwstr>
  </property>
  <property fmtid="{D5CDD505-2E9C-101B-9397-08002B2CF9AE}" pid="5" name="ArticulatePath">
    <vt:lpwstr>RMUC 2024中期进度考核进度展示PPT模板</vt:lpwstr>
  </property>
</Properties>
</file>